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60" r:id="rId4"/>
    <p:sldId id="257" r:id="rId5"/>
    <p:sldId id="283" r:id="rId6"/>
    <p:sldId id="284" r:id="rId7"/>
    <p:sldId id="285" r:id="rId8"/>
    <p:sldId id="286" r:id="rId9"/>
    <p:sldId id="281" r:id="rId10"/>
    <p:sldId id="269"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9C0BE-4292-4D66-82C8-91127972721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4EADC18-9C8F-4BA1-A4FB-12DE8DCA6470}">
      <dgm:prSet/>
      <dgm:spPr/>
      <dgm:t>
        <a:bodyPr/>
        <a:lstStyle/>
        <a:p>
          <a:r>
            <a:rPr lang="en-US"/>
            <a:t>Investment strategies</a:t>
          </a:r>
        </a:p>
      </dgm:t>
    </dgm:pt>
    <dgm:pt modelId="{4B21EA67-8E3D-45E7-873A-38D8A1057095}" type="parTrans" cxnId="{94D8FE9D-3C71-49D0-AA98-0A56CFFEE845}">
      <dgm:prSet/>
      <dgm:spPr/>
      <dgm:t>
        <a:bodyPr/>
        <a:lstStyle/>
        <a:p>
          <a:endParaRPr lang="en-US"/>
        </a:p>
      </dgm:t>
    </dgm:pt>
    <dgm:pt modelId="{8EC48300-20DE-4861-8AB4-7FA0C1C7E578}" type="sibTrans" cxnId="{94D8FE9D-3C71-49D0-AA98-0A56CFFEE845}">
      <dgm:prSet/>
      <dgm:spPr/>
      <dgm:t>
        <a:bodyPr/>
        <a:lstStyle/>
        <a:p>
          <a:endParaRPr lang="en-US"/>
        </a:p>
      </dgm:t>
    </dgm:pt>
    <dgm:pt modelId="{47503B0E-177F-40CE-BC93-03B4336394E0}">
      <dgm:prSet/>
      <dgm:spPr/>
      <dgm:t>
        <a:bodyPr/>
        <a:lstStyle/>
        <a:p>
          <a:r>
            <a:rPr lang="en-US"/>
            <a:t>Risk management</a:t>
          </a:r>
        </a:p>
      </dgm:t>
    </dgm:pt>
    <dgm:pt modelId="{16A8159E-E2B5-42E2-B0A0-032999098436}" type="parTrans" cxnId="{83E9653A-23FF-4AB3-90DA-B35C8BB6FD70}">
      <dgm:prSet/>
      <dgm:spPr/>
      <dgm:t>
        <a:bodyPr/>
        <a:lstStyle/>
        <a:p>
          <a:endParaRPr lang="en-US"/>
        </a:p>
      </dgm:t>
    </dgm:pt>
    <dgm:pt modelId="{4F486617-FF97-4E63-80E1-D22DEE8D4826}" type="sibTrans" cxnId="{83E9653A-23FF-4AB3-90DA-B35C8BB6FD70}">
      <dgm:prSet/>
      <dgm:spPr/>
      <dgm:t>
        <a:bodyPr/>
        <a:lstStyle/>
        <a:p>
          <a:endParaRPr lang="en-US"/>
        </a:p>
      </dgm:t>
    </dgm:pt>
    <dgm:pt modelId="{81793FF5-616B-4523-94CE-801E0CEB0C61}">
      <dgm:prSet/>
      <dgm:spPr/>
      <dgm:t>
        <a:bodyPr/>
        <a:lstStyle/>
        <a:p>
          <a:r>
            <a:rPr lang="en-US"/>
            <a:t>Portfolio optimization</a:t>
          </a:r>
        </a:p>
      </dgm:t>
    </dgm:pt>
    <dgm:pt modelId="{2A4C7414-20FF-44AF-9899-12BC1A16F554}" type="parTrans" cxnId="{D3FB9707-A084-4ACB-9DB6-CC55AD6DD4D4}">
      <dgm:prSet/>
      <dgm:spPr/>
      <dgm:t>
        <a:bodyPr/>
        <a:lstStyle/>
        <a:p>
          <a:endParaRPr lang="en-US"/>
        </a:p>
      </dgm:t>
    </dgm:pt>
    <dgm:pt modelId="{BA9A08AD-ED7E-4680-B324-FCC4DFE37C98}" type="sibTrans" cxnId="{D3FB9707-A084-4ACB-9DB6-CC55AD6DD4D4}">
      <dgm:prSet/>
      <dgm:spPr/>
      <dgm:t>
        <a:bodyPr/>
        <a:lstStyle/>
        <a:p>
          <a:endParaRPr lang="en-US"/>
        </a:p>
      </dgm:t>
    </dgm:pt>
    <dgm:pt modelId="{5C9FBCA9-E701-4E94-8CE9-0CF3EBEEF6F5}">
      <dgm:prSet/>
      <dgm:spPr/>
      <dgm:t>
        <a:bodyPr/>
        <a:lstStyle/>
        <a:p>
          <a:r>
            <a:rPr lang="en-US"/>
            <a:t>Algorithmic trading</a:t>
          </a:r>
        </a:p>
      </dgm:t>
    </dgm:pt>
    <dgm:pt modelId="{1177051A-ED11-4001-BA5B-E7E5F5B41F01}" type="parTrans" cxnId="{F6DACEEF-D343-4305-A3E1-A7368457DE45}">
      <dgm:prSet/>
      <dgm:spPr/>
      <dgm:t>
        <a:bodyPr/>
        <a:lstStyle/>
        <a:p>
          <a:endParaRPr lang="en-US"/>
        </a:p>
      </dgm:t>
    </dgm:pt>
    <dgm:pt modelId="{76E96551-4ED5-41A7-BF26-B65A2FA18BF5}" type="sibTrans" cxnId="{F6DACEEF-D343-4305-A3E1-A7368457DE45}">
      <dgm:prSet/>
      <dgm:spPr/>
      <dgm:t>
        <a:bodyPr/>
        <a:lstStyle/>
        <a:p>
          <a:endParaRPr lang="en-US"/>
        </a:p>
      </dgm:t>
    </dgm:pt>
    <dgm:pt modelId="{9BBE5CB6-0E6A-4B5D-8C33-7CE61BF0AE94}">
      <dgm:prSet/>
      <dgm:spPr/>
      <dgm:t>
        <a:bodyPr/>
        <a:lstStyle/>
        <a:p>
          <a:r>
            <a:rPr lang="en-US"/>
            <a:t>Market trend analysis</a:t>
          </a:r>
        </a:p>
      </dgm:t>
    </dgm:pt>
    <dgm:pt modelId="{90427165-EECD-44BC-B45E-4DCF148E118F}" type="parTrans" cxnId="{994B31AE-85CA-4126-94FA-DE0008E958F4}">
      <dgm:prSet/>
      <dgm:spPr/>
      <dgm:t>
        <a:bodyPr/>
        <a:lstStyle/>
        <a:p>
          <a:endParaRPr lang="en-US"/>
        </a:p>
      </dgm:t>
    </dgm:pt>
    <dgm:pt modelId="{B88AC33F-F6A4-4B78-9979-CACCEA04E9D7}" type="sibTrans" cxnId="{994B31AE-85CA-4126-94FA-DE0008E958F4}">
      <dgm:prSet/>
      <dgm:spPr/>
      <dgm:t>
        <a:bodyPr/>
        <a:lstStyle/>
        <a:p>
          <a:endParaRPr lang="en-US"/>
        </a:p>
      </dgm:t>
    </dgm:pt>
    <dgm:pt modelId="{E7792087-C937-4630-BAE2-24E2E802285C}">
      <dgm:prSet/>
      <dgm:spPr/>
      <dgm:t>
        <a:bodyPr/>
        <a:lstStyle/>
        <a:p>
          <a:r>
            <a:rPr lang="en-US"/>
            <a:t>Financial forecasting</a:t>
          </a:r>
        </a:p>
      </dgm:t>
    </dgm:pt>
    <dgm:pt modelId="{78D1A8DD-E078-4261-B2D1-546430791833}" type="parTrans" cxnId="{3A88165A-43BD-490D-9C2B-5A611868F5BD}">
      <dgm:prSet/>
      <dgm:spPr/>
      <dgm:t>
        <a:bodyPr/>
        <a:lstStyle/>
        <a:p>
          <a:endParaRPr lang="en-US"/>
        </a:p>
      </dgm:t>
    </dgm:pt>
    <dgm:pt modelId="{EFA55F49-0C18-4405-8135-DE75A3F51902}" type="sibTrans" cxnId="{3A88165A-43BD-490D-9C2B-5A611868F5BD}">
      <dgm:prSet/>
      <dgm:spPr/>
      <dgm:t>
        <a:bodyPr/>
        <a:lstStyle/>
        <a:p>
          <a:endParaRPr lang="en-US"/>
        </a:p>
      </dgm:t>
    </dgm:pt>
    <dgm:pt modelId="{DA6DE930-A5ED-4AF4-92FB-B53598741641}">
      <dgm:prSet/>
      <dgm:spPr/>
      <dgm:t>
        <a:bodyPr/>
        <a:lstStyle/>
        <a:p>
          <a:r>
            <a:rPr lang="en-US"/>
            <a:t>Sentiment analysis</a:t>
          </a:r>
        </a:p>
      </dgm:t>
    </dgm:pt>
    <dgm:pt modelId="{DACFC9A0-BA0C-461A-94B2-4B3253D0CC0F}" type="parTrans" cxnId="{5520BF5E-9E9A-4DCF-9EE7-B7460D3D25E1}">
      <dgm:prSet/>
      <dgm:spPr/>
      <dgm:t>
        <a:bodyPr/>
        <a:lstStyle/>
        <a:p>
          <a:endParaRPr lang="en-US"/>
        </a:p>
      </dgm:t>
    </dgm:pt>
    <dgm:pt modelId="{0E1C3A94-B68C-4559-BFE3-4172D75AC16F}" type="sibTrans" cxnId="{5520BF5E-9E9A-4DCF-9EE7-B7460D3D25E1}">
      <dgm:prSet/>
      <dgm:spPr/>
      <dgm:t>
        <a:bodyPr/>
        <a:lstStyle/>
        <a:p>
          <a:endParaRPr lang="en-US"/>
        </a:p>
      </dgm:t>
    </dgm:pt>
    <dgm:pt modelId="{26D4F7F6-D54B-447D-B02C-D7A455C944ED}">
      <dgm:prSet/>
      <dgm:spPr/>
      <dgm:t>
        <a:bodyPr/>
        <a:lstStyle/>
        <a:p>
          <a:r>
            <a:rPr lang="en-US"/>
            <a:t>Trading signals generation</a:t>
          </a:r>
        </a:p>
      </dgm:t>
    </dgm:pt>
    <dgm:pt modelId="{EE94636B-2E7E-40A9-B98F-2264B25E6D01}" type="parTrans" cxnId="{40F4123A-9180-4301-B6B7-B6DC86D8FFB7}">
      <dgm:prSet/>
      <dgm:spPr/>
      <dgm:t>
        <a:bodyPr/>
        <a:lstStyle/>
        <a:p>
          <a:endParaRPr lang="en-US"/>
        </a:p>
      </dgm:t>
    </dgm:pt>
    <dgm:pt modelId="{B5CFBFEB-21B0-4D19-AAD3-ADF2E138C0C0}" type="sibTrans" cxnId="{40F4123A-9180-4301-B6B7-B6DC86D8FFB7}">
      <dgm:prSet/>
      <dgm:spPr/>
      <dgm:t>
        <a:bodyPr/>
        <a:lstStyle/>
        <a:p>
          <a:endParaRPr lang="en-US"/>
        </a:p>
      </dgm:t>
    </dgm:pt>
    <dgm:pt modelId="{E4F9246B-3EFE-4B66-A396-5DAC924A5B56}">
      <dgm:prSet/>
      <dgm:spPr/>
      <dgm:t>
        <a:bodyPr/>
        <a:lstStyle/>
        <a:p>
          <a:r>
            <a:rPr lang="en-US"/>
            <a:t>Performance benchmarking</a:t>
          </a:r>
        </a:p>
      </dgm:t>
    </dgm:pt>
    <dgm:pt modelId="{6FB378D2-EE32-4691-BCEB-B065AB2E770C}" type="parTrans" cxnId="{5BBFD993-58C6-449E-8CD1-0A5482D0C853}">
      <dgm:prSet/>
      <dgm:spPr/>
      <dgm:t>
        <a:bodyPr/>
        <a:lstStyle/>
        <a:p>
          <a:endParaRPr lang="en-US"/>
        </a:p>
      </dgm:t>
    </dgm:pt>
    <dgm:pt modelId="{17EC9C3B-9E57-4782-B91B-C51A63A0A6F4}" type="sibTrans" cxnId="{5BBFD993-58C6-449E-8CD1-0A5482D0C853}">
      <dgm:prSet/>
      <dgm:spPr/>
      <dgm:t>
        <a:bodyPr/>
        <a:lstStyle/>
        <a:p>
          <a:endParaRPr lang="en-US"/>
        </a:p>
      </dgm:t>
    </dgm:pt>
    <dgm:pt modelId="{D94540F0-DCF0-442F-9229-A550A7BC39F2}">
      <dgm:prSet/>
      <dgm:spPr/>
      <dgm:t>
        <a:bodyPr/>
        <a:lstStyle/>
        <a:p>
          <a:r>
            <a:rPr lang="en-US"/>
            <a:t>Educational tools for traders</a:t>
          </a:r>
        </a:p>
      </dgm:t>
    </dgm:pt>
    <dgm:pt modelId="{AAA39CF9-02F7-46E7-9024-556D6D68975A}" type="parTrans" cxnId="{4B90055B-0A2F-4908-BDF8-A75221ACEE56}">
      <dgm:prSet/>
      <dgm:spPr/>
      <dgm:t>
        <a:bodyPr/>
        <a:lstStyle/>
        <a:p>
          <a:endParaRPr lang="en-US"/>
        </a:p>
      </dgm:t>
    </dgm:pt>
    <dgm:pt modelId="{44BB6E0D-E4A5-4838-A0CC-E8EFAB3D4747}" type="sibTrans" cxnId="{4B90055B-0A2F-4908-BDF8-A75221ACEE56}">
      <dgm:prSet/>
      <dgm:spPr/>
      <dgm:t>
        <a:bodyPr/>
        <a:lstStyle/>
        <a:p>
          <a:endParaRPr lang="en-US"/>
        </a:p>
      </dgm:t>
    </dgm:pt>
    <dgm:pt modelId="{59DD5C16-6F99-4F22-98AA-870A90C1BB25}" type="pres">
      <dgm:prSet presAssocID="{0149C0BE-4292-4D66-82C8-911279727215}" presName="diagram" presStyleCnt="0">
        <dgm:presLayoutVars>
          <dgm:dir/>
          <dgm:resizeHandles val="exact"/>
        </dgm:presLayoutVars>
      </dgm:prSet>
      <dgm:spPr/>
    </dgm:pt>
    <dgm:pt modelId="{9E60B104-30E5-4E4F-B43D-FB23A0D5326E}" type="pres">
      <dgm:prSet presAssocID="{34EADC18-9C8F-4BA1-A4FB-12DE8DCA6470}" presName="node" presStyleLbl="node1" presStyleIdx="0" presStyleCnt="10">
        <dgm:presLayoutVars>
          <dgm:bulletEnabled val="1"/>
        </dgm:presLayoutVars>
      </dgm:prSet>
      <dgm:spPr/>
    </dgm:pt>
    <dgm:pt modelId="{F819E701-9C85-4665-8833-AC3807357BE8}" type="pres">
      <dgm:prSet presAssocID="{8EC48300-20DE-4861-8AB4-7FA0C1C7E578}" presName="sibTrans" presStyleCnt="0"/>
      <dgm:spPr/>
    </dgm:pt>
    <dgm:pt modelId="{0D779DB6-8ACB-4504-AEFD-9B46F91BB8BC}" type="pres">
      <dgm:prSet presAssocID="{47503B0E-177F-40CE-BC93-03B4336394E0}" presName="node" presStyleLbl="node1" presStyleIdx="1" presStyleCnt="10">
        <dgm:presLayoutVars>
          <dgm:bulletEnabled val="1"/>
        </dgm:presLayoutVars>
      </dgm:prSet>
      <dgm:spPr/>
    </dgm:pt>
    <dgm:pt modelId="{ED031D06-FECC-4427-AE35-2671A5B904B2}" type="pres">
      <dgm:prSet presAssocID="{4F486617-FF97-4E63-80E1-D22DEE8D4826}" presName="sibTrans" presStyleCnt="0"/>
      <dgm:spPr/>
    </dgm:pt>
    <dgm:pt modelId="{97DC899D-15B4-4D20-A6C0-5E79040A8F67}" type="pres">
      <dgm:prSet presAssocID="{81793FF5-616B-4523-94CE-801E0CEB0C61}" presName="node" presStyleLbl="node1" presStyleIdx="2" presStyleCnt="10">
        <dgm:presLayoutVars>
          <dgm:bulletEnabled val="1"/>
        </dgm:presLayoutVars>
      </dgm:prSet>
      <dgm:spPr/>
    </dgm:pt>
    <dgm:pt modelId="{ACFAD33A-EFC8-4249-AB49-98A7CF5D3737}" type="pres">
      <dgm:prSet presAssocID="{BA9A08AD-ED7E-4680-B324-FCC4DFE37C98}" presName="sibTrans" presStyleCnt="0"/>
      <dgm:spPr/>
    </dgm:pt>
    <dgm:pt modelId="{E22CF99A-FA0A-4FBB-9657-05FCCBB6DC76}" type="pres">
      <dgm:prSet presAssocID="{5C9FBCA9-E701-4E94-8CE9-0CF3EBEEF6F5}" presName="node" presStyleLbl="node1" presStyleIdx="3" presStyleCnt="10">
        <dgm:presLayoutVars>
          <dgm:bulletEnabled val="1"/>
        </dgm:presLayoutVars>
      </dgm:prSet>
      <dgm:spPr/>
    </dgm:pt>
    <dgm:pt modelId="{B441742E-CFFE-47B5-87DC-7A378730D901}" type="pres">
      <dgm:prSet presAssocID="{76E96551-4ED5-41A7-BF26-B65A2FA18BF5}" presName="sibTrans" presStyleCnt="0"/>
      <dgm:spPr/>
    </dgm:pt>
    <dgm:pt modelId="{5661FE8C-877F-4D18-B3B2-8D47D83E849C}" type="pres">
      <dgm:prSet presAssocID="{9BBE5CB6-0E6A-4B5D-8C33-7CE61BF0AE94}" presName="node" presStyleLbl="node1" presStyleIdx="4" presStyleCnt="10">
        <dgm:presLayoutVars>
          <dgm:bulletEnabled val="1"/>
        </dgm:presLayoutVars>
      </dgm:prSet>
      <dgm:spPr/>
    </dgm:pt>
    <dgm:pt modelId="{60076F16-CEFB-4422-9265-51417190DACF}" type="pres">
      <dgm:prSet presAssocID="{B88AC33F-F6A4-4B78-9979-CACCEA04E9D7}" presName="sibTrans" presStyleCnt="0"/>
      <dgm:spPr/>
    </dgm:pt>
    <dgm:pt modelId="{B6605B4B-B682-4DE5-8191-F6FF370DCF42}" type="pres">
      <dgm:prSet presAssocID="{E7792087-C937-4630-BAE2-24E2E802285C}" presName="node" presStyleLbl="node1" presStyleIdx="5" presStyleCnt="10">
        <dgm:presLayoutVars>
          <dgm:bulletEnabled val="1"/>
        </dgm:presLayoutVars>
      </dgm:prSet>
      <dgm:spPr/>
    </dgm:pt>
    <dgm:pt modelId="{FB5FD03F-9711-444F-A641-E1D016FFAC71}" type="pres">
      <dgm:prSet presAssocID="{EFA55F49-0C18-4405-8135-DE75A3F51902}" presName="sibTrans" presStyleCnt="0"/>
      <dgm:spPr/>
    </dgm:pt>
    <dgm:pt modelId="{B263DF67-923B-4689-BA17-F0FC2FE28FD3}" type="pres">
      <dgm:prSet presAssocID="{DA6DE930-A5ED-4AF4-92FB-B53598741641}" presName="node" presStyleLbl="node1" presStyleIdx="6" presStyleCnt="10">
        <dgm:presLayoutVars>
          <dgm:bulletEnabled val="1"/>
        </dgm:presLayoutVars>
      </dgm:prSet>
      <dgm:spPr/>
    </dgm:pt>
    <dgm:pt modelId="{2D50D454-AE0E-4378-AD19-0D4D4BD26F29}" type="pres">
      <dgm:prSet presAssocID="{0E1C3A94-B68C-4559-BFE3-4172D75AC16F}" presName="sibTrans" presStyleCnt="0"/>
      <dgm:spPr/>
    </dgm:pt>
    <dgm:pt modelId="{ECAE9F27-B406-49C7-AF90-386B9EA8A8CA}" type="pres">
      <dgm:prSet presAssocID="{26D4F7F6-D54B-447D-B02C-D7A455C944ED}" presName="node" presStyleLbl="node1" presStyleIdx="7" presStyleCnt="10">
        <dgm:presLayoutVars>
          <dgm:bulletEnabled val="1"/>
        </dgm:presLayoutVars>
      </dgm:prSet>
      <dgm:spPr/>
    </dgm:pt>
    <dgm:pt modelId="{D59F4086-5734-4239-8CDB-91B782A731C2}" type="pres">
      <dgm:prSet presAssocID="{B5CFBFEB-21B0-4D19-AAD3-ADF2E138C0C0}" presName="sibTrans" presStyleCnt="0"/>
      <dgm:spPr/>
    </dgm:pt>
    <dgm:pt modelId="{1526E642-9E21-47F0-BD98-9BD562E74D75}" type="pres">
      <dgm:prSet presAssocID="{E4F9246B-3EFE-4B66-A396-5DAC924A5B56}" presName="node" presStyleLbl="node1" presStyleIdx="8" presStyleCnt="10">
        <dgm:presLayoutVars>
          <dgm:bulletEnabled val="1"/>
        </dgm:presLayoutVars>
      </dgm:prSet>
      <dgm:spPr/>
    </dgm:pt>
    <dgm:pt modelId="{7F988FDD-1D73-4A4D-92A0-F4EF34104E51}" type="pres">
      <dgm:prSet presAssocID="{17EC9C3B-9E57-4782-B91B-C51A63A0A6F4}" presName="sibTrans" presStyleCnt="0"/>
      <dgm:spPr/>
    </dgm:pt>
    <dgm:pt modelId="{2512F6A2-7C98-42B2-936E-D903A5F50F4E}" type="pres">
      <dgm:prSet presAssocID="{D94540F0-DCF0-442F-9229-A550A7BC39F2}" presName="node" presStyleLbl="node1" presStyleIdx="9" presStyleCnt="10">
        <dgm:presLayoutVars>
          <dgm:bulletEnabled val="1"/>
        </dgm:presLayoutVars>
      </dgm:prSet>
      <dgm:spPr/>
    </dgm:pt>
  </dgm:ptLst>
  <dgm:cxnLst>
    <dgm:cxn modelId="{D3FB9707-A084-4ACB-9DB6-CC55AD6DD4D4}" srcId="{0149C0BE-4292-4D66-82C8-911279727215}" destId="{81793FF5-616B-4523-94CE-801E0CEB0C61}" srcOrd="2" destOrd="0" parTransId="{2A4C7414-20FF-44AF-9899-12BC1A16F554}" sibTransId="{BA9A08AD-ED7E-4680-B324-FCC4DFE37C98}"/>
    <dgm:cxn modelId="{C3D91018-5F51-4567-818A-28672A445517}" type="presOf" srcId="{81793FF5-616B-4523-94CE-801E0CEB0C61}" destId="{97DC899D-15B4-4D20-A6C0-5E79040A8F67}" srcOrd="0" destOrd="0" presId="urn:microsoft.com/office/officeart/2005/8/layout/default"/>
    <dgm:cxn modelId="{1F6A2125-6539-4101-A9E3-D767ECE8891C}" type="presOf" srcId="{E7792087-C937-4630-BAE2-24E2E802285C}" destId="{B6605B4B-B682-4DE5-8191-F6FF370DCF42}" srcOrd="0" destOrd="0" presId="urn:microsoft.com/office/officeart/2005/8/layout/default"/>
    <dgm:cxn modelId="{E8A37F37-9353-44AB-BC91-E4D20DE4086A}" type="presOf" srcId="{47503B0E-177F-40CE-BC93-03B4336394E0}" destId="{0D779DB6-8ACB-4504-AEFD-9B46F91BB8BC}" srcOrd="0" destOrd="0" presId="urn:microsoft.com/office/officeart/2005/8/layout/default"/>
    <dgm:cxn modelId="{40F4123A-9180-4301-B6B7-B6DC86D8FFB7}" srcId="{0149C0BE-4292-4D66-82C8-911279727215}" destId="{26D4F7F6-D54B-447D-B02C-D7A455C944ED}" srcOrd="7" destOrd="0" parTransId="{EE94636B-2E7E-40A9-B98F-2264B25E6D01}" sibTransId="{B5CFBFEB-21B0-4D19-AAD3-ADF2E138C0C0}"/>
    <dgm:cxn modelId="{83E9653A-23FF-4AB3-90DA-B35C8BB6FD70}" srcId="{0149C0BE-4292-4D66-82C8-911279727215}" destId="{47503B0E-177F-40CE-BC93-03B4336394E0}" srcOrd="1" destOrd="0" parTransId="{16A8159E-E2B5-42E2-B0A0-032999098436}" sibTransId="{4F486617-FF97-4E63-80E1-D22DEE8D4826}"/>
    <dgm:cxn modelId="{6E58033C-0903-4B87-8008-FDF6838BCDE0}" type="presOf" srcId="{E4F9246B-3EFE-4B66-A396-5DAC924A5B56}" destId="{1526E642-9E21-47F0-BD98-9BD562E74D75}" srcOrd="0" destOrd="0" presId="urn:microsoft.com/office/officeart/2005/8/layout/default"/>
    <dgm:cxn modelId="{4B90055B-0A2F-4908-BDF8-A75221ACEE56}" srcId="{0149C0BE-4292-4D66-82C8-911279727215}" destId="{D94540F0-DCF0-442F-9229-A550A7BC39F2}" srcOrd="9" destOrd="0" parTransId="{AAA39CF9-02F7-46E7-9024-556D6D68975A}" sibTransId="{44BB6E0D-E4A5-4838-A0CC-E8EFAB3D4747}"/>
    <dgm:cxn modelId="{96FE6D5E-FB83-432E-9F07-574080BE2DF4}" type="presOf" srcId="{26D4F7F6-D54B-447D-B02C-D7A455C944ED}" destId="{ECAE9F27-B406-49C7-AF90-386B9EA8A8CA}" srcOrd="0" destOrd="0" presId="urn:microsoft.com/office/officeart/2005/8/layout/default"/>
    <dgm:cxn modelId="{5520BF5E-9E9A-4DCF-9EE7-B7460D3D25E1}" srcId="{0149C0BE-4292-4D66-82C8-911279727215}" destId="{DA6DE930-A5ED-4AF4-92FB-B53598741641}" srcOrd="6" destOrd="0" parTransId="{DACFC9A0-BA0C-461A-94B2-4B3253D0CC0F}" sibTransId="{0E1C3A94-B68C-4559-BFE3-4172D75AC16F}"/>
    <dgm:cxn modelId="{44192B4F-3960-4FA0-830F-E222F04C3050}" type="presOf" srcId="{9BBE5CB6-0E6A-4B5D-8C33-7CE61BF0AE94}" destId="{5661FE8C-877F-4D18-B3B2-8D47D83E849C}" srcOrd="0" destOrd="0" presId="urn:microsoft.com/office/officeart/2005/8/layout/default"/>
    <dgm:cxn modelId="{75E08978-680E-4903-B721-9E4F3566C6C4}" type="presOf" srcId="{5C9FBCA9-E701-4E94-8CE9-0CF3EBEEF6F5}" destId="{E22CF99A-FA0A-4FBB-9657-05FCCBB6DC76}" srcOrd="0" destOrd="0" presId="urn:microsoft.com/office/officeart/2005/8/layout/default"/>
    <dgm:cxn modelId="{3A88165A-43BD-490D-9C2B-5A611868F5BD}" srcId="{0149C0BE-4292-4D66-82C8-911279727215}" destId="{E7792087-C937-4630-BAE2-24E2E802285C}" srcOrd="5" destOrd="0" parTransId="{78D1A8DD-E078-4261-B2D1-546430791833}" sibTransId="{EFA55F49-0C18-4405-8135-DE75A3F51902}"/>
    <dgm:cxn modelId="{5BBFD993-58C6-449E-8CD1-0A5482D0C853}" srcId="{0149C0BE-4292-4D66-82C8-911279727215}" destId="{E4F9246B-3EFE-4B66-A396-5DAC924A5B56}" srcOrd="8" destOrd="0" parTransId="{6FB378D2-EE32-4691-BCEB-B065AB2E770C}" sibTransId="{17EC9C3B-9E57-4782-B91B-C51A63A0A6F4}"/>
    <dgm:cxn modelId="{94D8FE9D-3C71-49D0-AA98-0A56CFFEE845}" srcId="{0149C0BE-4292-4D66-82C8-911279727215}" destId="{34EADC18-9C8F-4BA1-A4FB-12DE8DCA6470}" srcOrd="0" destOrd="0" parTransId="{4B21EA67-8E3D-45E7-873A-38D8A1057095}" sibTransId="{8EC48300-20DE-4861-8AB4-7FA0C1C7E578}"/>
    <dgm:cxn modelId="{41F83BAB-1BE4-4CB3-870B-216061E903DF}" type="presOf" srcId="{D94540F0-DCF0-442F-9229-A550A7BC39F2}" destId="{2512F6A2-7C98-42B2-936E-D903A5F50F4E}" srcOrd="0" destOrd="0" presId="urn:microsoft.com/office/officeart/2005/8/layout/default"/>
    <dgm:cxn modelId="{994B31AE-85CA-4126-94FA-DE0008E958F4}" srcId="{0149C0BE-4292-4D66-82C8-911279727215}" destId="{9BBE5CB6-0E6A-4B5D-8C33-7CE61BF0AE94}" srcOrd="4" destOrd="0" parTransId="{90427165-EECD-44BC-B45E-4DCF148E118F}" sibTransId="{B88AC33F-F6A4-4B78-9979-CACCEA04E9D7}"/>
    <dgm:cxn modelId="{51CEB6AE-361E-426C-89D6-871A0E201688}" type="presOf" srcId="{0149C0BE-4292-4D66-82C8-911279727215}" destId="{59DD5C16-6F99-4F22-98AA-870A90C1BB25}" srcOrd="0" destOrd="0" presId="urn:microsoft.com/office/officeart/2005/8/layout/default"/>
    <dgm:cxn modelId="{FB5E18BC-C895-4CC2-8403-192AA571EA54}" type="presOf" srcId="{DA6DE930-A5ED-4AF4-92FB-B53598741641}" destId="{B263DF67-923B-4689-BA17-F0FC2FE28FD3}" srcOrd="0" destOrd="0" presId="urn:microsoft.com/office/officeart/2005/8/layout/default"/>
    <dgm:cxn modelId="{08891BDA-BD56-418F-AAA4-573F148B258B}" type="presOf" srcId="{34EADC18-9C8F-4BA1-A4FB-12DE8DCA6470}" destId="{9E60B104-30E5-4E4F-B43D-FB23A0D5326E}" srcOrd="0" destOrd="0" presId="urn:microsoft.com/office/officeart/2005/8/layout/default"/>
    <dgm:cxn modelId="{F6DACEEF-D343-4305-A3E1-A7368457DE45}" srcId="{0149C0BE-4292-4D66-82C8-911279727215}" destId="{5C9FBCA9-E701-4E94-8CE9-0CF3EBEEF6F5}" srcOrd="3" destOrd="0" parTransId="{1177051A-ED11-4001-BA5B-E7E5F5B41F01}" sibTransId="{76E96551-4ED5-41A7-BF26-B65A2FA18BF5}"/>
    <dgm:cxn modelId="{7D7D5311-619D-4240-A25B-4C5BBF1C1CDE}" type="presParOf" srcId="{59DD5C16-6F99-4F22-98AA-870A90C1BB25}" destId="{9E60B104-30E5-4E4F-B43D-FB23A0D5326E}" srcOrd="0" destOrd="0" presId="urn:microsoft.com/office/officeart/2005/8/layout/default"/>
    <dgm:cxn modelId="{B416A590-3155-40C6-93ED-656382A1C230}" type="presParOf" srcId="{59DD5C16-6F99-4F22-98AA-870A90C1BB25}" destId="{F819E701-9C85-4665-8833-AC3807357BE8}" srcOrd="1" destOrd="0" presId="urn:microsoft.com/office/officeart/2005/8/layout/default"/>
    <dgm:cxn modelId="{05587974-C3CA-4D7E-911E-BF5EC53C864F}" type="presParOf" srcId="{59DD5C16-6F99-4F22-98AA-870A90C1BB25}" destId="{0D779DB6-8ACB-4504-AEFD-9B46F91BB8BC}" srcOrd="2" destOrd="0" presId="urn:microsoft.com/office/officeart/2005/8/layout/default"/>
    <dgm:cxn modelId="{09925360-4E00-4CE0-8B81-D498A6361196}" type="presParOf" srcId="{59DD5C16-6F99-4F22-98AA-870A90C1BB25}" destId="{ED031D06-FECC-4427-AE35-2671A5B904B2}" srcOrd="3" destOrd="0" presId="urn:microsoft.com/office/officeart/2005/8/layout/default"/>
    <dgm:cxn modelId="{1418F5B9-7F4B-4A31-BB82-5E2AFF6D95C6}" type="presParOf" srcId="{59DD5C16-6F99-4F22-98AA-870A90C1BB25}" destId="{97DC899D-15B4-4D20-A6C0-5E79040A8F67}" srcOrd="4" destOrd="0" presId="urn:microsoft.com/office/officeart/2005/8/layout/default"/>
    <dgm:cxn modelId="{79106CB4-E0E5-44EC-9B59-9032FD30EE06}" type="presParOf" srcId="{59DD5C16-6F99-4F22-98AA-870A90C1BB25}" destId="{ACFAD33A-EFC8-4249-AB49-98A7CF5D3737}" srcOrd="5" destOrd="0" presId="urn:microsoft.com/office/officeart/2005/8/layout/default"/>
    <dgm:cxn modelId="{3ABEBEA4-4D63-468A-BDFA-B1BDF52F0830}" type="presParOf" srcId="{59DD5C16-6F99-4F22-98AA-870A90C1BB25}" destId="{E22CF99A-FA0A-4FBB-9657-05FCCBB6DC76}" srcOrd="6" destOrd="0" presId="urn:microsoft.com/office/officeart/2005/8/layout/default"/>
    <dgm:cxn modelId="{9E765D14-89E4-43CD-B512-F3AF0AB60F0E}" type="presParOf" srcId="{59DD5C16-6F99-4F22-98AA-870A90C1BB25}" destId="{B441742E-CFFE-47B5-87DC-7A378730D901}" srcOrd="7" destOrd="0" presId="urn:microsoft.com/office/officeart/2005/8/layout/default"/>
    <dgm:cxn modelId="{1E690A1B-3C2F-4538-94AA-FFB179967333}" type="presParOf" srcId="{59DD5C16-6F99-4F22-98AA-870A90C1BB25}" destId="{5661FE8C-877F-4D18-B3B2-8D47D83E849C}" srcOrd="8" destOrd="0" presId="urn:microsoft.com/office/officeart/2005/8/layout/default"/>
    <dgm:cxn modelId="{597E9895-C68E-4A77-A4E3-4612B90AE8E0}" type="presParOf" srcId="{59DD5C16-6F99-4F22-98AA-870A90C1BB25}" destId="{60076F16-CEFB-4422-9265-51417190DACF}" srcOrd="9" destOrd="0" presId="urn:microsoft.com/office/officeart/2005/8/layout/default"/>
    <dgm:cxn modelId="{87F92D5D-B792-45FC-99E5-80F00127B9B0}" type="presParOf" srcId="{59DD5C16-6F99-4F22-98AA-870A90C1BB25}" destId="{B6605B4B-B682-4DE5-8191-F6FF370DCF42}" srcOrd="10" destOrd="0" presId="urn:microsoft.com/office/officeart/2005/8/layout/default"/>
    <dgm:cxn modelId="{D0A7FB96-6C0D-4515-A426-1C3A8DB046B7}" type="presParOf" srcId="{59DD5C16-6F99-4F22-98AA-870A90C1BB25}" destId="{FB5FD03F-9711-444F-A641-E1D016FFAC71}" srcOrd="11" destOrd="0" presId="urn:microsoft.com/office/officeart/2005/8/layout/default"/>
    <dgm:cxn modelId="{7A72D058-04C0-4DF4-B10E-9A925E3F945A}" type="presParOf" srcId="{59DD5C16-6F99-4F22-98AA-870A90C1BB25}" destId="{B263DF67-923B-4689-BA17-F0FC2FE28FD3}" srcOrd="12" destOrd="0" presId="urn:microsoft.com/office/officeart/2005/8/layout/default"/>
    <dgm:cxn modelId="{3668C97C-27D7-4835-BC28-9B0E79F1BAD4}" type="presParOf" srcId="{59DD5C16-6F99-4F22-98AA-870A90C1BB25}" destId="{2D50D454-AE0E-4378-AD19-0D4D4BD26F29}" srcOrd="13" destOrd="0" presId="urn:microsoft.com/office/officeart/2005/8/layout/default"/>
    <dgm:cxn modelId="{98893315-4C1D-4D75-BAFC-7F6464E0ADF5}" type="presParOf" srcId="{59DD5C16-6F99-4F22-98AA-870A90C1BB25}" destId="{ECAE9F27-B406-49C7-AF90-386B9EA8A8CA}" srcOrd="14" destOrd="0" presId="urn:microsoft.com/office/officeart/2005/8/layout/default"/>
    <dgm:cxn modelId="{8870AD61-5AB7-4D5E-B9D1-BEADBB39D3C4}" type="presParOf" srcId="{59DD5C16-6F99-4F22-98AA-870A90C1BB25}" destId="{D59F4086-5734-4239-8CDB-91B782A731C2}" srcOrd="15" destOrd="0" presId="urn:microsoft.com/office/officeart/2005/8/layout/default"/>
    <dgm:cxn modelId="{5FD53550-2DC3-4310-A2A7-403B86805141}" type="presParOf" srcId="{59DD5C16-6F99-4F22-98AA-870A90C1BB25}" destId="{1526E642-9E21-47F0-BD98-9BD562E74D75}" srcOrd="16" destOrd="0" presId="urn:microsoft.com/office/officeart/2005/8/layout/default"/>
    <dgm:cxn modelId="{A952AB79-F37D-405E-9297-6331A52C195E}" type="presParOf" srcId="{59DD5C16-6F99-4F22-98AA-870A90C1BB25}" destId="{7F988FDD-1D73-4A4D-92A0-F4EF34104E51}" srcOrd="17" destOrd="0" presId="urn:microsoft.com/office/officeart/2005/8/layout/default"/>
    <dgm:cxn modelId="{798874B2-A597-4C6E-8B02-876AA9B96B28}" type="presParOf" srcId="{59DD5C16-6F99-4F22-98AA-870A90C1BB25}" destId="{2512F6A2-7C98-42B2-936E-D903A5F50F4E}"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60B104-30E5-4E4F-B43D-FB23A0D5326E}">
      <dsp:nvSpPr>
        <dsp:cNvPr id="0" name=""/>
        <dsp:cNvSpPr/>
      </dsp:nvSpPr>
      <dsp:spPr>
        <a:xfrm>
          <a:off x="3281" y="282531"/>
          <a:ext cx="1776784" cy="106607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Investment strategies</a:t>
          </a:r>
        </a:p>
      </dsp:txBody>
      <dsp:txXfrm>
        <a:off x="3281" y="282531"/>
        <a:ext cx="1776784" cy="1066070"/>
      </dsp:txXfrm>
    </dsp:sp>
    <dsp:sp modelId="{0D779DB6-8ACB-4504-AEFD-9B46F91BB8BC}">
      <dsp:nvSpPr>
        <dsp:cNvPr id="0" name=""/>
        <dsp:cNvSpPr/>
      </dsp:nvSpPr>
      <dsp:spPr>
        <a:xfrm>
          <a:off x="1957744" y="282531"/>
          <a:ext cx="1776784" cy="1066070"/>
        </a:xfrm>
        <a:prstGeom prst="rect">
          <a:avLst/>
        </a:prstGeom>
        <a:solidFill>
          <a:schemeClr val="accent2">
            <a:hueOff val="373684"/>
            <a:satOff val="-397"/>
            <a:lumOff val="3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Risk management</a:t>
          </a:r>
        </a:p>
      </dsp:txBody>
      <dsp:txXfrm>
        <a:off x="1957744" y="282531"/>
        <a:ext cx="1776784" cy="1066070"/>
      </dsp:txXfrm>
    </dsp:sp>
    <dsp:sp modelId="{97DC899D-15B4-4D20-A6C0-5E79040A8F67}">
      <dsp:nvSpPr>
        <dsp:cNvPr id="0" name=""/>
        <dsp:cNvSpPr/>
      </dsp:nvSpPr>
      <dsp:spPr>
        <a:xfrm>
          <a:off x="3912206" y="282531"/>
          <a:ext cx="1776784" cy="1066070"/>
        </a:xfrm>
        <a:prstGeom prst="rect">
          <a:avLst/>
        </a:prstGeom>
        <a:solidFill>
          <a:schemeClr val="accent2">
            <a:hueOff val="747368"/>
            <a:satOff val="-794"/>
            <a:lumOff val="6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Portfolio optimization</a:t>
          </a:r>
        </a:p>
      </dsp:txBody>
      <dsp:txXfrm>
        <a:off x="3912206" y="282531"/>
        <a:ext cx="1776784" cy="1066070"/>
      </dsp:txXfrm>
    </dsp:sp>
    <dsp:sp modelId="{E22CF99A-FA0A-4FBB-9657-05FCCBB6DC76}">
      <dsp:nvSpPr>
        <dsp:cNvPr id="0" name=""/>
        <dsp:cNvSpPr/>
      </dsp:nvSpPr>
      <dsp:spPr>
        <a:xfrm>
          <a:off x="5866668" y="282531"/>
          <a:ext cx="1776784" cy="1066070"/>
        </a:xfrm>
        <a:prstGeom prst="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Algorithmic trading</a:t>
          </a:r>
        </a:p>
      </dsp:txBody>
      <dsp:txXfrm>
        <a:off x="5866668" y="282531"/>
        <a:ext cx="1776784" cy="1066070"/>
      </dsp:txXfrm>
    </dsp:sp>
    <dsp:sp modelId="{5661FE8C-877F-4D18-B3B2-8D47D83E849C}">
      <dsp:nvSpPr>
        <dsp:cNvPr id="0" name=""/>
        <dsp:cNvSpPr/>
      </dsp:nvSpPr>
      <dsp:spPr>
        <a:xfrm>
          <a:off x="7821131" y="282531"/>
          <a:ext cx="1776784" cy="1066070"/>
        </a:xfrm>
        <a:prstGeom prst="rect">
          <a:avLst/>
        </a:prstGeom>
        <a:solidFill>
          <a:schemeClr val="accent2">
            <a:hueOff val="1494735"/>
            <a:satOff val="-1588"/>
            <a:lumOff val="12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Market trend analysis</a:t>
          </a:r>
        </a:p>
      </dsp:txBody>
      <dsp:txXfrm>
        <a:off x="7821131" y="282531"/>
        <a:ext cx="1776784" cy="1066070"/>
      </dsp:txXfrm>
    </dsp:sp>
    <dsp:sp modelId="{B6605B4B-B682-4DE5-8191-F6FF370DCF42}">
      <dsp:nvSpPr>
        <dsp:cNvPr id="0" name=""/>
        <dsp:cNvSpPr/>
      </dsp:nvSpPr>
      <dsp:spPr>
        <a:xfrm>
          <a:off x="3281" y="1526280"/>
          <a:ext cx="1776784" cy="1066070"/>
        </a:xfrm>
        <a:prstGeom prst="rect">
          <a:avLst/>
        </a:prstGeom>
        <a:solidFill>
          <a:schemeClr val="accent2">
            <a:hueOff val="1868420"/>
            <a:satOff val="-1984"/>
            <a:lumOff val="15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Financial forecasting</a:t>
          </a:r>
        </a:p>
      </dsp:txBody>
      <dsp:txXfrm>
        <a:off x="3281" y="1526280"/>
        <a:ext cx="1776784" cy="1066070"/>
      </dsp:txXfrm>
    </dsp:sp>
    <dsp:sp modelId="{B263DF67-923B-4689-BA17-F0FC2FE28FD3}">
      <dsp:nvSpPr>
        <dsp:cNvPr id="0" name=""/>
        <dsp:cNvSpPr/>
      </dsp:nvSpPr>
      <dsp:spPr>
        <a:xfrm>
          <a:off x="1957744" y="1526280"/>
          <a:ext cx="1776784" cy="1066070"/>
        </a:xfrm>
        <a:prstGeom prst="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Sentiment analysis</a:t>
          </a:r>
        </a:p>
      </dsp:txBody>
      <dsp:txXfrm>
        <a:off x="1957744" y="1526280"/>
        <a:ext cx="1776784" cy="1066070"/>
      </dsp:txXfrm>
    </dsp:sp>
    <dsp:sp modelId="{ECAE9F27-B406-49C7-AF90-386B9EA8A8CA}">
      <dsp:nvSpPr>
        <dsp:cNvPr id="0" name=""/>
        <dsp:cNvSpPr/>
      </dsp:nvSpPr>
      <dsp:spPr>
        <a:xfrm>
          <a:off x="3912206" y="1526280"/>
          <a:ext cx="1776784" cy="1066070"/>
        </a:xfrm>
        <a:prstGeom prst="rect">
          <a:avLst/>
        </a:prstGeom>
        <a:solidFill>
          <a:schemeClr val="accent2">
            <a:hueOff val="2615787"/>
            <a:satOff val="-2778"/>
            <a:lumOff val="21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Trading signals generation</a:t>
          </a:r>
        </a:p>
      </dsp:txBody>
      <dsp:txXfrm>
        <a:off x="3912206" y="1526280"/>
        <a:ext cx="1776784" cy="1066070"/>
      </dsp:txXfrm>
    </dsp:sp>
    <dsp:sp modelId="{1526E642-9E21-47F0-BD98-9BD562E74D75}">
      <dsp:nvSpPr>
        <dsp:cNvPr id="0" name=""/>
        <dsp:cNvSpPr/>
      </dsp:nvSpPr>
      <dsp:spPr>
        <a:xfrm>
          <a:off x="5866668" y="1526280"/>
          <a:ext cx="1776784" cy="1066070"/>
        </a:xfrm>
        <a:prstGeom prst="rect">
          <a:avLst/>
        </a:prstGeom>
        <a:solidFill>
          <a:schemeClr val="accent2">
            <a:hueOff val="2989471"/>
            <a:satOff val="-3175"/>
            <a:lumOff val="24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Performance benchmarking</a:t>
          </a:r>
        </a:p>
      </dsp:txBody>
      <dsp:txXfrm>
        <a:off x="5866668" y="1526280"/>
        <a:ext cx="1776784" cy="1066070"/>
      </dsp:txXfrm>
    </dsp:sp>
    <dsp:sp modelId="{2512F6A2-7C98-42B2-936E-D903A5F50F4E}">
      <dsp:nvSpPr>
        <dsp:cNvPr id="0" name=""/>
        <dsp:cNvSpPr/>
      </dsp:nvSpPr>
      <dsp:spPr>
        <a:xfrm>
          <a:off x="7821131" y="1526280"/>
          <a:ext cx="1776784" cy="1066070"/>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Educational tools for traders</a:t>
          </a:r>
        </a:p>
      </dsp:txBody>
      <dsp:txXfrm>
        <a:off x="7821131" y="1526280"/>
        <a:ext cx="1776784" cy="1066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51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23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21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979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252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074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5425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2688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0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66370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55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27908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27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996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167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092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652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79922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2.jpeg" /><Relationship Id="rId1" Type="http://schemas.openxmlformats.org/officeDocument/2006/relationships/slideLayout" Target="../slideLayouts/slideLayout1.xml" /><Relationship Id="rId4" Type="http://schemas.openxmlformats.org/officeDocument/2006/relationships/image" Target="../media/image8.png"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10.jpe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11.png"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13.png"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2C7FDF9-C2A1-45C5-A49B-8B1CA2A3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29" name="Picture 28">
            <a:extLst>
              <a:ext uri="{FF2B5EF4-FFF2-40B4-BE49-F238E27FC236}">
                <a16:creationId xmlns:a16="http://schemas.microsoft.com/office/drawing/2014/main" id="{8D8988FF-4B5F-49A9-BB7F-B49C1610F1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vert="horz" lIns="91440" tIns="45720" rIns="91440" bIns="45720" rtlCol="0">
            <a:normAutofit/>
          </a:bodyPr>
          <a:lstStyle/>
          <a:p>
            <a:pPr>
              <a:lnSpc>
                <a:spcPct val="90000"/>
              </a:lnSpc>
            </a:pPr>
            <a:r>
              <a:rPr lang="en-US" sz="4200">
                <a:latin typeface="Times New Roman"/>
                <a:ea typeface="+mj-lt"/>
                <a:cs typeface="+mj-lt"/>
              </a:rPr>
              <a:t>Predicting Bitcoin Prices</a:t>
            </a:r>
            <a:br>
              <a:rPr lang="en-US" sz="4200">
                <a:latin typeface="Times New Roman"/>
                <a:ea typeface="+mj-lt"/>
                <a:cs typeface="+mj-lt"/>
              </a:rPr>
            </a:br>
            <a:r>
              <a:rPr lang="en-US" sz="4200">
                <a:latin typeface="Times New Roman"/>
                <a:ea typeface="+mj-lt"/>
                <a:cs typeface="+mj-lt"/>
              </a:rPr>
              <a:t>by using Time series Analysis</a:t>
            </a:r>
            <a:endParaRPr lang="en-US" sz="4200">
              <a:latin typeface="Times New Roman"/>
              <a:cs typeface="Times New Roman"/>
            </a:endParaRPr>
          </a:p>
        </p:txBody>
      </p:sp>
      <p:sp>
        <p:nvSpPr>
          <p:cNvPr id="3" name="Subtitle 2"/>
          <p:cNvSpPr>
            <a:spLocks noGrp="1"/>
          </p:cNvSpPr>
          <p:nvPr>
            <p:ph type="subTitle" idx="1"/>
          </p:nvPr>
        </p:nvSpPr>
        <p:spPr>
          <a:xfrm>
            <a:off x="2692398" y="3657597"/>
            <a:ext cx="6815669" cy="1320802"/>
          </a:xfrm>
        </p:spPr>
        <p:txBody>
          <a:bodyPr vert="horz" lIns="91440" tIns="45720" rIns="91440" bIns="45720" rtlCol="0">
            <a:normAutofit/>
          </a:bodyPr>
          <a:lstStyle/>
          <a:p>
            <a:r>
              <a:rPr lang="en-US" dirty="0">
                <a:latin typeface="Times New Roman"/>
                <a:cs typeface="Times New Roman"/>
              </a:rPr>
              <a:t>Presented By </a:t>
            </a:r>
            <a:r>
              <a:rPr lang="en-US" dirty="0"/>
              <a:t>: </a:t>
            </a:r>
            <a:r>
              <a:rPr lang="en-US" dirty="0">
                <a:latin typeface="Times New Roman"/>
                <a:cs typeface="Times New Roman"/>
              </a:rPr>
              <a:t>Karre AJAY</a:t>
            </a:r>
            <a:endParaRPr lang="en-US">
              <a:latin typeface="Garamond" panose="02020404030301010803"/>
              <a:cs typeface="Times New Roman"/>
            </a:endParaRPr>
          </a:p>
          <a:p>
            <a:pPr>
              <a:buSzPct val="114999"/>
            </a:pPr>
            <a:r>
              <a:rPr lang="en-US" dirty="0">
                <a:latin typeface="Times New Roman"/>
                <a:cs typeface="Times New Roman"/>
              </a:rPr>
              <a:t>Under The Guide : Arvind Reddy Sir</a:t>
            </a:r>
          </a:p>
        </p:txBody>
      </p:sp>
      <p:cxnSp>
        <p:nvCxnSpPr>
          <p:cNvPr id="31" name="Straight Connector 30">
            <a:extLst>
              <a:ext uri="{FF2B5EF4-FFF2-40B4-BE49-F238E27FC236}">
                <a16:creationId xmlns:a16="http://schemas.microsoft.com/office/drawing/2014/main" id="{CE580401-353D-4D90-9CA7-316BFD718E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33C5EB-95B8-5370-8088-4B5EBD934075}"/>
              </a:ext>
            </a:extLst>
          </p:cNvPr>
          <p:cNvSpPr>
            <a:spLocks noGrp="1"/>
          </p:cNvSpPr>
          <p:nvPr>
            <p:ph type="title"/>
          </p:nvPr>
        </p:nvSpPr>
        <p:spPr>
          <a:xfrm>
            <a:off x="952108" y="954756"/>
            <a:ext cx="2730414" cy="4946003"/>
          </a:xfrm>
        </p:spPr>
        <p:txBody>
          <a:bodyPr>
            <a:normAutofit/>
          </a:bodyPr>
          <a:lstStyle/>
          <a:p>
            <a:r>
              <a:rPr lang="en-US">
                <a:solidFill>
                  <a:srgbClr val="FFFFFF"/>
                </a:solidFill>
                <a:ea typeface="+mj-lt"/>
                <a:cs typeface="+mj-lt"/>
              </a:rPr>
              <a:t>conclusion</a:t>
            </a:r>
            <a:endParaRPr lang="en-US">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A833A-FC87-87EA-2E8B-047D16A1C44F}"/>
              </a:ext>
            </a:extLst>
          </p:cNvPr>
          <p:cNvSpPr>
            <a:spLocks noGrp="1"/>
          </p:cNvSpPr>
          <p:nvPr>
            <p:ph idx="1"/>
          </p:nvPr>
        </p:nvSpPr>
        <p:spPr>
          <a:xfrm>
            <a:off x="5140934" y="469900"/>
            <a:ext cx="5953630" cy="5405968"/>
          </a:xfrm>
        </p:spPr>
        <p:txBody>
          <a:bodyPr vert="horz" lIns="91440" tIns="45720" rIns="91440" bIns="45720" rtlCol="0" anchor="ctr">
            <a:noAutofit/>
          </a:bodyPr>
          <a:lstStyle/>
          <a:p>
            <a:r>
              <a:rPr lang="en-US" sz="2000">
                <a:solidFill>
                  <a:srgbClr val="000000"/>
                </a:solidFill>
                <a:ea typeface="+mn-lt"/>
                <a:cs typeface="+mn-lt"/>
              </a:rPr>
              <a:t>In this ARIMA (AutoRegressive Integrated Moving Average) model, we've opted for the parameters (1,1,1) for a dataset's 'Close' values. This configuration implies one lag term, one difference to make the series stationary, and one moving average term. By fitting the model to your data and generating forecasts for specified time frames, it’s possible to compare these predictions with actual sales figures. The results, visualized in your plot, offer a means to evaluate the model's effectiveness in capturing the data's underlying patterns. If the forecast aligns closely with actual data points, it demonstrates the model's robustness; significant deviations might suggest a need for parameter adjustments or an alternative model.so,we conclude the arima model is fit for the BTC-USD data set.</a:t>
            </a:r>
            <a:endParaRPr lang="en-US" sz="2000">
              <a:solidFill>
                <a:srgbClr val="000000"/>
              </a:solidFill>
              <a:latin typeface="Garamond"/>
            </a:endParaRPr>
          </a:p>
          <a:p>
            <a:pPr>
              <a:buSzPct val="114999"/>
            </a:pPr>
            <a:endParaRPr lang="en-US" sz="2000">
              <a:solidFill>
                <a:srgbClr val="000000"/>
              </a:solidFill>
              <a:latin typeface="Garamond"/>
            </a:endParaRPr>
          </a:p>
        </p:txBody>
      </p:sp>
    </p:spTree>
    <p:extLst>
      <p:ext uri="{BB962C8B-B14F-4D97-AF65-F5344CB8AC3E}">
        <p14:creationId xmlns:p14="http://schemas.microsoft.com/office/powerpoint/2010/main" val="410402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yellow sign with white text&#10;&#10;Description automatically generated">
            <a:extLst>
              <a:ext uri="{FF2B5EF4-FFF2-40B4-BE49-F238E27FC236}">
                <a16:creationId xmlns:a16="http://schemas.microsoft.com/office/drawing/2014/main" id="{6EDD6CD8-8609-91BE-48D6-C14AD4176456}"/>
              </a:ext>
            </a:extLst>
          </p:cNvPr>
          <p:cNvPicPr>
            <a:picLocks noChangeAspect="1"/>
          </p:cNvPicPr>
          <p:nvPr/>
        </p:nvPicPr>
        <p:blipFill rotWithShape="1">
          <a:blip r:embed="rId3"/>
          <a:srcRect t="9262" r="1" b="1"/>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220386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E0B579-C519-04D0-26CA-B2867FC88B0D}"/>
              </a:ext>
            </a:extLst>
          </p:cNvPr>
          <p:cNvSpPr>
            <a:spLocks noGrp="1"/>
          </p:cNvSpPr>
          <p:nvPr>
            <p:ph type="title"/>
          </p:nvPr>
        </p:nvSpPr>
        <p:spPr>
          <a:xfrm>
            <a:off x="952108" y="954756"/>
            <a:ext cx="2730414" cy="4946003"/>
          </a:xfrm>
        </p:spPr>
        <p:txBody>
          <a:bodyPr>
            <a:normAutofit/>
          </a:bodyPr>
          <a:lstStyle/>
          <a:p>
            <a:r>
              <a:rPr lang="en-US">
                <a:solidFill>
                  <a:srgbClr val="FFFFFF"/>
                </a:solidFill>
              </a:rPr>
              <a:t>Contents</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E85C9F-C856-511E-6745-938CCD7B82DB}"/>
              </a:ext>
            </a:extLst>
          </p:cNvPr>
          <p:cNvSpPr>
            <a:spLocks noGrp="1"/>
          </p:cNvSpPr>
          <p:nvPr>
            <p:ph idx="1"/>
          </p:nvPr>
        </p:nvSpPr>
        <p:spPr>
          <a:xfrm>
            <a:off x="5140934" y="469900"/>
            <a:ext cx="5953630" cy="5405968"/>
          </a:xfrm>
        </p:spPr>
        <p:txBody>
          <a:bodyPr anchor="ctr">
            <a:normAutofit/>
          </a:bodyPr>
          <a:lstStyle/>
          <a:p>
            <a:r>
              <a:rPr lang="en-US" dirty="0">
                <a:latin typeface="Times New Roman"/>
                <a:cs typeface="Times New Roman"/>
              </a:rPr>
              <a:t>Abstract</a:t>
            </a:r>
          </a:p>
          <a:p>
            <a:pPr>
              <a:buSzPct val="114999"/>
            </a:pPr>
            <a:r>
              <a:rPr lang="en-US" dirty="0">
                <a:latin typeface="Times New Roman"/>
                <a:cs typeface="Times New Roman"/>
              </a:rPr>
              <a:t>Introduction</a:t>
            </a:r>
          </a:p>
          <a:p>
            <a:pPr>
              <a:buSzPct val="114999"/>
            </a:pPr>
            <a:r>
              <a:rPr lang="en-US" dirty="0">
                <a:latin typeface="Times New Roman"/>
                <a:cs typeface="Times New Roman"/>
              </a:rPr>
              <a:t>Features in Dataset</a:t>
            </a:r>
          </a:p>
          <a:p>
            <a:pPr>
              <a:buSzPct val="114999"/>
            </a:pPr>
            <a:r>
              <a:rPr lang="en-US" dirty="0">
                <a:latin typeface="Times New Roman"/>
                <a:cs typeface="Times New Roman"/>
              </a:rPr>
              <a:t>Model Evaluation</a:t>
            </a:r>
          </a:p>
          <a:p>
            <a:pPr>
              <a:buSzPct val="114999"/>
            </a:pPr>
            <a:r>
              <a:rPr lang="en-US" dirty="0">
                <a:latin typeface="Times New Roman"/>
                <a:cs typeface="Times New Roman"/>
              </a:rPr>
              <a:t>Application</a:t>
            </a:r>
          </a:p>
          <a:p>
            <a:pPr>
              <a:buSzPct val="114999"/>
            </a:pPr>
            <a:r>
              <a:rPr lang="en-US" dirty="0">
                <a:latin typeface="Times New Roman"/>
                <a:cs typeface="Times New Roman"/>
              </a:rPr>
              <a:t>Conclusion</a:t>
            </a:r>
          </a:p>
        </p:txBody>
      </p:sp>
    </p:spTree>
    <p:extLst>
      <p:ext uri="{BB962C8B-B14F-4D97-AF65-F5344CB8AC3E}">
        <p14:creationId xmlns:p14="http://schemas.microsoft.com/office/powerpoint/2010/main" val="221922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gital graphs and numbers in 3D">
            <a:extLst>
              <a:ext uri="{FF2B5EF4-FFF2-40B4-BE49-F238E27FC236}">
                <a16:creationId xmlns:a16="http://schemas.microsoft.com/office/drawing/2014/main" id="{A567001F-7AB6-DC0D-D433-FF961A7EFBF8}"/>
              </a:ext>
            </a:extLst>
          </p:cNvPr>
          <p:cNvPicPr>
            <a:picLocks noChangeAspect="1"/>
          </p:cNvPicPr>
          <p:nvPr/>
        </p:nvPicPr>
        <p:blipFill>
          <a:blip r:embed="rId2">
            <a:alphaModFix amt="35000"/>
          </a:blip>
          <a:srcRect t="7679" r="-2" b="7986"/>
          <a:stretch/>
        </p:blipFill>
        <p:spPr>
          <a:xfrm>
            <a:off x="20" y="10"/>
            <a:ext cx="12191980" cy="6857990"/>
          </a:xfrm>
          <a:prstGeom prst="rect">
            <a:avLst/>
          </a:prstGeom>
        </p:spPr>
      </p:pic>
      <p:sp>
        <p:nvSpPr>
          <p:cNvPr id="2" name="Title 1">
            <a:extLst>
              <a:ext uri="{FF2B5EF4-FFF2-40B4-BE49-F238E27FC236}">
                <a16:creationId xmlns:a16="http://schemas.microsoft.com/office/drawing/2014/main" id="{F9F2373C-642F-BB2C-F4A0-0EC1E4EF11AE}"/>
              </a:ext>
            </a:extLst>
          </p:cNvPr>
          <p:cNvSpPr>
            <a:spLocks noGrp="1"/>
          </p:cNvSpPr>
          <p:nvPr>
            <p:ph type="title"/>
          </p:nvPr>
        </p:nvSpPr>
        <p:spPr>
          <a:xfrm>
            <a:off x="1295402" y="982132"/>
            <a:ext cx="9601196" cy="1303867"/>
          </a:xfrm>
        </p:spPr>
        <p:txBody>
          <a:bodyPr>
            <a:normAutofit/>
          </a:bodyPr>
          <a:lstStyle/>
          <a:p>
            <a:r>
              <a:rPr lang="en-US">
                <a:solidFill>
                  <a:srgbClr val="FFFFFF"/>
                </a:solidFill>
                <a:ea typeface="+mj-lt"/>
                <a:cs typeface="+mj-lt"/>
              </a:rPr>
              <a:t>Abstract</a:t>
            </a:r>
            <a:endParaRPr lang="en-US">
              <a:solidFill>
                <a:srgbClr val="FFFFFF"/>
              </a:solidFill>
            </a:endParaRPr>
          </a:p>
        </p:txBody>
      </p:sp>
      <p:cxnSp>
        <p:nvCxnSpPr>
          <p:cNvPr id="22" name="Straight Connector 2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013A295-82D3-8425-7909-0192E23C0F90}"/>
              </a:ext>
            </a:extLst>
          </p:cNvPr>
          <p:cNvSpPr>
            <a:spLocks noGrp="1"/>
          </p:cNvSpPr>
          <p:nvPr>
            <p:ph idx="1"/>
          </p:nvPr>
        </p:nvSpPr>
        <p:spPr>
          <a:xfrm>
            <a:off x="1295401" y="2556932"/>
            <a:ext cx="9601196" cy="3318936"/>
          </a:xfrm>
        </p:spPr>
        <p:txBody>
          <a:bodyPr vert="horz" lIns="91440" tIns="45720" rIns="91440" bIns="45720" rtlCol="0">
            <a:normAutofit/>
          </a:bodyPr>
          <a:lstStyle/>
          <a:p>
            <a:pPr marL="457200" lvl="1">
              <a:buNone/>
            </a:pPr>
            <a:r>
              <a:rPr lang="en-US" dirty="0">
                <a:solidFill>
                  <a:srgbClr val="FFFFFF"/>
                </a:solidFill>
                <a:ea typeface="+mn-lt"/>
                <a:cs typeface="+mn-lt"/>
              </a:rPr>
              <a:t>    </a:t>
            </a:r>
            <a:r>
              <a:rPr lang="en-US" dirty="0">
                <a:solidFill>
                  <a:srgbClr val="FFFFFF"/>
                </a:solidFill>
                <a:latin typeface="Times New Roman"/>
                <a:ea typeface="+mn-lt"/>
                <a:cs typeface="+mn-lt"/>
              </a:rPr>
              <a:t>This project analyzes Bitcoin's historical price data from 2014 to 2023 to identify trends, assess volatility, and apply technical analysis. It focuses on strategies like moving averages and risk management metrics to provide insights for traders and researchers. The goal is to enhance understanding and decision-making in the cryptocurrency market.</a:t>
            </a:r>
            <a:endParaRPr lang="en-US">
              <a:solidFill>
                <a:srgbClr val="FFFFFF"/>
              </a:solidFill>
              <a:latin typeface="Times New Roman"/>
              <a:cs typeface="Times New Roman"/>
            </a:endParaRPr>
          </a:p>
        </p:txBody>
      </p:sp>
    </p:spTree>
    <p:extLst>
      <p:ext uri="{BB962C8B-B14F-4D97-AF65-F5344CB8AC3E}">
        <p14:creationId xmlns:p14="http://schemas.microsoft.com/office/powerpoint/2010/main" val="20451677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5" name="Picture 5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6" name="Rectangle 5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8" name="Picture 5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DE4C8A0-F181-EAC9-237A-C71330D2BC81}"/>
              </a:ext>
            </a:extLst>
          </p:cNvPr>
          <p:cNvSpPr>
            <a:spLocks noGrp="1"/>
          </p:cNvSpPr>
          <p:nvPr>
            <p:ph type="title"/>
          </p:nvPr>
        </p:nvSpPr>
        <p:spPr>
          <a:xfrm>
            <a:off x="6094412" y="982132"/>
            <a:ext cx="4802185" cy="1303867"/>
          </a:xfrm>
        </p:spPr>
        <p:txBody>
          <a:bodyPr>
            <a:normAutofit/>
          </a:bodyPr>
          <a:lstStyle/>
          <a:p>
            <a:r>
              <a:rPr lang="en-US">
                <a:ea typeface="+mj-lt"/>
                <a:cs typeface="+mj-lt"/>
              </a:rPr>
              <a:t>Introduction </a:t>
            </a:r>
            <a:endParaRPr lang="en-US"/>
          </a:p>
        </p:txBody>
      </p:sp>
      <p:sp>
        <p:nvSpPr>
          <p:cNvPr id="70" name="Rectangle 6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ck of gold coins with a graph in the background&#10;&#10;Description automatically generated">
            <a:extLst>
              <a:ext uri="{FF2B5EF4-FFF2-40B4-BE49-F238E27FC236}">
                <a16:creationId xmlns:a16="http://schemas.microsoft.com/office/drawing/2014/main" id="{39DDCFF8-2331-ECB5-7D68-74F29AA28E46}"/>
              </a:ext>
            </a:extLst>
          </p:cNvPr>
          <p:cNvPicPr>
            <a:picLocks noChangeAspect="1"/>
          </p:cNvPicPr>
          <p:nvPr/>
        </p:nvPicPr>
        <p:blipFill>
          <a:blip r:embed="rId5"/>
          <a:srcRect l="21145" r="14855" b="-2"/>
          <a:stretch/>
        </p:blipFill>
        <p:spPr>
          <a:xfrm>
            <a:off x="1412683" y="1410208"/>
            <a:ext cx="3876801" cy="3858780"/>
          </a:xfrm>
          <a:prstGeom prst="rect">
            <a:avLst/>
          </a:prstGeom>
        </p:spPr>
      </p:pic>
      <p:cxnSp>
        <p:nvCxnSpPr>
          <p:cNvPr id="71" name="Straight Connector 70">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EAC466B-1802-D405-4DF0-173F5A314D65}"/>
              </a:ext>
            </a:extLst>
          </p:cNvPr>
          <p:cNvSpPr>
            <a:spLocks noGrp="1"/>
          </p:cNvSpPr>
          <p:nvPr>
            <p:ph idx="1"/>
          </p:nvPr>
        </p:nvSpPr>
        <p:spPr>
          <a:xfrm>
            <a:off x="6094412" y="2556932"/>
            <a:ext cx="4802184" cy="3318936"/>
          </a:xfrm>
        </p:spPr>
        <p:txBody>
          <a:bodyPr>
            <a:normAutofit/>
          </a:bodyPr>
          <a:lstStyle/>
          <a:p>
            <a:pPr>
              <a:lnSpc>
                <a:spcPct val="90000"/>
              </a:lnSpc>
            </a:pPr>
            <a:r>
              <a:rPr lang="en-US" sz="1800" b="1">
                <a:ea typeface="+mn-lt"/>
                <a:cs typeface="+mn-lt"/>
              </a:rPr>
              <a:t>Object </a:t>
            </a:r>
            <a:r>
              <a:rPr lang="en-US" sz="1800">
                <a:ea typeface="+mn-lt"/>
                <a:cs typeface="+mn-lt"/>
              </a:rPr>
              <a:t>: Develop a time series forecasting system to predict Bitcoin prices in the future using historical data and advanced analytical techniques.</a:t>
            </a:r>
          </a:p>
          <a:p>
            <a:pPr>
              <a:lnSpc>
                <a:spcPct val="90000"/>
              </a:lnSpc>
              <a:buSzPct val="114999"/>
            </a:pPr>
            <a:r>
              <a:rPr lang="en-US" sz="1800" b="1">
                <a:ea typeface="+mn-lt"/>
                <a:cs typeface="+mn-lt"/>
              </a:rPr>
              <a:t>DataSet: </a:t>
            </a:r>
            <a:r>
              <a:rPr lang="en-US" sz="1800">
                <a:ea typeface="+mn-lt"/>
                <a:cs typeface="+mn-lt"/>
              </a:rPr>
              <a:t>Consist of 3227 samples and 7 Features(all Numerical data).</a:t>
            </a:r>
            <a:endParaRPr lang="en-US" sz="1800" b="1">
              <a:ea typeface="+mn-lt"/>
              <a:cs typeface="+mn-lt"/>
            </a:endParaRPr>
          </a:p>
          <a:p>
            <a:pPr>
              <a:lnSpc>
                <a:spcPct val="90000"/>
              </a:lnSpc>
              <a:buSzPct val="114999"/>
            </a:pPr>
            <a:r>
              <a:rPr lang="en-US" sz="1800" b="1">
                <a:ea typeface="+mn-lt"/>
                <a:cs typeface="+mn-lt"/>
              </a:rPr>
              <a:t>Time Series Forecasting System:</a:t>
            </a:r>
            <a:r>
              <a:rPr lang="en-US" sz="1800">
                <a:ea typeface="+mn-lt"/>
                <a:cs typeface="+mn-lt"/>
              </a:rPr>
              <a:t>A time series forecasting system analyzes historical data patterns to predict future values of a given variable, such as Bitcoin prices.</a:t>
            </a:r>
          </a:p>
        </p:txBody>
      </p:sp>
    </p:spTree>
    <p:extLst>
      <p:ext uri="{BB962C8B-B14F-4D97-AF65-F5344CB8AC3E}">
        <p14:creationId xmlns:p14="http://schemas.microsoft.com/office/powerpoint/2010/main" val="70997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FD0A-2E81-ABB1-FBA7-1E97258231AF}"/>
              </a:ext>
            </a:extLst>
          </p:cNvPr>
          <p:cNvSpPr>
            <a:spLocks noGrp="1"/>
          </p:cNvSpPr>
          <p:nvPr>
            <p:ph type="title"/>
          </p:nvPr>
        </p:nvSpPr>
        <p:spPr/>
        <p:txBody>
          <a:bodyPr/>
          <a:lstStyle/>
          <a:p>
            <a:r>
              <a:rPr lang="en-US"/>
              <a:t>Features in Dataset</a:t>
            </a:r>
          </a:p>
        </p:txBody>
      </p:sp>
      <p:sp>
        <p:nvSpPr>
          <p:cNvPr id="3" name="Content Placeholder 2">
            <a:extLst>
              <a:ext uri="{FF2B5EF4-FFF2-40B4-BE49-F238E27FC236}">
                <a16:creationId xmlns:a16="http://schemas.microsoft.com/office/drawing/2014/main" id="{1C14A8A1-CF69-46D7-CE1C-377BCA364562}"/>
              </a:ext>
            </a:extLst>
          </p:cNvPr>
          <p:cNvSpPr>
            <a:spLocks noGrp="1"/>
          </p:cNvSpPr>
          <p:nvPr>
            <p:ph idx="1"/>
          </p:nvPr>
        </p:nvSpPr>
        <p:spPr/>
        <p:txBody>
          <a:bodyPr>
            <a:normAutofit fontScale="92500" lnSpcReduction="20000"/>
          </a:bodyPr>
          <a:lstStyle/>
          <a:p>
            <a:r>
              <a:rPr lang="en-US" b="1">
                <a:ea typeface="+mn-lt"/>
                <a:cs typeface="+mn-lt"/>
              </a:rPr>
              <a:t>Date:</a:t>
            </a:r>
            <a:r>
              <a:rPr lang="en-US">
                <a:ea typeface="+mn-lt"/>
                <a:cs typeface="+mn-lt"/>
              </a:rPr>
              <a:t> The specific day when financial data was recorded.</a:t>
            </a:r>
            <a:endParaRPr lang="en-US"/>
          </a:p>
          <a:p>
            <a:r>
              <a:rPr lang="en-US" b="1">
                <a:ea typeface="+mn-lt"/>
                <a:cs typeface="+mn-lt"/>
              </a:rPr>
              <a:t>High:</a:t>
            </a:r>
            <a:r>
              <a:rPr lang="en-US">
                <a:ea typeface="+mn-lt"/>
                <a:cs typeface="+mn-lt"/>
              </a:rPr>
              <a:t> The highest price reached by the asset during that day.</a:t>
            </a:r>
            <a:endParaRPr lang="en-US"/>
          </a:p>
          <a:p>
            <a:r>
              <a:rPr lang="en-US" b="1">
                <a:ea typeface="+mn-lt"/>
                <a:cs typeface="+mn-lt"/>
              </a:rPr>
              <a:t>Low:</a:t>
            </a:r>
            <a:r>
              <a:rPr lang="en-US">
                <a:ea typeface="+mn-lt"/>
                <a:cs typeface="+mn-lt"/>
              </a:rPr>
              <a:t> The lowest price recorded for the asset on that day.</a:t>
            </a:r>
            <a:endParaRPr lang="en-US"/>
          </a:p>
          <a:p>
            <a:r>
              <a:rPr lang="en-US" b="1">
                <a:ea typeface="+mn-lt"/>
                <a:cs typeface="+mn-lt"/>
              </a:rPr>
              <a:t>Open:</a:t>
            </a:r>
            <a:r>
              <a:rPr lang="en-US">
                <a:ea typeface="+mn-lt"/>
                <a:cs typeface="+mn-lt"/>
              </a:rPr>
              <a:t> The price at which the asset began trading at the start of the day.</a:t>
            </a:r>
            <a:endParaRPr lang="en-US"/>
          </a:p>
          <a:p>
            <a:r>
              <a:rPr lang="en-US" b="1">
                <a:ea typeface="+mn-lt"/>
                <a:cs typeface="+mn-lt"/>
              </a:rPr>
              <a:t>Close:</a:t>
            </a:r>
            <a:r>
              <a:rPr lang="en-US">
                <a:ea typeface="+mn-lt"/>
                <a:cs typeface="+mn-lt"/>
              </a:rPr>
              <a:t> The final price at which the asset traded at the end of the day.</a:t>
            </a:r>
            <a:endParaRPr lang="en-US"/>
          </a:p>
          <a:p>
            <a:r>
              <a:rPr lang="en-US" b="1">
                <a:ea typeface="+mn-lt"/>
                <a:cs typeface="+mn-lt"/>
              </a:rPr>
              <a:t>Volume:</a:t>
            </a:r>
            <a:r>
              <a:rPr lang="en-US">
                <a:ea typeface="+mn-lt"/>
                <a:cs typeface="+mn-lt"/>
              </a:rPr>
              <a:t> The total number of shares or contracts traded during that day.</a:t>
            </a:r>
            <a:endParaRPr lang="en-US"/>
          </a:p>
          <a:p>
            <a:r>
              <a:rPr lang="en-US" b="1">
                <a:ea typeface="+mn-lt"/>
                <a:cs typeface="+mn-lt"/>
              </a:rPr>
              <a:t>Adj Close:</a:t>
            </a:r>
            <a:r>
              <a:rPr lang="en-US">
                <a:ea typeface="+mn-lt"/>
                <a:cs typeface="+mn-lt"/>
              </a:rPr>
              <a:t> The closing price adjusted for dividends and stock splits for accurate valuation.</a:t>
            </a:r>
            <a:endParaRPr lang="en-US"/>
          </a:p>
          <a:p>
            <a:pPr>
              <a:buSzPct val="114999"/>
            </a:pPr>
            <a:endParaRPr lang="en-US"/>
          </a:p>
        </p:txBody>
      </p:sp>
    </p:spTree>
    <p:extLst>
      <p:ext uri="{BB962C8B-B14F-4D97-AF65-F5344CB8AC3E}">
        <p14:creationId xmlns:p14="http://schemas.microsoft.com/office/powerpoint/2010/main" val="23776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7" name="Picture 2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9" name="Picture 2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7" name="Picture 36">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C4CCCC7-230B-59EB-62A8-A5C9DCBE486C}"/>
              </a:ext>
            </a:extLst>
          </p:cNvPr>
          <p:cNvSpPr>
            <a:spLocks noGrp="1"/>
          </p:cNvSpPr>
          <p:nvPr>
            <p:ph type="title"/>
          </p:nvPr>
        </p:nvSpPr>
        <p:spPr>
          <a:xfrm>
            <a:off x="7535825" y="982132"/>
            <a:ext cx="3360772" cy="1303867"/>
          </a:xfrm>
        </p:spPr>
        <p:txBody>
          <a:bodyPr>
            <a:normAutofit/>
          </a:bodyPr>
          <a:lstStyle/>
          <a:p>
            <a:r>
              <a:rPr lang="en-US">
                <a:ea typeface="+mj-lt"/>
                <a:cs typeface="+mj-lt"/>
              </a:rPr>
              <a:t>visualization</a:t>
            </a:r>
            <a:endParaRPr lang="en-US"/>
          </a:p>
        </p:txBody>
      </p:sp>
      <p:sp>
        <p:nvSpPr>
          <p:cNvPr id="32" name="Rectangle 31">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and green lines&#10;&#10;Description automatically generated">
            <a:extLst>
              <a:ext uri="{FF2B5EF4-FFF2-40B4-BE49-F238E27FC236}">
                <a16:creationId xmlns:a16="http://schemas.microsoft.com/office/drawing/2014/main" id="{BC70260D-3DA9-3FC0-D1E9-B0AB857FB39E}"/>
              </a:ext>
            </a:extLst>
          </p:cNvPr>
          <p:cNvPicPr>
            <a:picLocks noChangeAspect="1"/>
          </p:cNvPicPr>
          <p:nvPr/>
        </p:nvPicPr>
        <p:blipFill>
          <a:blip r:embed="rId5"/>
          <a:srcRect l="35362" r="1" b="1"/>
          <a:stretch/>
        </p:blipFill>
        <p:spPr>
          <a:xfrm>
            <a:off x="1412683" y="1410208"/>
            <a:ext cx="5278777" cy="3858780"/>
          </a:xfrm>
          <a:prstGeom prst="rect">
            <a:avLst/>
          </a:prstGeom>
        </p:spPr>
      </p:pic>
      <p:cxnSp>
        <p:nvCxnSpPr>
          <p:cNvPr id="34" name="Straight Connector 3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6C186EC1-56F6-E7E8-DE54-406CC969C15B}"/>
              </a:ext>
            </a:extLst>
          </p:cNvPr>
          <p:cNvSpPr>
            <a:spLocks noGrp="1"/>
          </p:cNvSpPr>
          <p:nvPr>
            <p:ph idx="1"/>
          </p:nvPr>
        </p:nvSpPr>
        <p:spPr>
          <a:xfrm>
            <a:off x="7535824" y="2556932"/>
            <a:ext cx="3360771" cy="3318936"/>
          </a:xfrm>
        </p:spPr>
        <p:txBody>
          <a:bodyPr>
            <a:normAutofit/>
          </a:bodyPr>
          <a:lstStyle/>
          <a:p>
            <a:pPr>
              <a:lnSpc>
                <a:spcPct val="90000"/>
              </a:lnSpc>
            </a:pPr>
            <a:r>
              <a:rPr lang="en-US" sz="1800">
                <a:ea typeface="+mn-lt"/>
                <a:cs typeface="+mn-lt"/>
              </a:rPr>
              <a:t>This project examines Bitcoin's price trends and volatility from 2014 to 2023, utilizing technical analysis and strategies like moving averages. In the accompanying figure, green indicates high values while red signifies low values, visually highlighting price fluctuations. Ultimately, it provides valuable insights for informed decision-making in the cryptocurrency space.</a:t>
            </a:r>
            <a:endParaRPr lang="en-US" sz="1800"/>
          </a:p>
        </p:txBody>
      </p:sp>
    </p:spTree>
    <p:extLst>
      <p:ext uri="{BB962C8B-B14F-4D97-AF65-F5344CB8AC3E}">
        <p14:creationId xmlns:p14="http://schemas.microsoft.com/office/powerpoint/2010/main" val="143867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D174-24D3-9731-0868-690C6609CF30}"/>
              </a:ext>
            </a:extLst>
          </p:cNvPr>
          <p:cNvSpPr>
            <a:spLocks noGrp="1"/>
          </p:cNvSpPr>
          <p:nvPr>
            <p:ph type="title"/>
          </p:nvPr>
        </p:nvSpPr>
        <p:spPr>
          <a:xfrm>
            <a:off x="1295402" y="982132"/>
            <a:ext cx="9601196" cy="1303867"/>
          </a:xfrm>
        </p:spPr>
        <p:txBody>
          <a:bodyPr>
            <a:normAutofit/>
          </a:bodyPr>
          <a:lstStyle/>
          <a:p>
            <a:r>
              <a:rPr lang="en-US">
                <a:solidFill>
                  <a:srgbClr val="262626"/>
                </a:solidFill>
                <a:ea typeface="+mj-lt"/>
                <a:cs typeface="+mj-lt"/>
              </a:rPr>
              <a:t>ARIMA Models</a:t>
            </a:r>
            <a:endParaRPr lang="en-US">
              <a:solidFill>
                <a:srgbClr val="262626"/>
              </a:solidFill>
            </a:endParaRPr>
          </a:p>
        </p:txBody>
      </p:sp>
      <p:sp>
        <p:nvSpPr>
          <p:cNvPr id="3" name="Content Placeholder 2">
            <a:extLst>
              <a:ext uri="{FF2B5EF4-FFF2-40B4-BE49-F238E27FC236}">
                <a16:creationId xmlns:a16="http://schemas.microsoft.com/office/drawing/2014/main" id="{59010799-92AF-143C-B3C3-9F93642B4CB4}"/>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en-US" sz="1800">
                <a:solidFill>
                  <a:srgbClr val="262626"/>
                </a:solidFill>
                <a:ea typeface="+mn-lt"/>
                <a:cs typeface="+mn-lt"/>
              </a:rPr>
              <a:t>The general process for ARIMA models is the following:</a:t>
            </a:r>
            <a:endParaRPr lang="en-US" sz="1800">
              <a:solidFill>
                <a:srgbClr val="262626"/>
              </a:solidFill>
            </a:endParaRPr>
          </a:p>
          <a:p>
            <a:pPr>
              <a:lnSpc>
                <a:spcPct val="90000"/>
              </a:lnSpc>
              <a:buSzPct val="114999"/>
            </a:pPr>
            <a:r>
              <a:rPr lang="en-US" sz="1800">
                <a:solidFill>
                  <a:srgbClr val="262626"/>
                </a:solidFill>
                <a:ea typeface="+mn-lt"/>
                <a:cs typeface="+mn-lt"/>
              </a:rPr>
              <a:t>Visualize the Time Series Data</a:t>
            </a:r>
            <a:endParaRPr lang="en-US" sz="1800">
              <a:solidFill>
                <a:srgbClr val="262626"/>
              </a:solidFill>
            </a:endParaRPr>
          </a:p>
          <a:p>
            <a:pPr>
              <a:lnSpc>
                <a:spcPct val="90000"/>
              </a:lnSpc>
              <a:buSzPct val="114999"/>
            </a:pPr>
            <a:r>
              <a:rPr lang="en-US" sz="1800">
                <a:solidFill>
                  <a:srgbClr val="262626"/>
                </a:solidFill>
                <a:ea typeface="+mn-lt"/>
                <a:cs typeface="+mn-lt"/>
              </a:rPr>
              <a:t>Check the data stationary is Stationary or Not</a:t>
            </a:r>
            <a:endParaRPr lang="en-US" sz="1800">
              <a:solidFill>
                <a:srgbClr val="262626"/>
              </a:solidFill>
            </a:endParaRPr>
          </a:p>
          <a:p>
            <a:pPr>
              <a:lnSpc>
                <a:spcPct val="90000"/>
              </a:lnSpc>
              <a:buSzPct val="114999"/>
            </a:pPr>
            <a:r>
              <a:rPr lang="en-US" sz="1800">
                <a:solidFill>
                  <a:srgbClr val="262626"/>
                </a:solidFill>
                <a:ea typeface="+mn-lt"/>
                <a:cs typeface="+mn-lt"/>
              </a:rPr>
              <a:t>Differencing the data</a:t>
            </a:r>
          </a:p>
          <a:p>
            <a:pPr>
              <a:lnSpc>
                <a:spcPct val="90000"/>
              </a:lnSpc>
              <a:buSzPct val="114999"/>
            </a:pPr>
            <a:r>
              <a:rPr lang="en-US" sz="1800">
                <a:solidFill>
                  <a:srgbClr val="262626"/>
                </a:solidFill>
                <a:ea typeface="+mn-lt"/>
                <a:cs typeface="+mn-lt"/>
              </a:rPr>
              <a:t>Make the time series data stationary</a:t>
            </a:r>
            <a:endParaRPr lang="en-US" sz="1800" b="1">
              <a:solidFill>
                <a:srgbClr val="262626"/>
              </a:solidFill>
              <a:ea typeface="+mn-lt"/>
              <a:cs typeface="+mn-lt"/>
            </a:endParaRPr>
          </a:p>
          <a:p>
            <a:pPr>
              <a:lnSpc>
                <a:spcPct val="90000"/>
              </a:lnSpc>
              <a:buSzPct val="114999"/>
            </a:pPr>
            <a:r>
              <a:rPr lang="en-US" sz="1800">
                <a:solidFill>
                  <a:srgbClr val="262626"/>
                </a:solidFill>
                <a:ea typeface="+mn-lt"/>
                <a:cs typeface="+mn-lt"/>
              </a:rPr>
              <a:t>Plot the Correlation and </a:t>
            </a:r>
            <a:r>
              <a:rPr lang="en-US" sz="1800" err="1">
                <a:solidFill>
                  <a:srgbClr val="262626"/>
                </a:solidFill>
                <a:ea typeface="+mn-lt"/>
                <a:cs typeface="+mn-lt"/>
              </a:rPr>
              <a:t>AutoCorrelation</a:t>
            </a:r>
            <a:r>
              <a:rPr lang="en-US" sz="1800">
                <a:solidFill>
                  <a:srgbClr val="262626"/>
                </a:solidFill>
                <a:ea typeface="+mn-lt"/>
                <a:cs typeface="+mn-lt"/>
              </a:rPr>
              <a:t> Charts</a:t>
            </a:r>
            <a:endParaRPr lang="en-US" sz="1800">
              <a:solidFill>
                <a:srgbClr val="262626"/>
              </a:solidFill>
            </a:endParaRPr>
          </a:p>
          <a:p>
            <a:pPr>
              <a:lnSpc>
                <a:spcPct val="90000"/>
              </a:lnSpc>
              <a:buSzPct val="114999"/>
            </a:pPr>
            <a:r>
              <a:rPr lang="en-US" sz="1800">
                <a:solidFill>
                  <a:srgbClr val="262626"/>
                </a:solidFill>
                <a:ea typeface="+mn-lt"/>
                <a:cs typeface="+mn-lt"/>
              </a:rPr>
              <a:t>Construct the ARIMA Model or Seasonal ARIMA based on the data</a:t>
            </a:r>
            <a:endParaRPr lang="en-US" sz="1800">
              <a:solidFill>
                <a:srgbClr val="262626"/>
              </a:solidFill>
            </a:endParaRPr>
          </a:p>
          <a:p>
            <a:pPr>
              <a:lnSpc>
                <a:spcPct val="90000"/>
              </a:lnSpc>
              <a:buSzPct val="114999"/>
            </a:pPr>
            <a:r>
              <a:rPr lang="en-US" sz="1800">
                <a:solidFill>
                  <a:srgbClr val="262626"/>
                </a:solidFill>
                <a:ea typeface="+mn-lt"/>
                <a:cs typeface="+mn-lt"/>
              </a:rPr>
              <a:t>Use the model to make predictions</a:t>
            </a:r>
            <a:endParaRPr lang="en-US" sz="1800">
              <a:solidFill>
                <a:srgbClr val="262626"/>
              </a:solidFill>
            </a:endParaRPr>
          </a:p>
          <a:p>
            <a:pPr>
              <a:lnSpc>
                <a:spcPct val="90000"/>
              </a:lnSpc>
              <a:buSzPct val="114999"/>
            </a:pPr>
            <a:endParaRPr lang="en-US" sz="1800">
              <a:solidFill>
                <a:srgbClr val="262626"/>
              </a:solidFill>
            </a:endParaRPr>
          </a:p>
        </p:txBody>
      </p:sp>
      <p:pic>
        <p:nvPicPr>
          <p:cNvPr id="4" name="Picture 3">
            <a:extLst>
              <a:ext uri="{FF2B5EF4-FFF2-40B4-BE49-F238E27FC236}">
                <a16:creationId xmlns:a16="http://schemas.microsoft.com/office/drawing/2014/main" id="{63900B04-7068-C233-814E-2C36AF70BE0E}"/>
              </a:ext>
            </a:extLst>
          </p:cNvPr>
          <p:cNvPicPr>
            <a:picLocks noChangeAspect="1"/>
          </p:cNvPicPr>
          <p:nvPr/>
        </p:nvPicPr>
        <p:blipFill>
          <a:blip r:embed="rId3"/>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74183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3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3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3B91322-3260-1FF2-DA5B-53B7BAA77AF6}"/>
              </a:ext>
            </a:extLst>
          </p:cNvPr>
          <p:cNvSpPr>
            <a:spLocks noGrp="1"/>
          </p:cNvSpPr>
          <p:nvPr>
            <p:ph type="title"/>
          </p:nvPr>
        </p:nvSpPr>
        <p:spPr>
          <a:xfrm>
            <a:off x="7535825" y="982132"/>
            <a:ext cx="3360772" cy="1303867"/>
          </a:xfrm>
        </p:spPr>
        <p:txBody>
          <a:bodyPr>
            <a:normAutofit/>
          </a:bodyPr>
          <a:lstStyle/>
          <a:p>
            <a:pPr>
              <a:lnSpc>
                <a:spcPct val="90000"/>
              </a:lnSpc>
            </a:pPr>
            <a:r>
              <a:rPr lang="en-US" sz="4100">
                <a:ea typeface="+mj-lt"/>
                <a:cs typeface="+mj-lt"/>
              </a:rPr>
              <a:t>Predicting Bitcoin Prices</a:t>
            </a:r>
            <a:endParaRPr lang="en-US" sz="4100"/>
          </a:p>
        </p:txBody>
      </p:sp>
      <p:sp>
        <p:nvSpPr>
          <p:cNvPr id="37" name="Rectangle 3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61E4863-7575-D842-4D95-404CC5CBDC68}"/>
              </a:ext>
            </a:extLst>
          </p:cNvPr>
          <p:cNvPicPr>
            <a:picLocks noChangeAspect="1"/>
          </p:cNvPicPr>
          <p:nvPr/>
        </p:nvPicPr>
        <p:blipFill>
          <a:blip r:embed="rId5"/>
          <a:srcRect t="1867" b="2578"/>
          <a:stretch/>
        </p:blipFill>
        <p:spPr>
          <a:xfrm>
            <a:off x="1412683" y="1410208"/>
            <a:ext cx="5278777" cy="3858780"/>
          </a:xfrm>
          <a:prstGeom prst="rect">
            <a:avLst/>
          </a:prstGeom>
        </p:spPr>
      </p:pic>
      <p:cxnSp>
        <p:nvCxnSpPr>
          <p:cNvPr id="39" name="Straight Connector 3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7">
            <a:extLst>
              <a:ext uri="{FF2B5EF4-FFF2-40B4-BE49-F238E27FC236}">
                <a16:creationId xmlns:a16="http://schemas.microsoft.com/office/drawing/2014/main" id="{1452D235-577D-A9C2-8233-D32351D3301D}"/>
              </a:ext>
            </a:extLst>
          </p:cNvPr>
          <p:cNvSpPr>
            <a:spLocks noGrp="1"/>
          </p:cNvSpPr>
          <p:nvPr>
            <p:ph idx="1"/>
          </p:nvPr>
        </p:nvSpPr>
        <p:spPr>
          <a:xfrm>
            <a:off x="7535824" y="2556932"/>
            <a:ext cx="3360771" cy="3318936"/>
          </a:xfrm>
        </p:spPr>
        <p:txBody>
          <a:bodyPr>
            <a:normAutofit/>
          </a:bodyPr>
          <a:lstStyle/>
          <a:p>
            <a:pPr>
              <a:lnSpc>
                <a:spcPct val="90000"/>
              </a:lnSpc>
            </a:pPr>
            <a:r>
              <a:rPr lang="en-US" sz="2000">
                <a:ea typeface="+mn-lt"/>
                <a:cs typeface="+mn-lt"/>
              </a:rPr>
              <a:t>ARIMA is particularly well-suited for Bitcoin price forecasting using this dataset .It effectively captures the underlying structure by modeling the relationships within the data over time. This makes it a powerful tool for forecasting future values based on historical observations.</a:t>
            </a:r>
            <a:endParaRPr lang="en-US" sz="2000"/>
          </a:p>
        </p:txBody>
      </p:sp>
    </p:spTree>
    <p:extLst>
      <p:ext uri="{BB962C8B-B14F-4D97-AF65-F5344CB8AC3E}">
        <p14:creationId xmlns:p14="http://schemas.microsoft.com/office/powerpoint/2010/main" val="235075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58E1-7871-EF3F-476C-A119A8D70CAA}"/>
              </a:ext>
            </a:extLst>
          </p:cNvPr>
          <p:cNvSpPr>
            <a:spLocks noGrp="1"/>
          </p:cNvSpPr>
          <p:nvPr>
            <p:ph type="title"/>
          </p:nvPr>
        </p:nvSpPr>
        <p:spPr>
          <a:xfrm>
            <a:off x="1295402" y="982132"/>
            <a:ext cx="9601196" cy="1303867"/>
          </a:xfrm>
        </p:spPr>
        <p:txBody>
          <a:bodyPr>
            <a:normAutofit/>
          </a:bodyPr>
          <a:lstStyle/>
          <a:p>
            <a:r>
              <a:rPr lang="en-US">
                <a:solidFill>
                  <a:srgbClr val="262626"/>
                </a:solidFill>
              </a:rPr>
              <a:t>Applications</a:t>
            </a:r>
          </a:p>
        </p:txBody>
      </p:sp>
      <p:graphicFrame>
        <p:nvGraphicFramePr>
          <p:cNvPr id="16" name="Content Placeholder 2">
            <a:extLst>
              <a:ext uri="{FF2B5EF4-FFF2-40B4-BE49-F238E27FC236}">
                <a16:creationId xmlns:a16="http://schemas.microsoft.com/office/drawing/2014/main" id="{02C58176-F6CB-F80B-A68A-3202C66F6E81}"/>
              </a:ext>
            </a:extLst>
          </p:cNvPr>
          <p:cNvGraphicFramePr>
            <a:graphicFrameLocks noGrp="1"/>
          </p:cNvGraphicFramePr>
          <p:nvPr>
            <p:ph idx="1"/>
            <p:extLst>
              <p:ext uri="{D42A27DB-BD31-4B8C-83A1-F6EECF244321}">
                <p14:modId xmlns:p14="http://schemas.microsoft.com/office/powerpoint/2010/main" val="417298761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592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Predicting Bitcoin Prices by using Time series Analysis</vt:lpstr>
      <vt:lpstr>Contents</vt:lpstr>
      <vt:lpstr>Abstract</vt:lpstr>
      <vt:lpstr>Introduction </vt:lpstr>
      <vt:lpstr>Features in Dataset</vt:lpstr>
      <vt:lpstr>visualization</vt:lpstr>
      <vt:lpstr>ARIMA Models</vt:lpstr>
      <vt:lpstr>Predicting Bitcoin Prices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 ajay</cp:lastModifiedBy>
  <cp:revision>1</cp:revision>
  <dcterms:created xsi:type="dcterms:W3CDTF">2023-08-28T12:14:15Z</dcterms:created>
  <dcterms:modified xsi:type="dcterms:W3CDTF">2024-10-03T14:01:38Z</dcterms:modified>
</cp:coreProperties>
</file>