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Lst>
  <p:notesMasterIdLst>
    <p:notesMasterId r:id="rId22"/>
  </p:notesMasterIdLst>
  <p:sldIdLst>
    <p:sldId id="317" r:id="rId2"/>
    <p:sldId id="316" r:id="rId3"/>
    <p:sldId id="274" r:id="rId4"/>
    <p:sldId id="257" r:id="rId5"/>
    <p:sldId id="266" r:id="rId6"/>
    <p:sldId id="287" r:id="rId7"/>
    <p:sldId id="288" r:id="rId8"/>
    <p:sldId id="269" r:id="rId9"/>
    <p:sldId id="292" r:id="rId10"/>
    <p:sldId id="294" r:id="rId11"/>
    <p:sldId id="299" r:id="rId12"/>
    <p:sldId id="300" r:id="rId13"/>
    <p:sldId id="302" r:id="rId14"/>
    <p:sldId id="303" r:id="rId15"/>
    <p:sldId id="304" r:id="rId16"/>
    <p:sldId id="305" r:id="rId17"/>
    <p:sldId id="309" r:id="rId18"/>
    <p:sldId id="310" r:id="rId19"/>
    <p:sldId id="315" r:id="rId20"/>
    <p:sldId id="318" r:id="rId21"/>
  </p:sldIdLst>
  <p:sldSz cx="9144000" cy="6858000" type="screen4x3"/>
  <p:notesSz cx="6858000" cy="9144000"/>
  <p:defaultTextStyle>
    <a:defPPr>
      <a:defRPr lang="en-US"/>
    </a:defPPr>
    <a:lvl1pPr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1pPr>
    <a:lvl2pPr marL="4572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2pPr>
    <a:lvl3pPr marL="9144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3pPr>
    <a:lvl4pPr marL="13716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4pPr>
    <a:lvl5pPr marL="18288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5pPr>
    <a:lvl6pPr marL="2286000" algn="l" defTabSz="914400" rtl="0" eaLnBrk="1" latinLnBrk="0" hangingPunct="1">
      <a:defRPr sz="1200" kern="1200">
        <a:solidFill>
          <a:srgbClr val="000000"/>
        </a:solidFill>
        <a:latin typeface="Times New Roman" pitchFamily="18" charset="0"/>
        <a:ea typeface="+mn-ea"/>
        <a:cs typeface="Times New Roman" pitchFamily="18" charset="0"/>
      </a:defRPr>
    </a:lvl6pPr>
    <a:lvl7pPr marL="2743200" algn="l" defTabSz="914400" rtl="0" eaLnBrk="1" latinLnBrk="0" hangingPunct="1">
      <a:defRPr sz="1200" kern="1200">
        <a:solidFill>
          <a:srgbClr val="000000"/>
        </a:solidFill>
        <a:latin typeface="Times New Roman" pitchFamily="18" charset="0"/>
        <a:ea typeface="+mn-ea"/>
        <a:cs typeface="Times New Roman" pitchFamily="18" charset="0"/>
      </a:defRPr>
    </a:lvl7pPr>
    <a:lvl8pPr marL="3200400" algn="l" defTabSz="914400" rtl="0" eaLnBrk="1" latinLnBrk="0" hangingPunct="1">
      <a:defRPr sz="1200" kern="1200">
        <a:solidFill>
          <a:srgbClr val="000000"/>
        </a:solidFill>
        <a:latin typeface="Times New Roman" pitchFamily="18" charset="0"/>
        <a:ea typeface="+mn-ea"/>
        <a:cs typeface="Times New Roman" pitchFamily="18" charset="0"/>
      </a:defRPr>
    </a:lvl8pPr>
    <a:lvl9pPr marL="3657600" algn="l" defTabSz="914400" rtl="0" eaLnBrk="1" latinLnBrk="0" hangingPunct="1">
      <a:defRPr sz="1200" kern="1200">
        <a:solidFill>
          <a:srgbClr val="000000"/>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E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019" autoAdjust="0"/>
  </p:normalViewPr>
  <p:slideViewPr>
    <p:cSldViewPr>
      <p:cViewPr varScale="1">
        <p:scale>
          <a:sx n="61" d="100"/>
          <a:sy n="61" d="100"/>
        </p:scale>
        <p:origin x="-1770"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7E63588-927D-4500-8927-AC894B8CF518}" type="slidenum">
              <a:rPr lang="zh-CN" altLang="en-US"/>
              <a:pPr/>
              <a:t>3</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8FE599-143C-45AB-892C-FCA493CF359F}" type="slidenum">
              <a:rPr lang="zh-CN" altLang="en-US"/>
              <a:pPr/>
              <a:t>16</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9792C3-B88D-47C9-9747-AACF58B369B5}" type="slidenum">
              <a:rPr lang="zh-CN" altLang="en-US"/>
              <a:pPr/>
              <a:t>17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799EF40-2E78-48BE-8AAD-B2A83184209E}" type="slidenum">
              <a:rPr lang="zh-CN" altLang="en-US"/>
              <a:pPr/>
              <a:t>18</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04A1A88-452D-492B-A56D-9F00341394CC}" type="slidenum">
              <a:rPr lang="zh-CN" altLang="en-US"/>
              <a:pPr/>
              <a:t>19</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6</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7</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9</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smtClean="0">
                <a:solidFill>
                  <a:srgbClr val="000000"/>
                </a:solidFill>
              </a:rPr>
              <a:t>关系表达式的结果为</a:t>
            </a:r>
            <a:r>
              <a:rPr lang="en-US" altLang="zh-CN" smtClean="0">
                <a:solidFill>
                  <a:srgbClr val="000000"/>
                </a:solidFill>
              </a:rPr>
              <a:t>1</a:t>
            </a:r>
            <a:r>
              <a:rPr lang="zh-CN" altLang="en-US" smtClean="0">
                <a:solidFill>
                  <a:srgbClr val="000000"/>
                </a:solidFill>
              </a:rPr>
              <a:t>或</a:t>
            </a:r>
            <a:r>
              <a:rPr lang="en-US" altLang="zh-CN" smtClean="0">
                <a:solidFill>
                  <a:srgbClr val="000000"/>
                </a:solidFill>
              </a:rPr>
              <a:t>0</a:t>
            </a:r>
          </a:p>
          <a:p>
            <a:pPr eaLnBrk="1" hangingPunct="1">
              <a:lnSpc>
                <a:spcPct val="120000"/>
              </a:lnSpc>
            </a:pPr>
            <a:r>
              <a:rPr lang="zh-CN" altLang="en-US" smtClean="0">
                <a:solidFill>
                  <a:srgbClr val="000000"/>
                </a:solidFill>
              </a:rPr>
              <a:t>注意计算关系表达式的值与判断关系表达式值的真假在表示上的差别	</a:t>
            </a:r>
          </a:p>
          <a:p>
            <a:pPr lvl="1" eaLnBrk="1" hangingPunct="1">
              <a:lnSpc>
                <a:spcPct val="120000"/>
              </a:lnSpc>
            </a:pPr>
            <a:r>
              <a:rPr lang="zh-CN" altLang="en-US" smtClean="0">
                <a:solidFill>
                  <a:srgbClr val="000000"/>
                </a:solidFill>
              </a:rPr>
              <a:t>计算时，若关系成立，结果为</a:t>
            </a:r>
            <a:r>
              <a:rPr lang="en-US" altLang="zh-CN" smtClean="0">
                <a:solidFill>
                  <a:srgbClr val="000000"/>
                </a:solidFill>
              </a:rPr>
              <a:t>1</a:t>
            </a:r>
            <a:r>
              <a:rPr lang="zh-CN" altLang="en-US" smtClean="0">
                <a:solidFill>
                  <a:srgbClr val="000000"/>
                </a:solidFill>
              </a:rPr>
              <a:t>，否则结果为</a:t>
            </a:r>
            <a:r>
              <a:rPr lang="en-US" altLang="zh-CN" smtClean="0">
                <a:solidFill>
                  <a:srgbClr val="000000"/>
                </a:solidFill>
              </a:rPr>
              <a:t>0</a:t>
            </a:r>
            <a:r>
              <a:rPr lang="zh-CN" altLang="en-US" smtClean="0">
                <a:solidFill>
                  <a:srgbClr val="000000"/>
                </a:solidFill>
              </a:rPr>
              <a:t>；</a:t>
            </a:r>
          </a:p>
          <a:p>
            <a:pPr lvl="1" eaLnBrk="1" hangingPunct="1">
              <a:lnSpc>
                <a:spcPct val="120000"/>
              </a:lnSpc>
            </a:pPr>
            <a:r>
              <a:rPr lang="zh-CN" altLang="en-US" smtClean="0">
                <a:solidFill>
                  <a:srgbClr val="000000"/>
                </a:solidFill>
              </a:rPr>
              <a:t>判断关系表达式值的真假时，只要表达式的值为非</a:t>
            </a:r>
            <a:r>
              <a:rPr lang="en-US" altLang="zh-CN" smtClean="0">
                <a:solidFill>
                  <a:srgbClr val="000000"/>
                </a:solidFill>
              </a:rPr>
              <a:t>0</a:t>
            </a:r>
            <a:r>
              <a:rPr lang="zh-CN" altLang="en-US" smtClean="0">
                <a:solidFill>
                  <a:srgbClr val="000000"/>
                </a:solidFill>
              </a:rPr>
              <a:t>，就表示关系成立；为</a:t>
            </a:r>
            <a:r>
              <a:rPr lang="en-US" altLang="zh-CN" smtClean="0">
                <a:solidFill>
                  <a:srgbClr val="000000"/>
                </a:solidFill>
              </a:rPr>
              <a:t>0</a:t>
            </a:r>
            <a:r>
              <a:rPr lang="zh-CN" altLang="en-US" smtClean="0">
                <a:solidFill>
                  <a:srgbClr val="000000"/>
                </a:solidFill>
              </a:rPr>
              <a:t>则表示关系不成立。</a:t>
            </a:r>
          </a:p>
          <a:p>
            <a:pPr lvl="1" eaLnBrk="1" hangingPunct="1">
              <a:lnSpc>
                <a:spcPct val="120000"/>
              </a:lnSpc>
            </a:pPr>
            <a:r>
              <a:rPr lang="zh-CN" altLang="en-US" smtClean="0">
                <a:solidFill>
                  <a:srgbClr val="000000"/>
                </a:solidFill>
              </a:rPr>
              <a:t>经常采用简化写法，如</a:t>
            </a:r>
            <a:r>
              <a:rPr lang="en-US" altLang="zh-CN" smtClean="0">
                <a:solidFill>
                  <a:srgbClr val="000000"/>
                </a:solidFill>
              </a:rPr>
              <a:t>n%2!=0</a:t>
            </a:r>
            <a:r>
              <a:rPr lang="zh-CN" altLang="en-US" smtClean="0">
                <a:solidFill>
                  <a:srgbClr val="000000"/>
                </a:solidFill>
              </a:rPr>
              <a:t>可写为</a:t>
            </a:r>
            <a:r>
              <a:rPr lang="en-US" altLang="zh-CN" smtClean="0">
                <a:solidFill>
                  <a:srgbClr val="000000"/>
                </a:solidFill>
              </a:rPr>
              <a:t>n%2 </a:t>
            </a:r>
          </a:p>
          <a:p>
            <a:pPr lvl="1" eaLnBrk="1" hangingPunct="1">
              <a:lnSpc>
                <a:spcPct val="120000"/>
              </a:lnSpc>
            </a:pPr>
            <a:r>
              <a:rPr lang="zh-CN" altLang="en-US" smtClean="0">
                <a:solidFill>
                  <a:srgbClr val="000000"/>
                </a:solidFill>
              </a:rPr>
              <a:t>关系运算符的结合型：左</a:t>
            </a:r>
            <a:r>
              <a:rPr lang="en-US" altLang="zh-CN" smtClean="0">
                <a:solidFill>
                  <a:srgbClr val="000000"/>
                </a:solidFill>
              </a:rPr>
              <a:t>-〉</a:t>
            </a:r>
            <a:r>
              <a:rPr lang="zh-CN" altLang="en-US" smtClean="0">
                <a:solidFill>
                  <a:srgbClr val="000000"/>
                </a:solidFill>
              </a:rPr>
              <a:t>右</a:t>
            </a:r>
          </a:p>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11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12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自增自减运算符</a:t>
            </a:r>
          </a:p>
          <a:p>
            <a:pPr eaLnBrk="1" hangingPunct="1"/>
            <a:r>
              <a:rPr kumimoji="1" lang="zh-CN" altLang="en-US" smtClean="0"/>
              <a:t>自增自减运算符“前置”和“后置”的区别</a:t>
            </a:r>
          </a:p>
          <a:p>
            <a:pPr lvl="1" eaLnBrk="1" hangingPunct="1"/>
            <a:r>
              <a:rPr kumimoji="1" lang="zh-CN" altLang="en-US" smtClean="0"/>
              <a:t>“前置”    变量先增值</a:t>
            </a:r>
            <a:r>
              <a:rPr kumimoji="1" lang="en-US" altLang="zh-CN" smtClean="0"/>
              <a:t>(</a:t>
            </a:r>
            <a:r>
              <a:rPr kumimoji="1" lang="zh-CN" altLang="en-US" smtClean="0"/>
              <a:t>或先减值</a:t>
            </a:r>
            <a:r>
              <a:rPr kumimoji="1" lang="en-US" altLang="zh-CN" smtClean="0"/>
              <a:t>),</a:t>
            </a:r>
            <a:r>
              <a:rPr kumimoji="1" lang="zh-CN" altLang="en-US" smtClean="0"/>
              <a:t>后被引用</a:t>
            </a:r>
          </a:p>
          <a:p>
            <a:pPr lvl="1" eaLnBrk="1" hangingPunct="1"/>
            <a:r>
              <a:rPr kumimoji="1" lang="zh-CN" altLang="en-US" smtClean="0"/>
              <a:t>“后置”    变量先被引用</a:t>
            </a:r>
            <a:r>
              <a:rPr kumimoji="1" lang="en-US" altLang="zh-CN" smtClean="0"/>
              <a:t>,</a:t>
            </a:r>
            <a:r>
              <a:rPr kumimoji="1" lang="zh-CN" altLang="en-US" smtClean="0"/>
              <a:t>后再增值</a:t>
            </a:r>
            <a:r>
              <a:rPr kumimoji="1" lang="en-US" altLang="zh-CN" smtClean="0"/>
              <a:t>(</a:t>
            </a:r>
            <a:r>
              <a:rPr kumimoji="1" lang="zh-CN" altLang="en-US" smtClean="0"/>
              <a:t>或后减值</a:t>
            </a:r>
            <a:r>
              <a:rPr kumimoji="1" lang="en-US" altLang="zh-CN" smtClean="0"/>
              <a:t>)</a:t>
            </a:r>
          </a:p>
          <a:p>
            <a:pPr eaLnBrk="1" hangingPunct="1"/>
            <a:r>
              <a:rPr lang="zh-CN" altLang="en-US" smtClean="0"/>
              <a:t>两种情况下，变量的值都加</a:t>
            </a:r>
            <a:r>
              <a:rPr lang="en-US" altLang="zh-CN"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13</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smtClean="0"/>
              <a:t>++</a:t>
            </a:r>
            <a:r>
              <a:rPr lang="zh-CN" altLang="en-US" smtClean="0"/>
              <a:t>和</a:t>
            </a:r>
            <a:r>
              <a:rPr lang="en-US" altLang="zh-CN" smtClean="0"/>
              <a:t>—</a:t>
            </a:r>
            <a:r>
              <a:rPr lang="zh-CN" altLang="en-US" smtClean="0"/>
              <a:t>的优先级同单目的</a:t>
            </a:r>
            <a:r>
              <a:rPr lang="en-US" altLang="zh-CN" smtClean="0"/>
              <a:t>+</a:t>
            </a:r>
            <a:r>
              <a:rPr lang="zh-CN" altLang="en-US" smtClean="0"/>
              <a:t>，</a:t>
            </a:r>
            <a:r>
              <a:rPr lang="en-US" altLang="zh-CN" smtClean="0"/>
              <a:t>- </a:t>
            </a:r>
            <a:r>
              <a:rPr lang="zh-CN" altLang="en-US" smtClean="0"/>
              <a:t>相同，右结合</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14</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smtClean="0"/>
              <a:t>条件运算符是</a:t>
            </a:r>
            <a:r>
              <a:rPr lang="en-US" altLang="zh-CN" smtClean="0"/>
              <a:t>C</a:t>
            </a:r>
            <a:r>
              <a:rPr lang="zh-CN" altLang="en-US" smtClean="0"/>
              <a:t>语言中唯一的三目运算符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BFA652C-F61F-487E-B689-8983F974D90C}" type="slidenum">
              <a:rPr lang="zh-CN" altLang="en-US"/>
              <a:pPr/>
              <a:t>15</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6" name="Text Box 21"/>
          <p:cNvSpPr txBox="1">
            <a:spLocks noChangeArrowheads="1"/>
          </p:cNvSpPr>
          <p:nvPr userDrawn="1"/>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7" name="AutoShape 23">
            <a:hlinkClick r:id="" action="ppaction://hlinkshowjump?jump=previousslide" highlightClick="1"/>
          </p:cNvPr>
          <p:cNvSpPr>
            <a:spLocks noChangeArrowheads="1"/>
          </p:cNvSpPr>
          <p:nvPr userDrawn="1"/>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8" name="AutoShape 24">
            <a:hlinkClick r:id="" action="ppaction://hlinkshowjump?jump=nextslide" highlightClick="1"/>
          </p:cNvPr>
          <p:cNvSpPr>
            <a:spLocks noChangeArrowheads="1"/>
          </p:cNvSpPr>
          <p:nvPr userDrawn="1"/>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9" name="Rectangle 25"/>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0" name="Text Box 30"/>
          <p:cNvSpPr txBox="1">
            <a:spLocks noChangeArrowheads="1"/>
          </p:cNvSpPr>
          <p:nvPr userDrawn="1"/>
        </p:nvSpPr>
        <p:spPr bwMode="auto">
          <a:xfrm>
            <a:off x="0" y="6400800"/>
            <a:ext cx="6629400" cy="274638"/>
          </a:xfrm>
          <a:prstGeom prst="rect">
            <a:avLst/>
          </a:prstGeom>
          <a:noFill/>
          <a:ln w="9525">
            <a:noFill/>
            <a:miter lim="800000"/>
            <a:headEnd/>
            <a:tailEnd/>
          </a:ln>
          <a:effectLst/>
        </p:spPr>
        <p:txBody>
          <a:bodyPr>
            <a:spAutoFit/>
          </a:bodyPr>
          <a:lstStyle/>
          <a:p>
            <a:pPr algn="ctr" eaLnBrk="1" hangingPunct="1">
              <a:defRPr/>
            </a:pPr>
            <a:r>
              <a:rPr lang="en-US" altLang="zh-CN">
                <a:solidFill>
                  <a:schemeClr val="tx1"/>
                </a:solidFill>
                <a:ea typeface="宋体" pitchFamily="2" charset="-122"/>
              </a:rPr>
              <a:t>© Copyright 1992–2004 by Deitel &amp; Associates, Inc. and Pearson Education Inc. All Rights Reserved</a:t>
            </a:r>
            <a:r>
              <a:rPr lang="en-US" altLang="zh-CN">
                <a:solidFill>
                  <a:schemeClr val="tx1"/>
                </a:solidFill>
                <a:latin typeface="AvantGarde" pitchFamily="34" charset="0"/>
                <a:ea typeface="宋体" pitchFamily="2" charset="-122"/>
              </a:rPr>
              <a:t>.</a:t>
            </a:r>
            <a:endParaRPr lang="en-US" altLang="zh-CN">
              <a:solidFill>
                <a:schemeClr val="tx1"/>
              </a:solidFill>
              <a:ea typeface="宋体" pitchFamily="2" charset="-122"/>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6"/>
          <p:cNvSpPr>
            <a:spLocks noGrp="1"/>
          </p:cNvSpPr>
          <p:nvPr>
            <p:ph type="dt" sz="half" idx="10"/>
          </p:nvPr>
        </p:nvSpPr>
        <p:spPr/>
        <p:txBody>
          <a:bodyPr/>
          <a:lstStyle>
            <a:lvl1pPr>
              <a:defRPr/>
            </a:lvl1pPr>
            <a:extLst/>
          </a:lstStyle>
          <a:p>
            <a:pPr>
              <a:defRPr/>
            </a:pPr>
            <a:fld id="{58BB6298-8566-450C-A4F4-ABD4C21DA69E}" type="datetimeFigureOut">
              <a:rPr lang="en-US"/>
              <a:pPr>
                <a:defRPr/>
              </a:pPr>
              <a:t>1/25/2022</a:t>
            </a:fld>
            <a:endParaRPr lang="en-US"/>
          </a:p>
        </p:txBody>
      </p:sp>
      <p:sp>
        <p:nvSpPr>
          <p:cNvPr id="12" name="Footer Placeholder 19"/>
          <p:cNvSpPr>
            <a:spLocks noGrp="1"/>
          </p:cNvSpPr>
          <p:nvPr>
            <p:ph type="ftr" sz="quarter" idx="11"/>
          </p:nvPr>
        </p:nvSpPr>
        <p:spPr/>
        <p:txBody>
          <a:bodyPr/>
          <a:lstStyle>
            <a:lvl1pPr>
              <a:defRPr/>
            </a:lvl1pPr>
            <a:extLst/>
          </a:lstStyle>
          <a:p>
            <a:pPr>
              <a:defRPr/>
            </a:pPr>
            <a:endParaRPr lang="en-US"/>
          </a:p>
        </p:txBody>
      </p:sp>
      <p:sp>
        <p:nvSpPr>
          <p:cNvPr id="13" name="Slide Number Placeholder 9"/>
          <p:cNvSpPr>
            <a:spLocks noGrp="1"/>
          </p:cNvSpPr>
          <p:nvPr>
            <p:ph type="sldNum" sz="quarter" idx="12"/>
          </p:nvPr>
        </p:nvSpPr>
        <p:spPr/>
        <p:txBody>
          <a:bodyPr/>
          <a:lstStyle>
            <a:lvl1pPr>
              <a:defRPr/>
            </a:lvl1pPr>
            <a:extLst/>
          </a:lstStyle>
          <a:p>
            <a:pPr>
              <a:defRPr/>
            </a:pPr>
            <a:fld id="{734C9596-1561-4F47-B169-6589373C9CB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BE2E158-514A-4B11-80EA-37EE49581BD6}" type="datetimeFigureOut">
              <a:rPr lang="en-US"/>
              <a:pPr>
                <a:defRPr/>
              </a:pPr>
              <a:t>1/25/2022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147999E-7031-42ED-94DE-C845CFFA06B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ADFF43D-2AA6-47B5-9414-3B5A1D698802}" type="datetimeFigureOut">
              <a:rPr lang="en-US"/>
              <a:pPr>
                <a:defRPr/>
              </a:pPr>
              <a:t>1/25/2022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60008B66-D13B-4331-A839-75D7D9B9D9C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CBBABEC-41F9-480C-B633-78770FCA3647}" type="datetimeFigureOut">
              <a:rPr lang="en-US"/>
              <a:pPr>
                <a:defRPr/>
              </a:pPr>
              <a:t>1/25/2022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8CCCDE8-2898-41C9-91F5-5C437B111C3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F1608C2-7798-499D-A6EA-B655F61C76EB}" type="datetimeFigureOut">
              <a:rPr lang="en-US"/>
              <a:pPr>
                <a:defRPr/>
              </a:pPr>
              <a:t>1/25/2022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BA98A58D-B9CE-4CA6-847A-291E9451A79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068A036-7991-4F58-8B1D-12760C83A538}" type="datetimeFigureOut">
              <a:rPr lang="en-US"/>
              <a:pPr>
                <a:defRPr/>
              </a:pPr>
              <a:t>1/25/2022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A37AD23-FB29-4133-9724-124394767C7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6473A71-AB54-4128-8E5C-BF6661D2E189}" type="datetimeFigureOut">
              <a:rPr lang="en-US"/>
              <a:pPr>
                <a:defRPr/>
              </a:pPr>
              <a:t>1/25/2022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6283AFB-95D9-4C50-9E69-CCF772E78D2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005FA054-F728-4FD3-BA7D-FFAF21268104}" type="datetimeFigureOut">
              <a:rPr lang="en-US"/>
              <a:pPr>
                <a:defRPr/>
              </a:pPr>
              <a:t>1/25/2022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C07ACE5-6DCF-44B1-BCE5-AED4F1432B7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fld id="{F8A70873-F4C3-4E37-8366-17AA33961E3E}" type="datetimeFigureOut">
              <a:rPr lang="en-US"/>
              <a:pPr>
                <a:defRPr/>
              </a:pPr>
              <a:t>1/25/2022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6EF6C63-F5E9-4477-9611-220F3BE2B4B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88D5FA5-AC4B-48FF-8634-AFDBA612E708}" type="datetimeFigureOut">
              <a:rPr lang="en-US"/>
              <a:pPr>
                <a:defRPr/>
              </a:pPr>
              <a:t>1/25/2022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B0F9606-3640-4612-B129-D14368C5360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solidFill>
                <a:schemeClr val="tx1"/>
              </a:solidFill>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DC3B7D2-4197-4667-B366-366B1D41CDA8}" type="datetimeFigureOut">
              <a:rPr lang="en-US"/>
              <a:pPr>
                <a:defRPr/>
              </a:pPr>
              <a:t>1/25/2022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4EC7D8D7-F45D-4981-8A87-AE77D5099B4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smtClean="0">
                <a:solidFill>
                  <a:schemeClr val="bg2">
                    <a:shade val="50000"/>
                    <a:satMod val="200000"/>
                  </a:schemeClr>
                </a:solidFill>
              </a:defRPr>
            </a:lvl1pPr>
            <a:extLst/>
          </a:lstStyle>
          <a:p>
            <a:pPr>
              <a:defRPr/>
            </a:pPr>
            <a:fld id="{5D0C2E88-6594-4E84-BA15-FCC7CF78684E}" type="datetimeFigureOut">
              <a:rPr lang="en-US"/>
              <a:pPr>
                <a:defRPr/>
              </a:pPr>
              <a:t>1/25/2022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9B166E11-64E3-4F73-B04E-7F106BCFFF09}" type="slidenum">
              <a:rPr lang="zh-CN" altLang="en-US"/>
              <a:pPr>
                <a:defRPr/>
              </a:pPr>
              <a:t>‹#›</a:t>
            </a:fld>
            <a:endParaRPr lang="en-US" altLang="zh-CN"/>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5" r:id="rId2"/>
    <p:sldLayoutId id="2147483791" r:id="rId3"/>
    <p:sldLayoutId id="2147483786" r:id="rId4"/>
    <p:sldLayoutId id="2147483792" r:id="rId5"/>
    <p:sldLayoutId id="2147483787" r:id="rId6"/>
    <p:sldLayoutId id="2147483793" r:id="rId7"/>
    <p:sldLayoutId id="2147483794" r:id="rId8"/>
    <p:sldLayoutId id="2147483795" r:id="rId9"/>
    <p:sldLayoutId id="2147483788" r:id="rId10"/>
    <p:sldLayoutId id="2147483789" r:id="rId11"/>
    <p:sldLayoutId id="2147483796" r:id="rId12"/>
    <p:sldLayoutId id="2147483797" r:id="rId13"/>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7958137" cy="2428875"/>
          </a:xfrm>
        </p:spPr>
        <p:txBody>
          <a:bodyPr/>
          <a:lstStyle/>
          <a:p>
            <a:pPr fontAlgn="auto">
              <a:spcAft>
                <a:spcPts val="0"/>
              </a:spcAft>
              <a:defRPr/>
            </a:pPr>
            <a:r>
              <a:rPr lang="en-US" sz="4800" dirty="0" smtClean="0">
                <a:solidFill>
                  <a:schemeClr val="tx2">
                    <a:satMod val="130000"/>
                  </a:schemeClr>
                </a:solidFill>
                <a:latin typeface="Algerian" pitchFamily="82" charset="0"/>
              </a:rPr>
              <a:t>Operators and Expressions</a:t>
            </a:r>
            <a:endParaRPr lang="en-US" sz="4800" dirty="0">
              <a:solidFill>
                <a:schemeClr val="tx2">
                  <a:satMod val="130000"/>
                </a:schemeClr>
              </a:solidFill>
              <a:latin typeface="Algerian" pitchFamily="82" charset="0"/>
            </a:endParaRPr>
          </a:p>
        </p:txBody>
      </p:sp>
      <p:sp>
        <p:nvSpPr>
          <p:cNvPr id="10243" name="Content Placeholder 2"/>
          <p:cNvSpPr>
            <a:spLocks noGrp="1"/>
          </p:cNvSpPr>
          <p:nvPr>
            <p:ph idx="1"/>
          </p:nvPr>
        </p:nvSpPr>
        <p:spPr>
          <a:xfrm>
            <a:off x="642938" y="2928938"/>
            <a:ext cx="7815262" cy="3548062"/>
          </a:xfrm>
        </p:spPr>
        <p:txBody>
          <a:bodyPr/>
          <a:lstStyle/>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3.4 Logical operators</a:t>
            </a:r>
          </a:p>
        </p:txBody>
      </p:sp>
      <p:sp>
        <p:nvSpPr>
          <p:cNvPr id="19459" name="Rectangle 3"/>
          <p:cNvSpPr>
            <a:spLocks noGrp="1" noChangeArrowheads="1"/>
          </p:cNvSpPr>
          <p:nvPr>
            <p:ph idx="1"/>
          </p:nvPr>
        </p:nvSpPr>
        <p:spPr/>
        <p:txBody>
          <a:bodyPr/>
          <a:lstStyle/>
          <a:p>
            <a:r>
              <a:rPr lang="en-US" altLang="zh-CN" smtClean="0">
                <a:ea typeface="SimSun" pitchFamily="2" charset="-122"/>
              </a:rPr>
              <a:t>C has the following three logical operators</a:t>
            </a:r>
          </a:p>
          <a:p>
            <a:pPr lvl="1"/>
            <a:r>
              <a:rPr lang="en-US" altLang="zh-CN" smtClean="0">
                <a:ea typeface="SimSun" pitchFamily="2" charset="-122"/>
              </a:rPr>
              <a:t>&amp;&amp;  meaning logical  and</a:t>
            </a:r>
          </a:p>
          <a:p>
            <a:pPr lvl="1"/>
            <a:r>
              <a:rPr lang="en-US" altLang="zh-CN" smtClean="0">
                <a:ea typeface="SimSun" pitchFamily="2" charset="-122"/>
              </a:rPr>
              <a:t>||  meaning logical  or</a:t>
            </a:r>
          </a:p>
          <a:p>
            <a:pPr lvl="1"/>
            <a:r>
              <a:rPr lang="en-US" altLang="zh-CN" smtClean="0">
                <a:ea typeface="SimSun" pitchFamily="2" charset="-122"/>
              </a:rPr>
              <a:t>!   meaning logical  not ( unary operator ) </a:t>
            </a:r>
          </a:p>
          <a:p>
            <a:r>
              <a:rPr lang="en-US" altLang="zh-CN" smtClean="0">
                <a:ea typeface="SimSun" pitchFamily="2" charset="-122"/>
              </a:rPr>
              <a:t>Expressions connected by &amp;&amp; or || are evaluated left to right, and evaluation stops as soon as the truth or falsehood of the result is known.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F376EBA6-B7E5-433C-850E-1E5F2EFFC340}" type="slidenum">
              <a:rPr lang="zh-CN" altLang="en-US"/>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3.5 	Assignment operators</a:t>
            </a:r>
            <a:endParaRPr lang="zh-CN" altLang="en-US">
              <a:solidFill>
                <a:schemeClr val="tx2">
                  <a:satMod val="130000"/>
                </a:schemeClr>
              </a:solidFill>
              <a:ea typeface="宋体" pitchFamily="2" charset="-122"/>
            </a:endParaRPr>
          </a:p>
        </p:txBody>
      </p:sp>
      <p:sp>
        <p:nvSpPr>
          <p:cNvPr id="20483" name="Rectangle 3"/>
          <p:cNvSpPr>
            <a:spLocks noGrp="1" noChangeArrowheads="1"/>
          </p:cNvSpPr>
          <p:nvPr>
            <p:ph idx="1"/>
          </p:nvPr>
        </p:nvSpPr>
        <p:spPr/>
        <p:txBody>
          <a:bodyPr/>
          <a:lstStyle/>
          <a:p>
            <a:r>
              <a:rPr lang="en-US" altLang="zh-CN" smtClean="0">
                <a:ea typeface="SimSun" pitchFamily="2" charset="-122"/>
              </a:rPr>
              <a:t>The use of shorthand assignment operators has three advantages:</a:t>
            </a:r>
          </a:p>
          <a:p>
            <a:pPr lvl="1"/>
            <a:r>
              <a:rPr lang="en-US" altLang="zh-CN" smtClean="0">
                <a:ea typeface="SimSun" pitchFamily="2" charset="-122"/>
              </a:rPr>
              <a:t>1. What appears on the left-hand side need not be repeated and therefore it becomes easier to write.</a:t>
            </a:r>
          </a:p>
          <a:p>
            <a:pPr lvl="1"/>
            <a:r>
              <a:rPr lang="en-US" altLang="zh-CN" smtClean="0">
                <a:ea typeface="SimSun" pitchFamily="2" charset="-122"/>
              </a:rPr>
              <a:t>2. The statement is more concise and easier to read.</a:t>
            </a:r>
          </a:p>
          <a:p>
            <a:pPr lvl="1"/>
            <a:r>
              <a:rPr lang="en-US" altLang="zh-CN" smtClean="0">
                <a:ea typeface="SimSun" pitchFamily="2" charset="-122"/>
              </a:rPr>
              <a:t>3. The statement is more efficient.</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5DFEF0A7-FCE7-412B-AD44-2B94F778D4B3}" type="slidenum">
              <a:rPr lang="zh-CN" altLang="en-US"/>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3.6	 Increment and decrement operators</a:t>
            </a:r>
          </a:p>
        </p:txBody>
      </p:sp>
      <p:sp>
        <p:nvSpPr>
          <p:cNvPr id="63491" name="Rectangle 3"/>
          <p:cNvSpPr>
            <a:spLocks noGrp="1" noChangeArrowheads="1"/>
          </p:cNvSpPr>
          <p:nvPr>
            <p:ph idx="1"/>
          </p:nvPr>
        </p:nvSpPr>
        <p:spPr/>
        <p:txBody>
          <a:bodyPr>
            <a:normAutofit fontScale="92500" lnSpcReduction="20000"/>
          </a:bodyPr>
          <a:lstStyle/>
          <a:p>
            <a:pPr marL="365760" indent="-283464" fontAlgn="auto">
              <a:lnSpc>
                <a:spcPct val="90000"/>
              </a:lnSpc>
              <a:spcAft>
                <a:spcPts val="0"/>
              </a:spcAft>
              <a:buFont typeface="Wingdings 2"/>
              <a:buChar char=""/>
              <a:defRPr/>
            </a:pPr>
            <a:r>
              <a:rPr lang="en-US" altLang="zh-CN">
                <a:ea typeface="宋体" pitchFamily="2" charset="-122"/>
              </a:rPr>
              <a:t>C provides two unusual operators for incrementing and decrementing variables. </a:t>
            </a:r>
          </a:p>
          <a:p>
            <a:pPr marL="365760" indent="-283464" fontAlgn="auto">
              <a:lnSpc>
                <a:spcPct val="90000"/>
              </a:lnSpc>
              <a:spcAft>
                <a:spcPts val="0"/>
              </a:spcAft>
              <a:buFont typeface="Wingdings 2"/>
              <a:buChar char=""/>
              <a:defRPr/>
            </a:pPr>
            <a:r>
              <a:rPr lang="en-US" altLang="zh-CN">
                <a:ea typeface="宋体" pitchFamily="2" charset="-122"/>
              </a:rPr>
              <a:t>The increment operator ++ adds 1 to its operand, while the decrement operator -- subtracts 1.</a:t>
            </a:r>
          </a:p>
          <a:p>
            <a:pPr marL="365760" indent="-283464" fontAlgn="auto">
              <a:lnSpc>
                <a:spcPct val="90000"/>
              </a:lnSpc>
              <a:spcAft>
                <a:spcPts val="0"/>
              </a:spcAft>
              <a:buFont typeface="Wingdings 2"/>
              <a:buChar char=""/>
              <a:defRPr/>
            </a:pPr>
            <a:r>
              <a:rPr lang="en-US" altLang="zh-CN">
                <a:ea typeface="宋体" pitchFamily="2" charset="-122"/>
              </a:rPr>
              <a:t>The unusual aspect is that ++ and -- may be used either as prefix operators (before the variable, as in ++n), or postfix operators (after the variable: n++). </a:t>
            </a:r>
          </a:p>
          <a:p>
            <a:pPr marL="365760" indent="-283464" fontAlgn="auto">
              <a:lnSpc>
                <a:spcPct val="90000"/>
              </a:lnSpc>
              <a:spcAft>
                <a:spcPts val="0"/>
              </a:spcAft>
              <a:buFont typeface="Wingdings 2"/>
              <a:buChar char=""/>
              <a:defRPr/>
            </a:pPr>
            <a:r>
              <a:rPr lang="zh-CN" altLang="en-US">
                <a:ea typeface="宋体" pitchFamily="2" charset="-122"/>
              </a:rPr>
              <a:t> </a:t>
            </a:r>
            <a:r>
              <a:rPr lang="en-US" altLang="zh-CN">
                <a:ea typeface="宋体" pitchFamily="2" charset="-122"/>
              </a:rPr>
              <a:t>In both cases, the effect is to increment n. But the expression ++n increments n </a:t>
            </a:r>
            <a:r>
              <a:rPr lang="en-US" altLang="zh-CN" i="1">
                <a:ea typeface="宋体" pitchFamily="2" charset="-122"/>
              </a:rPr>
              <a:t>before</a:t>
            </a:r>
            <a:r>
              <a:rPr lang="en-US" altLang="zh-CN">
                <a:ea typeface="宋体" pitchFamily="2" charset="-122"/>
              </a:rPr>
              <a:t> its value is used, while n++ increments n </a:t>
            </a:r>
            <a:r>
              <a:rPr lang="en-US" altLang="zh-CN" i="1">
                <a:ea typeface="宋体" pitchFamily="2" charset="-122"/>
              </a:rPr>
              <a:t>after</a:t>
            </a:r>
            <a:r>
              <a:rPr lang="en-US" altLang="zh-CN">
                <a:ea typeface="宋体" pitchFamily="2" charset="-122"/>
              </a:rPr>
              <a:t> its value has been used. </a:t>
            </a: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26284843-D2B6-4891-B328-8A901D77355C}" type="slidenum">
              <a:rPr lang="zh-CN" altLang="en-US"/>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a:ea typeface="宋体" pitchFamily="2" charset="-122"/>
              </a:rPr>
              <a:t>m=n++ -j +10;</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Consider the expression</a:t>
            </a:r>
          </a:p>
          <a:p>
            <a:pPr marL="365760" indent="-283464" algn="ctr" fontAlgn="auto">
              <a:spcAft>
                <a:spcPts val="0"/>
              </a:spcAft>
              <a:buFont typeface="Times New Roman" pitchFamily="18" charset="0"/>
              <a:buNone/>
              <a:defRPr/>
            </a:pPr>
            <a:r>
              <a:rPr lang="en-US" altLang="zh-CN">
                <a:ea typeface="宋体" pitchFamily="2" charset="-122"/>
              </a:rPr>
              <a:t>m = - n++ ;</a:t>
            </a:r>
          </a:p>
          <a:p>
            <a:pPr marL="365760" indent="-283464" fontAlgn="auto">
              <a:spcAft>
                <a:spcPts val="0"/>
              </a:spcAft>
              <a:buFont typeface="Wingdings 2"/>
              <a:buChar char=""/>
              <a:defRPr/>
            </a:pPr>
            <a:r>
              <a:rPr lang="en-US" altLang="zh-CN">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a:ea typeface="宋体" pitchFamily="2" charset="-122"/>
              </a:rPr>
              <a:t>The associatively of them is </a:t>
            </a:r>
            <a:r>
              <a:rPr lang="en-US" altLang="zh-CN">
                <a:solidFill>
                  <a:schemeClr val="accent2"/>
                </a:solidFill>
                <a:ea typeface="宋体" pitchFamily="2" charset="-122"/>
              </a:rPr>
              <a:t>right to left</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m = - n++;  is equivalent to  m = - (n++)</a:t>
            </a:r>
            <a:endParaRPr lang="zh-CN" altLang="en-US">
              <a:ea typeface="宋体" pitchFamily="2" charset="-122"/>
            </a:endParaRPr>
          </a:p>
          <a:p>
            <a:pPr marL="365760" indent="-283464" fontAlgn="auto">
              <a:spcAft>
                <a:spcPts val="0"/>
              </a:spcAft>
              <a:buFont typeface="Wingdings 2"/>
              <a:buChar char=""/>
              <a:defRPr/>
            </a:pP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3DA1C76A-E186-4F99-A4DA-A8880E1AEFD1}" type="slidenum">
              <a:rPr lang="zh-CN" altLang="en-US"/>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3.7 	Conditional operator</a:t>
            </a:r>
            <a:endParaRPr lang="zh-CN" altLang="en-US">
              <a:solidFill>
                <a:schemeClr val="tx2">
                  <a:satMod val="130000"/>
                </a:schemeClr>
              </a:solidFill>
              <a:ea typeface="宋体" pitchFamily="2" charset="-122"/>
            </a:endParaRPr>
          </a:p>
        </p:txBody>
      </p:sp>
      <p:sp>
        <p:nvSpPr>
          <p:cNvPr id="66563" name="Rectangle 3"/>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altLang="zh-CN">
                <a:ea typeface="宋体" pitchFamily="2" charset="-122"/>
              </a:rPr>
              <a:t>a ternary operator pair “? : ” is available in C to construct conditional expressions of the form</a:t>
            </a:r>
          </a:p>
          <a:p>
            <a:pPr marL="365760" indent="-283464" algn="ctr" fontAlgn="auto">
              <a:spcAft>
                <a:spcPts val="0"/>
              </a:spcAft>
              <a:buFont typeface="Times New Roman" pitchFamily="18" charset="0"/>
              <a:buNone/>
              <a:defRPr/>
            </a:pPr>
            <a:r>
              <a:rPr lang="en-US" altLang="zh-CN" i="1">
                <a:solidFill>
                  <a:schemeClr val="accent2"/>
                </a:solidFill>
                <a:ea typeface="宋体" pitchFamily="2" charset="-122"/>
              </a:rPr>
              <a:t>expr1</a:t>
            </a:r>
            <a:r>
              <a:rPr lang="en-US" altLang="zh-CN">
                <a:solidFill>
                  <a:schemeClr val="accent2"/>
                </a:solidFill>
                <a:ea typeface="宋体" pitchFamily="2" charset="-122"/>
              </a:rPr>
              <a:t> ? </a:t>
            </a:r>
            <a:r>
              <a:rPr lang="en-US" altLang="zh-CN" i="1">
                <a:solidFill>
                  <a:schemeClr val="accent2"/>
                </a:solidFill>
                <a:ea typeface="宋体" pitchFamily="2" charset="-122"/>
              </a:rPr>
              <a:t>expr2</a:t>
            </a:r>
            <a:r>
              <a:rPr lang="en-US" altLang="zh-CN">
                <a:solidFill>
                  <a:schemeClr val="accent2"/>
                </a:solidFill>
                <a:ea typeface="宋体" pitchFamily="2" charset="-122"/>
              </a:rPr>
              <a:t> : </a:t>
            </a:r>
            <a:r>
              <a:rPr lang="en-US" altLang="zh-CN" i="1">
                <a:solidFill>
                  <a:schemeClr val="accent2"/>
                </a:solidFill>
                <a:ea typeface="宋体" pitchFamily="2" charset="-122"/>
              </a:rPr>
              <a:t>expr3</a:t>
            </a:r>
            <a:endParaRPr lang="en-US" altLang="zh-CN">
              <a:solidFill>
                <a:schemeClr val="accent2"/>
              </a:solidFill>
              <a:ea typeface="宋体" pitchFamily="2" charset="-122"/>
            </a:endParaRPr>
          </a:p>
          <a:p>
            <a:pPr marL="365760" indent="-283464" fontAlgn="auto">
              <a:spcAft>
                <a:spcPts val="0"/>
              </a:spcAft>
              <a:buFont typeface="Wingdings 2"/>
              <a:buChar char=""/>
              <a:defRPr/>
            </a:pPr>
            <a:r>
              <a:rPr lang="en-US" altLang="zh-CN">
                <a:ea typeface="宋体" pitchFamily="2" charset="-122"/>
              </a:rPr>
              <a:t>the expression </a:t>
            </a:r>
            <a:r>
              <a:rPr lang="en-US" altLang="zh-CN" i="1">
                <a:ea typeface="宋体" pitchFamily="2" charset="-122"/>
              </a:rPr>
              <a:t>expr1</a:t>
            </a:r>
            <a:r>
              <a:rPr lang="en-US" altLang="zh-CN">
                <a:ea typeface="宋体" pitchFamily="2" charset="-122"/>
              </a:rPr>
              <a:t> is evaluated first. If it is non-zero (true), then the expression </a:t>
            </a:r>
            <a:r>
              <a:rPr lang="en-US" altLang="zh-CN" i="1">
                <a:ea typeface="宋体" pitchFamily="2" charset="-122"/>
              </a:rPr>
              <a:t>expr2</a:t>
            </a:r>
            <a:r>
              <a:rPr lang="en-US" altLang="zh-CN">
                <a:ea typeface="宋体" pitchFamily="2" charset="-122"/>
              </a:rPr>
              <a:t> is evaluated, and that is the value of the conditional expression. Otherwise </a:t>
            </a:r>
            <a:r>
              <a:rPr lang="en-US" altLang="zh-CN" i="1">
                <a:ea typeface="宋体" pitchFamily="2" charset="-122"/>
              </a:rPr>
              <a:t>expr3</a:t>
            </a:r>
            <a:r>
              <a:rPr lang="en-US" altLang="zh-CN">
                <a:ea typeface="宋体" pitchFamily="2" charset="-122"/>
              </a:rPr>
              <a:t> is evaluated, and that is the value. Only one of </a:t>
            </a:r>
            <a:r>
              <a:rPr lang="en-US" altLang="zh-CN" i="1">
                <a:ea typeface="宋体" pitchFamily="2" charset="-122"/>
              </a:rPr>
              <a:t>expr2</a:t>
            </a:r>
            <a:r>
              <a:rPr lang="en-US" altLang="zh-CN">
                <a:ea typeface="宋体" pitchFamily="2" charset="-122"/>
              </a:rPr>
              <a:t> and </a:t>
            </a:r>
            <a:r>
              <a:rPr lang="en-US" altLang="zh-CN" i="1">
                <a:ea typeface="宋体" pitchFamily="2" charset="-122"/>
              </a:rPr>
              <a:t>expr3</a:t>
            </a:r>
            <a:r>
              <a:rPr lang="en-US" altLang="zh-CN">
                <a:ea typeface="宋体" pitchFamily="2" charset="-122"/>
              </a:rPr>
              <a:t> is evaluated.  </a:t>
            </a:r>
          </a:p>
        </p:txBody>
      </p:sp>
      <p:sp>
        <p:nvSpPr>
          <p:cNvPr id="4" name="Slide Number Placeholder 3"/>
          <p:cNvSpPr>
            <a:spLocks noGrp="1"/>
          </p:cNvSpPr>
          <p:nvPr>
            <p:ph type="sldNum" sz="quarter" idx="12"/>
          </p:nvPr>
        </p:nvSpPr>
        <p:spPr/>
        <p:txBody>
          <a:bodyPr/>
          <a:lstStyle/>
          <a:p>
            <a:pPr>
              <a:defRPr/>
            </a:pPr>
            <a:fld id="{A25C5CE9-9653-4288-9ACE-BCE30130A025}" type="slidenum">
              <a:rPr lang="zh-CN" altLang="en-US"/>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zh-CN" altLang="en-US" smtClean="0">
                <a:ea typeface="SimSun" pitchFamily="2" charset="-122"/>
              </a:rPr>
              <a:t> </a:t>
            </a:r>
            <a:r>
              <a:rPr lang="pt-BR" altLang="zh-CN" smtClean="0">
                <a:ea typeface="SimSun" pitchFamily="2" charset="-122"/>
              </a:rPr>
              <a:t>z = (a &gt; b) ? a : b;    /* z = max(a, b)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14EFC2BF-4D9E-4C0E-96C9-A238E0CE9F84}" type="slidenum">
              <a:rPr lang="zh-CN" altLang="en-US"/>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3.9 Special operators </a:t>
            </a:r>
            <a:endParaRPr lang="zh-CN" altLang="en-US">
              <a:solidFill>
                <a:schemeClr val="tx2">
                  <a:satMod val="130000"/>
                </a:schemeClr>
              </a:solidFill>
              <a:ea typeface="宋体" pitchFamily="2" charset="-122"/>
            </a:endParaRPr>
          </a:p>
        </p:txBody>
      </p:sp>
      <p:sp>
        <p:nvSpPr>
          <p:cNvPr id="68611" name="Rectangle 3"/>
          <p:cNvSpPr>
            <a:spLocks noGrp="1" noChangeArrowheads="1"/>
          </p:cNvSpPr>
          <p:nvPr>
            <p:ph idx="1"/>
          </p:nvPr>
        </p:nvSpPr>
        <p:spPr/>
        <p:txBody>
          <a:bodyPr>
            <a:normAutofit fontScale="85000" lnSpcReduction="10000"/>
          </a:bodyPr>
          <a:lstStyle/>
          <a:p>
            <a:pPr marL="365760" indent="-283464" fontAlgn="auto">
              <a:spcAft>
                <a:spcPts val="0"/>
              </a:spcAft>
              <a:buFont typeface="Wingdings 2"/>
              <a:buChar char=""/>
              <a:defRPr/>
            </a:pPr>
            <a:r>
              <a:rPr lang="en-US" altLang="zh-CN" b="1">
                <a:ea typeface="宋体" pitchFamily="2" charset="-122"/>
              </a:rPr>
              <a:t>1. The Comma Operator</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The comma operator can be used to link the related expressions together. A comma-linked list of expressions is evaluated left to right and the value of right-most expression is the value of the combined expression. For example, the statement</a:t>
            </a:r>
          </a:p>
          <a:p>
            <a:pPr marL="365760" indent="-283464" fontAlgn="auto">
              <a:spcAft>
                <a:spcPts val="0"/>
              </a:spcAft>
              <a:buFont typeface="Wingdings 2"/>
              <a:buChar char=""/>
              <a:defRPr/>
            </a:pPr>
            <a:r>
              <a:rPr lang="en-US" altLang="zh-CN">
                <a:ea typeface="宋体" pitchFamily="2" charset="-122"/>
              </a:rPr>
              <a:t>value = (x=10, y=5, x+y);</a:t>
            </a:r>
          </a:p>
          <a:p>
            <a:pPr marL="365760" indent="-283464" fontAlgn="auto">
              <a:spcAft>
                <a:spcPts val="0"/>
              </a:spcAft>
              <a:buFont typeface="Wingdings 2"/>
              <a:buChar char=""/>
              <a:defRPr/>
            </a:pPr>
            <a:r>
              <a:rPr lang="en-US" altLang="zh-CN">
                <a:ea typeface="宋体" pitchFamily="2" charset="-122"/>
              </a:rPr>
              <a:t>first assigns the value 10 to x, then assigns 5 to y, and finally assigns 15 to value. Since comma operator has the </a:t>
            </a:r>
            <a:r>
              <a:rPr lang="en-US" altLang="zh-CN">
                <a:solidFill>
                  <a:schemeClr val="accent2"/>
                </a:solidFill>
                <a:ea typeface="宋体" pitchFamily="2" charset="-122"/>
              </a:rPr>
              <a:t>lowest precedence</a:t>
            </a:r>
            <a:r>
              <a:rPr lang="en-US" altLang="zh-CN">
                <a:ea typeface="宋体" pitchFamily="2" charset="-122"/>
              </a:rPr>
              <a:t> of all operators, the parentheses are necessary.</a:t>
            </a: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6F633753-9313-468D-9B39-C279621F9A03}" type="slidenum">
              <a:rPr lang="zh-CN" altLang="en-US"/>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3.14 Type conversions in expressions</a:t>
            </a:r>
          </a:p>
        </p:txBody>
      </p:sp>
      <p:sp>
        <p:nvSpPr>
          <p:cNvPr id="72707" name="Rectangle 3"/>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b="1">
                <a:ea typeface="宋体" pitchFamily="2" charset="-122"/>
              </a:rPr>
              <a:t>1. Implicit Type Conversion</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 permits mixing of constants and variables of different types in an expression. C automatically converts any intermediate values to the proper type so that the expression can be evaluated without loosing any significance. This automatic conversion is known as </a:t>
            </a:r>
            <a:r>
              <a:rPr lang="en-US" altLang="zh-CN">
                <a:solidFill>
                  <a:schemeClr val="accent2"/>
                </a:solidFill>
                <a:ea typeface="宋体" pitchFamily="2" charset="-122"/>
              </a:rPr>
              <a:t>implicit type conversion</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The rule of type conversion: the </a:t>
            </a:r>
            <a:r>
              <a:rPr lang="en-US" altLang="zh-CN">
                <a:solidFill>
                  <a:schemeClr val="accent2"/>
                </a:solidFill>
                <a:ea typeface="宋体" pitchFamily="2" charset="-122"/>
              </a:rPr>
              <a:t>lower</a:t>
            </a:r>
            <a:r>
              <a:rPr lang="en-US" altLang="zh-CN">
                <a:ea typeface="宋体" pitchFamily="2" charset="-122"/>
              </a:rPr>
              <a:t> type is automatically converted to the </a:t>
            </a:r>
            <a:r>
              <a:rPr lang="en-US" altLang="zh-CN">
                <a:solidFill>
                  <a:schemeClr val="accent2"/>
                </a:solidFill>
                <a:ea typeface="宋体" pitchFamily="2" charset="-122"/>
              </a:rPr>
              <a:t>higher</a:t>
            </a:r>
            <a:r>
              <a:rPr lang="en-US" altLang="zh-CN">
                <a:ea typeface="宋体" pitchFamily="2" charset="-122"/>
              </a:rPr>
              <a:t> type.</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endParaRPr lang="en-US" altLang="zh-CN">
              <a:ea typeface="宋体" pitchFamily="2" charset="-122"/>
            </a:endParaRPr>
          </a:p>
        </p:txBody>
      </p:sp>
      <p:sp>
        <p:nvSpPr>
          <p:cNvPr id="4" name="Slide Number Placeholder 3"/>
          <p:cNvSpPr>
            <a:spLocks noGrp="1"/>
          </p:cNvSpPr>
          <p:nvPr>
            <p:ph type="sldNum" sz="quarter" idx="12"/>
          </p:nvPr>
        </p:nvSpPr>
        <p:spPr/>
        <p:txBody>
          <a:bodyPr/>
          <a:lstStyle/>
          <a:p>
            <a:pPr>
              <a:defRPr/>
            </a:pPr>
            <a:fld id="{25AF48B6-510B-4D3E-A949-8C9A9993D280}" type="slidenum">
              <a:rPr lang="zh-CN" altLang="en-US"/>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3.13 Some Computational Problems</a:t>
            </a:r>
            <a:endParaRPr lang="zh-CN" altLang="en-US">
              <a:solidFill>
                <a:schemeClr val="tx2">
                  <a:satMod val="130000"/>
                </a:schemeClr>
              </a:solidFill>
              <a:ea typeface="宋体" pitchFamily="2" charset="-122"/>
            </a:endParaRPr>
          </a:p>
        </p:txBody>
      </p:sp>
      <p:sp>
        <p:nvSpPr>
          <p:cNvPr id="73731" name="Rectangle 3"/>
          <p:cNvSpPr>
            <a:spLocks noGrp="1" noChangeArrowheads="1"/>
          </p:cNvSpPr>
          <p:nvPr>
            <p:ph idx="1"/>
          </p:nvPr>
        </p:nvSpPr>
        <p:spPr/>
        <p:txBody>
          <a:bodyPr>
            <a:normAutofit fontScale="92500" lnSpcReduction="20000"/>
          </a:bodyPr>
          <a:lstStyle/>
          <a:p>
            <a:pPr marL="365760" indent="-283464" fontAlgn="auto">
              <a:spcAft>
                <a:spcPts val="0"/>
              </a:spcAft>
              <a:buFont typeface="Wingdings 2"/>
              <a:buChar char=""/>
              <a:defRPr/>
            </a:pPr>
            <a:r>
              <a:rPr lang="en-US" altLang="zh-CN">
                <a:ea typeface="宋体" pitchFamily="2" charset="-122"/>
              </a:rPr>
              <a:t>When expressions include real values, then it is important to take necessary precautions to guard against certain computational errors. For example, consider the following statements:</a:t>
            </a:r>
          </a:p>
          <a:p>
            <a:pPr marL="640080" lvl="1" indent="-237744" fontAlgn="auto">
              <a:spcAft>
                <a:spcPts val="0"/>
              </a:spcAft>
              <a:buFont typeface="Verdana"/>
              <a:buChar char="◦"/>
              <a:defRPr/>
            </a:pPr>
            <a:r>
              <a:rPr lang="en-US" altLang="zh-CN" sz="2400">
                <a:ea typeface="宋体" pitchFamily="2" charset="-122"/>
              </a:rPr>
              <a:t>a = 1.0 / 3.0;</a:t>
            </a:r>
          </a:p>
          <a:p>
            <a:pPr marL="640080" lvl="1" indent="-237744" fontAlgn="auto">
              <a:spcAft>
                <a:spcPts val="0"/>
              </a:spcAft>
              <a:buFont typeface="Verdana"/>
              <a:buChar char="◦"/>
              <a:defRPr/>
            </a:pPr>
            <a:r>
              <a:rPr lang="en-US" altLang="zh-CN" sz="2400">
                <a:ea typeface="宋体" pitchFamily="2" charset="-122"/>
              </a:rPr>
              <a:t>b = a * 3.0;</a:t>
            </a:r>
          </a:p>
          <a:p>
            <a:pPr marL="365760" indent="-283464" fontAlgn="auto">
              <a:spcAft>
                <a:spcPts val="0"/>
              </a:spcAft>
              <a:buFont typeface="Wingdings 2"/>
              <a:buChar char=""/>
              <a:defRPr/>
            </a:pPr>
            <a:r>
              <a:rPr lang="en-US" altLang="zh-CN">
                <a:ea typeface="宋体" pitchFamily="2" charset="-122"/>
              </a:rPr>
              <a:t>There is no guarantee that the value of b will equal 1.</a:t>
            </a:r>
          </a:p>
          <a:p>
            <a:pPr marL="365760" indent="-283464" fontAlgn="auto">
              <a:spcAft>
                <a:spcPts val="0"/>
              </a:spcAft>
              <a:buFont typeface="Wingdings 2"/>
              <a:buChar char=""/>
              <a:defRPr/>
            </a:pPr>
            <a:r>
              <a:rPr lang="en-US" altLang="zh-CN">
                <a:ea typeface="宋体" pitchFamily="2" charset="-122"/>
              </a:rPr>
              <a:t>Another problem is division by zero.</a:t>
            </a:r>
          </a:p>
          <a:p>
            <a:pPr marL="365760" indent="-283464" fontAlgn="auto">
              <a:spcAft>
                <a:spcPts val="0"/>
              </a:spcAft>
              <a:buFont typeface="Wingdings 2"/>
              <a:buChar char=""/>
              <a:defRPr/>
            </a:pPr>
            <a:r>
              <a:rPr lang="en-US" altLang="zh-CN">
                <a:ea typeface="宋体" pitchFamily="2" charset="-122"/>
              </a:rPr>
              <a:t>The third problem is to avoid overflow and underflow errors.</a:t>
            </a: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E7FC8859-30B8-450D-B4F7-AF0A557938EE}" type="slidenum">
              <a:rPr lang="zh-CN" altLang="en-US"/>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3.15 	Operator precedence and Associativity</a:t>
            </a:r>
            <a:endParaRPr lang="zh-CN" altLang="en-US">
              <a:solidFill>
                <a:schemeClr val="tx2">
                  <a:satMod val="130000"/>
                </a:schemeClr>
              </a:solidFill>
              <a:ea typeface="宋体" pitchFamily="2" charset="-122"/>
            </a:endParaRPr>
          </a:p>
        </p:txBody>
      </p:sp>
      <p:sp>
        <p:nvSpPr>
          <p:cNvPr id="28675" name="Rectangle 3"/>
          <p:cNvSpPr>
            <a:spLocks noGrp="1" noChangeArrowheads="1"/>
          </p:cNvSpPr>
          <p:nvPr>
            <p:ph idx="1"/>
          </p:nvPr>
        </p:nvSpPr>
        <p:spPr/>
        <p:txBody>
          <a:bodyPr/>
          <a:lstStyle/>
          <a:p>
            <a:r>
              <a:rPr lang="en-US" altLang="zh-CN" sz="2400" smtClean="0">
                <a:ea typeface="SimSun" pitchFamily="2" charset="-122"/>
              </a:rPr>
              <a:t>Rules of Precedence and Associativity</a:t>
            </a:r>
          </a:p>
          <a:p>
            <a:pPr lvl="1"/>
            <a:r>
              <a:rPr lang="en-US" altLang="zh-CN" sz="2400" smtClean="0">
                <a:ea typeface="SimSun" pitchFamily="2" charset="-122"/>
              </a:rPr>
              <a:t>(1)Precedence rules decides the order in which different operators are applied.</a:t>
            </a:r>
          </a:p>
          <a:p>
            <a:pPr lvl="1"/>
            <a:r>
              <a:rPr lang="en-US" altLang="zh-CN" sz="2400" smtClean="0">
                <a:ea typeface="SimSun" pitchFamily="2" charset="-122"/>
              </a:rPr>
              <a:t>(2)Associativity rule decide the order in which multiple occurrences of the same level operator are applied.</a:t>
            </a:r>
          </a:p>
          <a:p>
            <a:r>
              <a:rPr lang="en-US" altLang="zh-CN" sz="2400" smtClean="0">
                <a:ea typeface="SimSun" pitchFamily="2" charset="-122"/>
              </a:rPr>
              <a:t>Table3.8 on page71 shows the summary of C Operators.</a:t>
            </a:r>
          </a:p>
          <a:p>
            <a:r>
              <a:rPr lang="en-US" altLang="zh-CN" sz="2400" smtClean="0">
                <a:ea typeface="SimSun" pitchFamily="2" charset="-122"/>
              </a:rPr>
              <a:t>for example,</a:t>
            </a:r>
          </a:p>
          <a:p>
            <a:r>
              <a:rPr kumimoji="1" lang="en-US" altLang="zh-CN" b="1" smtClean="0">
                <a:ea typeface="SimSun" pitchFamily="2" charset="-122"/>
              </a:rPr>
              <a:t>a = i +1== j || k and 3 != x </a:t>
            </a:r>
          </a:p>
          <a:p>
            <a:endParaRPr lang="en-US" altLang="zh-CN" sz="2400" smtClean="0">
              <a:ea typeface="SimSun" pitchFamily="2" charset="-122"/>
            </a:endParaRPr>
          </a:p>
          <a:p>
            <a:endParaRPr lang="en-US" altLang="zh-CN" sz="2400" smtClean="0">
              <a:ea typeface="SimSun" pitchFamily="2" charset="-122"/>
            </a:endParaRPr>
          </a:p>
          <a:p>
            <a:endParaRPr lang="zh-CN" altLang="en-US" sz="2400"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D3913D40-3936-4E5E-988A-6299F0C9C46E}" type="slidenum">
              <a:rPr lang="zh-CN" altLang="en-US"/>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tx2">
                    <a:satMod val="130000"/>
                  </a:schemeClr>
                </a:solidFill>
              </a:rPr>
              <a:t>Contents</a:t>
            </a:r>
            <a:br>
              <a:rPr lang="en-US" dirty="0" smtClean="0">
                <a:solidFill>
                  <a:schemeClr val="tx2">
                    <a:satMod val="130000"/>
                  </a:schemeClr>
                </a:solidFill>
              </a:rPr>
            </a:br>
            <a:endParaRPr lang="en-US" dirty="0">
              <a:solidFill>
                <a:schemeClr val="tx2">
                  <a:satMod val="130000"/>
                </a:schemeClr>
              </a:solidFill>
            </a:endParaRPr>
          </a:p>
        </p:txBody>
      </p:sp>
      <p:sp>
        <p:nvSpPr>
          <p:cNvPr id="3" name="Content Placeholder 2"/>
          <p:cNvSpPr>
            <a:spLocks noGrp="1"/>
          </p:cNvSpPr>
          <p:nvPr>
            <p:ph idx="1"/>
          </p:nvPr>
        </p:nvSpPr>
        <p:spPr>
          <a:xfrm>
            <a:off x="1571604" y="1000108"/>
            <a:ext cx="7772400" cy="5410200"/>
          </a:xfrm>
        </p:spPr>
        <p:txBody>
          <a:bodyPr>
            <a:normAutofit lnSpcReduction="10000"/>
          </a:bodyPr>
          <a:lstStyle/>
          <a:p>
            <a:pPr marL="365760" indent="-283464" fontAlgn="auto">
              <a:spcAft>
                <a:spcPts val="0"/>
              </a:spcAft>
              <a:buFont typeface="Wingdings 2"/>
              <a:buChar char=""/>
              <a:defRPr/>
            </a:pPr>
            <a:r>
              <a:rPr lang="en-US" dirty="0" smtClean="0"/>
              <a:t>Objective</a:t>
            </a:r>
          </a:p>
          <a:p>
            <a:pPr marL="365760" indent="-283464" fontAlgn="auto">
              <a:spcAft>
                <a:spcPts val="0"/>
              </a:spcAft>
              <a:buFont typeface="Wingdings 2"/>
              <a:buChar char=""/>
              <a:defRPr/>
            </a:pPr>
            <a:r>
              <a:rPr lang="en-US" dirty="0" smtClean="0"/>
              <a:t>Introduction</a:t>
            </a:r>
          </a:p>
          <a:p>
            <a:pPr marL="365760" indent="-283464" fontAlgn="auto">
              <a:spcAft>
                <a:spcPts val="0"/>
              </a:spcAft>
              <a:buFont typeface="Wingdings 2"/>
              <a:buChar char=""/>
              <a:defRPr/>
            </a:pPr>
            <a:r>
              <a:rPr lang="en-US" dirty="0" smtClean="0"/>
              <a:t>Arithmetic operations</a:t>
            </a:r>
          </a:p>
          <a:p>
            <a:pPr marL="365760" indent="-283464" fontAlgn="auto">
              <a:spcAft>
                <a:spcPts val="0"/>
              </a:spcAft>
              <a:buFont typeface="Wingdings 2"/>
              <a:buChar char=""/>
              <a:defRPr/>
            </a:pPr>
            <a:r>
              <a:rPr lang="en-US" dirty="0" smtClean="0"/>
              <a:t>Arithmetic expressions</a:t>
            </a:r>
          </a:p>
          <a:p>
            <a:pPr marL="365760" indent="-283464" fontAlgn="auto">
              <a:spcAft>
                <a:spcPts val="0"/>
              </a:spcAft>
              <a:buFont typeface="Wingdings 2"/>
              <a:buChar char=""/>
              <a:defRPr/>
            </a:pPr>
            <a:r>
              <a:rPr lang="en-US" dirty="0" smtClean="0"/>
              <a:t>Relational  operators</a:t>
            </a:r>
          </a:p>
          <a:p>
            <a:pPr marL="365760" indent="-283464" fontAlgn="auto">
              <a:spcAft>
                <a:spcPts val="0"/>
              </a:spcAft>
              <a:buFont typeface="Wingdings 2"/>
              <a:buChar char=""/>
              <a:defRPr/>
            </a:pPr>
            <a:r>
              <a:rPr lang="en-US" dirty="0" smtClean="0"/>
              <a:t>Logical operators</a:t>
            </a:r>
          </a:p>
          <a:p>
            <a:pPr marL="365760" indent="-283464" fontAlgn="auto">
              <a:spcAft>
                <a:spcPts val="0"/>
              </a:spcAft>
              <a:buFont typeface="Wingdings 2"/>
              <a:buChar char=""/>
              <a:defRPr/>
            </a:pPr>
            <a:r>
              <a:rPr lang="en-US" dirty="0" smtClean="0"/>
              <a:t>Assignment operators</a:t>
            </a:r>
          </a:p>
          <a:p>
            <a:pPr marL="365760" indent="-283464" fontAlgn="auto">
              <a:spcAft>
                <a:spcPts val="0"/>
              </a:spcAft>
              <a:buFont typeface="Wingdings 2"/>
              <a:buChar char=""/>
              <a:defRPr/>
            </a:pPr>
            <a:r>
              <a:rPr lang="en-US" dirty="0" smtClean="0"/>
              <a:t>Increment and decrement operators</a:t>
            </a:r>
          </a:p>
          <a:p>
            <a:pPr marL="365760" indent="-283464" fontAlgn="auto">
              <a:spcAft>
                <a:spcPts val="0"/>
              </a:spcAft>
              <a:buFont typeface="Wingdings 2"/>
              <a:buChar char=""/>
              <a:defRPr/>
            </a:pPr>
            <a:r>
              <a:rPr lang="en-US" dirty="0" smtClean="0"/>
              <a:t>Conditional operators</a:t>
            </a:r>
          </a:p>
          <a:p>
            <a:pPr marL="365760" indent="-283464" fontAlgn="auto">
              <a:spcAft>
                <a:spcPts val="0"/>
              </a:spcAft>
              <a:buFont typeface="Wingdings 2"/>
              <a:buChar char=""/>
              <a:defRPr/>
            </a:pPr>
            <a:r>
              <a:rPr lang="en-US" dirty="0" smtClean="0"/>
              <a:t>Type conversions in expressions</a:t>
            </a:r>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endParaRPr lang="en-US" smtClean="0"/>
          </a:p>
          <a:p>
            <a:endParaRPr lang="en-US" smtClean="0"/>
          </a:p>
          <a:p>
            <a:endParaRPr lang="en-US" smtClean="0"/>
          </a:p>
          <a:p>
            <a:endParaRPr lang="en-US" smtClean="0"/>
          </a:p>
          <a:p>
            <a:r>
              <a:rPr lang="en-US" smtClean="0"/>
              <a:t>                       </a:t>
            </a:r>
            <a:r>
              <a:rPr lang="en-US" sz="8800" smtClean="0">
                <a:latin typeface="Algerian" pitchFamily="82" charset="0"/>
              </a:rPr>
              <a:t>THANKS</a:t>
            </a:r>
          </a:p>
        </p:txBody>
      </p:sp>
      <p:sp>
        <p:nvSpPr>
          <p:cNvPr id="4" name="Slide Number Placeholder 3"/>
          <p:cNvSpPr>
            <a:spLocks noGrp="1"/>
          </p:cNvSpPr>
          <p:nvPr>
            <p:ph type="sldNum" sz="quarter" idx="12"/>
          </p:nvPr>
        </p:nvSpPr>
        <p:spPr/>
        <p:txBody>
          <a:bodyPr/>
          <a:lstStyle/>
          <a:p>
            <a:pPr>
              <a:defRPr/>
            </a:pPr>
            <a:fld id="{AC166EE8-6E5B-4134-9D26-55BAB414B0C1}" type="slidenum">
              <a:rPr lang="zh-CN" altLang="en-US"/>
              <a:pPr>
                <a:defRPr/>
              </a:pPr>
              <a:t>20</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p>
            <a:pPr>
              <a:defRPr/>
            </a:pPr>
            <a:fld id="{B593C774-B5CE-493A-80D9-39D0E9195F85}" type="slidenum">
              <a:rPr lang="zh-CN" altLang="en-US"/>
              <a:pPr>
                <a:defRPr/>
              </a:pPr>
              <a:t>3</a:t>
            </a:fld>
            <a:endParaRPr lang="en-US" altLang="zh-CN"/>
          </a:p>
        </p:txBody>
      </p:sp>
      <p:sp>
        <p:nvSpPr>
          <p:cNvPr id="12291" name="Rectangle 2"/>
          <p:cNvSpPr>
            <a:spLocks noChangeArrowheads="1"/>
          </p:cNvSpPr>
          <p:nvPr/>
        </p:nvSpPr>
        <p:spPr bwMode="auto">
          <a:xfrm>
            <a:off x="838200" y="0"/>
            <a:ext cx="7772400" cy="1066800"/>
          </a:xfrm>
          <a:prstGeom prst="rect">
            <a:avLst/>
          </a:prstGeom>
          <a:noFill/>
          <a:ln w="9525">
            <a:noFill/>
            <a:miter lim="800000"/>
            <a:headEnd/>
            <a:tailEnd/>
          </a:ln>
        </p:spPr>
        <p:txBody>
          <a:bodyPr anchor="ctr"/>
          <a:lstStyle/>
          <a:p>
            <a:pPr algn="ctr" eaLnBrk="1" hangingPunct="1">
              <a:spcBef>
                <a:spcPct val="0"/>
              </a:spcBef>
            </a:pPr>
            <a:r>
              <a:rPr lang="en-US" altLang="zh-CN" sz="2800" b="1">
                <a:solidFill>
                  <a:srgbClr val="FF3300"/>
                </a:solidFill>
                <a:latin typeface="Arial" pitchFamily="34" charset="0"/>
                <a:ea typeface="SimSun" pitchFamily="2" charset="-122"/>
              </a:rPr>
              <a:t>Objectives</a:t>
            </a:r>
          </a:p>
        </p:txBody>
      </p:sp>
      <p:sp>
        <p:nvSpPr>
          <p:cNvPr id="12292" name="Rectangle 3"/>
          <p:cNvSpPr>
            <a:spLocks noChangeArrowheads="1"/>
          </p:cNvSpPr>
          <p:nvPr/>
        </p:nvSpPr>
        <p:spPr bwMode="auto">
          <a:xfrm>
            <a:off x="1009650" y="857232"/>
            <a:ext cx="8134350" cy="5562600"/>
          </a:xfrm>
          <a:prstGeom prst="rect">
            <a:avLst/>
          </a:prstGeom>
          <a:noFill/>
          <a:ln w="9525">
            <a:noFill/>
            <a:miter lim="800000"/>
            <a:headEnd/>
            <a:tailEnd/>
          </a:ln>
        </p:spPr>
        <p:txBody>
          <a:bodyPr/>
          <a:lstStyle/>
          <a:p>
            <a:pPr marL="342900" indent="-342900" eaLnBrk="1" hangingPunct="1">
              <a:spcBef>
                <a:spcPct val="20000"/>
              </a:spcBef>
              <a:buFont typeface="Times New Roman" pitchFamily="18" charset="0"/>
              <a:buChar char="♥"/>
            </a:pPr>
            <a:r>
              <a:rPr lang="en-US" altLang="zh-CN" sz="3300" dirty="0">
                <a:solidFill>
                  <a:schemeClr val="tx1"/>
                </a:solidFill>
                <a:ea typeface="SimSun" pitchFamily="2" charset="-122"/>
              </a:rPr>
              <a:t>To be able to construct and evaluate expressions.</a:t>
            </a:r>
          </a:p>
          <a:p>
            <a:pPr marL="342900" indent="-342900" eaLnBrk="1" hangingPunct="1">
              <a:spcBef>
                <a:spcPct val="20000"/>
              </a:spcBef>
              <a:buFont typeface="Times New Roman" pitchFamily="18" charset="0"/>
              <a:buChar char="♥"/>
            </a:pPr>
            <a:r>
              <a:rPr lang="en-US" altLang="zh-CN" sz="3300" dirty="0">
                <a:solidFill>
                  <a:schemeClr val="tx1"/>
                </a:solidFill>
                <a:ea typeface="SimSun" pitchFamily="2" charset="-122"/>
              </a:rPr>
              <a:t>To master operator precedence and </a:t>
            </a:r>
            <a:r>
              <a:rPr lang="en-US" altLang="zh-CN" sz="3300" dirty="0" err="1">
                <a:solidFill>
                  <a:schemeClr val="tx1"/>
                </a:solidFill>
                <a:ea typeface="SimSun" pitchFamily="2" charset="-122"/>
              </a:rPr>
              <a:t>associativity</a:t>
            </a:r>
            <a:endParaRPr lang="en-US" altLang="zh-CN" sz="3300" dirty="0">
              <a:solidFill>
                <a:schemeClr val="tx1"/>
              </a:solidFill>
              <a:ea typeface="SimSun" pitchFamily="2" charset="-122"/>
            </a:endParaRPr>
          </a:p>
          <a:p>
            <a:pPr marL="342900" indent="-342900" eaLnBrk="1" hangingPunct="1">
              <a:spcBef>
                <a:spcPct val="20000"/>
              </a:spcBef>
              <a:buFont typeface="Times New Roman" pitchFamily="18" charset="0"/>
              <a:buChar char="♥"/>
            </a:pPr>
            <a:r>
              <a:rPr lang="en-US" altLang="zh-CN" sz="3300" dirty="0">
                <a:solidFill>
                  <a:schemeClr val="tx1"/>
                </a:solidFill>
                <a:ea typeface="SimSun" pitchFamily="2" charset="-122"/>
              </a:rPr>
              <a:t>To understand implicit type conversion and explicit type conversion. </a:t>
            </a:r>
            <a:r>
              <a:rPr lang="en-US" altLang="zh-CN" sz="3300" dirty="0">
                <a:ea typeface="SimSun" pitchFamily="2" charset="-122"/>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3.1	Introduction</a:t>
            </a:r>
          </a:p>
        </p:txBody>
      </p:sp>
      <p:sp>
        <p:nvSpPr>
          <p:cNvPr id="5125" name="Rectangle 5"/>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sz="240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a:ea typeface="宋体" pitchFamily="2" charset="-122"/>
              </a:rPr>
              <a:t>Arithmetic operators</a:t>
            </a:r>
          </a:p>
          <a:p>
            <a:pPr marL="640080" lvl="1" indent="-237744" fontAlgn="auto">
              <a:spcAft>
                <a:spcPts val="0"/>
              </a:spcAft>
              <a:buFont typeface="Verdana"/>
              <a:buChar char="◦"/>
              <a:defRPr/>
            </a:pPr>
            <a:r>
              <a:rPr lang="en-US" altLang="zh-CN" sz="2000">
                <a:ea typeface="宋体" pitchFamily="2" charset="-122"/>
              </a:rPr>
              <a:t>Relational operators</a:t>
            </a:r>
          </a:p>
          <a:p>
            <a:pPr marL="640080" lvl="1" indent="-237744" fontAlgn="auto">
              <a:spcAft>
                <a:spcPts val="0"/>
              </a:spcAft>
              <a:buFont typeface="Verdana"/>
              <a:buChar char="◦"/>
              <a:defRPr/>
            </a:pPr>
            <a:r>
              <a:rPr lang="en-US" altLang="zh-CN" sz="2000">
                <a:ea typeface="宋体" pitchFamily="2" charset="-122"/>
              </a:rPr>
              <a:t>Logical operators</a:t>
            </a:r>
          </a:p>
          <a:p>
            <a:pPr marL="640080" lvl="1" indent="-237744" fontAlgn="auto">
              <a:spcAft>
                <a:spcPts val="0"/>
              </a:spcAft>
              <a:buFont typeface="Verdana"/>
              <a:buChar char="◦"/>
              <a:defRPr/>
            </a:pPr>
            <a:r>
              <a:rPr lang="en-US" altLang="zh-CN" sz="2000">
                <a:ea typeface="宋体" pitchFamily="2" charset="-122"/>
              </a:rPr>
              <a:t>Assignment operators</a:t>
            </a:r>
          </a:p>
          <a:p>
            <a:pPr marL="640080" lvl="1" indent="-237744" fontAlgn="auto">
              <a:spcAft>
                <a:spcPts val="0"/>
              </a:spcAft>
              <a:buFont typeface="Verdana"/>
              <a:buChar char="◦"/>
              <a:defRPr/>
            </a:pPr>
            <a:r>
              <a:rPr lang="en-US" altLang="zh-CN" sz="2000">
                <a:ea typeface="宋体" pitchFamily="2" charset="-122"/>
              </a:rPr>
              <a:t>Increment and decrement operators</a:t>
            </a:r>
          </a:p>
          <a:p>
            <a:pPr marL="640080" lvl="1" indent="-237744" fontAlgn="auto">
              <a:spcAft>
                <a:spcPts val="0"/>
              </a:spcAft>
              <a:buFont typeface="Verdana"/>
              <a:buChar char="◦"/>
              <a:defRPr/>
            </a:pPr>
            <a:r>
              <a:rPr lang="en-US" altLang="zh-CN" sz="2000">
                <a:ea typeface="宋体" pitchFamily="2" charset="-122"/>
              </a:rPr>
              <a:t>Conditional operators</a:t>
            </a:r>
          </a:p>
          <a:p>
            <a:pPr marL="640080" lvl="1" indent="-237744" fontAlgn="auto">
              <a:spcAft>
                <a:spcPts val="0"/>
              </a:spcAft>
              <a:buFont typeface="Verdana"/>
              <a:buChar char="◦"/>
              <a:defRPr/>
            </a:pPr>
            <a:r>
              <a:rPr lang="en-US" altLang="zh-CN" sz="2000">
                <a:ea typeface="宋体" pitchFamily="2" charset="-122"/>
              </a:rPr>
              <a:t>Bitwise operators</a:t>
            </a:r>
          </a:p>
          <a:p>
            <a:pPr marL="640080" lvl="1" indent="-237744" fontAlgn="auto">
              <a:spcAft>
                <a:spcPts val="0"/>
              </a:spcAft>
              <a:buFont typeface="Verdana"/>
              <a:buChar char="◦"/>
              <a:defRPr/>
            </a:pPr>
            <a:r>
              <a:rPr lang="en-US" altLang="zh-CN" sz="2000">
                <a:ea typeface="宋体" pitchFamily="2" charset="-122"/>
              </a:rPr>
              <a:t>Special operators</a:t>
            </a:r>
          </a:p>
          <a:p>
            <a:pPr marL="640080" lvl="1" indent="-237744" fontAlgn="auto">
              <a:spcAft>
                <a:spcPts val="0"/>
              </a:spcAft>
              <a:buFont typeface="Verdana"/>
              <a:buChar char="◦"/>
              <a:defRPr/>
            </a:pPr>
            <a:endParaRPr lang="en-US" altLang="zh-CN" sz="2000">
              <a:ea typeface="宋体" pitchFamily="2" charset="-122"/>
            </a:endParaRPr>
          </a:p>
        </p:txBody>
      </p:sp>
      <p:sp>
        <p:nvSpPr>
          <p:cNvPr id="4" name="Slide Number Placeholder 3"/>
          <p:cNvSpPr>
            <a:spLocks noGrp="1"/>
          </p:cNvSpPr>
          <p:nvPr>
            <p:ph type="sldNum" sz="quarter" idx="12"/>
          </p:nvPr>
        </p:nvSpPr>
        <p:spPr/>
        <p:txBody>
          <a:bodyPr/>
          <a:lstStyle/>
          <a:p>
            <a:pPr>
              <a:defRPr/>
            </a:pPr>
            <a:fld id="{2F9FB759-B150-4AB9-8388-F51032314A66}" type="slidenum">
              <a:rPr lang="zh-CN" altLang="en-US"/>
              <a:pPr>
                <a:defRPr/>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smtClean="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gridCol w="5541963"/>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Slide Number Placeholder 4"/>
          <p:cNvSpPr>
            <a:spLocks noGrp="1"/>
          </p:cNvSpPr>
          <p:nvPr>
            <p:ph type="sldNum" sz="quarter" idx="10"/>
          </p:nvPr>
        </p:nvSpPr>
        <p:spPr/>
        <p:txBody>
          <a:bodyPr/>
          <a:lstStyle/>
          <a:p>
            <a:pPr>
              <a:defRPr/>
            </a:pPr>
            <a:fld id="{350EDE94-E498-4B58-826F-985A70C22DA0}" type="slidenum">
              <a:rPr lang="zh-CN" altLang="en-US"/>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Note:,</a:t>
            </a:r>
          </a:p>
          <a:p>
            <a:pPr lvl="1"/>
            <a:r>
              <a:rPr lang="en-US" altLang="zh-CN" sz="2400" smtClean="0">
                <a:ea typeface="SimSun" pitchFamily="2" charset="-122"/>
              </a:rPr>
              <a:t>Integer division truncates remainder</a:t>
            </a:r>
          </a:p>
          <a:p>
            <a:pPr lvl="1"/>
            <a:r>
              <a:rPr lang="en-US" altLang="zh-CN" sz="2400" smtClean="0">
                <a:ea typeface="SimSun" pitchFamily="2" charset="-122"/>
              </a:rPr>
              <a:t>The % operator cannot be applied to a float or double.</a:t>
            </a:r>
          </a:p>
          <a:p>
            <a:pPr lvl="1"/>
            <a:r>
              <a:rPr lang="en-US" altLang="zh-CN" sz="2400" smtClean="0">
                <a:ea typeface="SimSun" pitchFamily="2" charset="-122"/>
              </a:rPr>
              <a:t>The  precedence of arithmetic operators</a:t>
            </a:r>
          </a:p>
          <a:p>
            <a:pPr lvl="2"/>
            <a:r>
              <a:rPr lang="en-US" altLang="zh-CN" smtClean="0">
                <a:ea typeface="SimSun" pitchFamily="2" charset="-122"/>
              </a:rPr>
              <a:t>Unary  +  or   -</a:t>
            </a:r>
          </a:p>
          <a:p>
            <a:pPr lvl="2"/>
            <a:r>
              <a:rPr lang="en-US" altLang="zh-CN" smtClean="0">
                <a:ea typeface="SimSun" pitchFamily="2" charset="-122"/>
              </a:rPr>
              <a:t>*   /    %</a:t>
            </a:r>
          </a:p>
          <a:p>
            <a:pPr lvl="2"/>
            <a:r>
              <a:rPr lang="en-US" altLang="zh-CN" smtClean="0">
                <a:ea typeface="SimSun" pitchFamily="2" charset="-122"/>
              </a:rPr>
              <a:t>+   -</a:t>
            </a:r>
          </a:p>
          <a:p>
            <a:endParaRPr lang="en-US" altLang="zh-CN" smtClean="0">
              <a:ea typeface="SimSun" pitchFamily="2" charset="-122"/>
            </a:endParaRPr>
          </a:p>
        </p:txBody>
      </p:sp>
      <p:sp>
        <p:nvSpPr>
          <p:cNvPr id="4" name="Slide Number Placeholder 4"/>
          <p:cNvSpPr>
            <a:spLocks noGrp="1"/>
          </p:cNvSpPr>
          <p:nvPr>
            <p:ph type="sldNum" sz="quarter" idx="10"/>
          </p:nvPr>
        </p:nvSpPr>
        <p:spPr/>
        <p:txBody>
          <a:bodyPr/>
          <a:lstStyle/>
          <a:p>
            <a:pPr>
              <a:defRPr/>
            </a:pPr>
            <a:fld id="{A7A219A0-8511-4DC6-B552-CA2DAAE3F650}" type="slidenum">
              <a:rPr lang="zh-CN" altLang="en-US"/>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3.10      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An arithmetic expression is a combination of variables, constants, and operators. </a:t>
            </a:r>
          </a:p>
          <a:p>
            <a:r>
              <a:rPr lang="en-US" altLang="zh-CN" sz="2400" smtClean="0">
                <a:ea typeface="SimSun" pitchFamily="2" charset="-122"/>
              </a:rPr>
              <a:t>For example,</a:t>
            </a:r>
          </a:p>
          <a:p>
            <a:r>
              <a:rPr lang="en-US" altLang="zh-CN" sz="2400" smtClean="0">
                <a:ea typeface="SimSun" pitchFamily="2" charset="-122"/>
              </a:rPr>
              <a:t>a*b-c	</a:t>
            </a:r>
            <a:r>
              <a:rPr lang="en-US" altLang="zh-CN" sz="2400" smtClean="0">
                <a:ea typeface="SimSun" pitchFamily="2" charset="-122"/>
                <a:sym typeface="Wingdings" pitchFamily="2" charset="2"/>
              </a:rPr>
              <a:t>	</a:t>
            </a:r>
            <a:r>
              <a:rPr lang="en-US" altLang="zh-CN" sz="2400" smtClean="0">
                <a:ea typeface="SimSun" pitchFamily="2" charset="-122"/>
              </a:rPr>
              <a:t>a*b-c</a:t>
            </a:r>
          </a:p>
          <a:p>
            <a:r>
              <a:rPr lang="en-US" altLang="zh-CN" sz="2400" smtClean="0">
                <a:ea typeface="SimSun" pitchFamily="2" charset="-122"/>
              </a:rPr>
              <a:t>(m+n)(x+y)	 </a:t>
            </a:r>
            <a:r>
              <a:rPr lang="en-US" altLang="zh-CN" sz="2400" smtClean="0">
                <a:ea typeface="SimSun" pitchFamily="2" charset="-122"/>
                <a:sym typeface="Wingdings" pitchFamily="2" charset="2"/>
              </a:rPr>
              <a:t></a:t>
            </a:r>
            <a:r>
              <a:rPr lang="en-US" altLang="zh-CN" sz="2400" smtClean="0">
                <a:ea typeface="SimSun" pitchFamily="2" charset="-122"/>
              </a:rPr>
              <a:t> 	(m+n)*(x+y)</a:t>
            </a:r>
          </a:p>
          <a:p>
            <a:r>
              <a:rPr lang="en-US" altLang="zh-CN" sz="2400" smtClean="0">
                <a:ea typeface="SimSun" pitchFamily="2" charset="-122"/>
              </a:rPr>
              <a:t>ax</a:t>
            </a:r>
            <a:r>
              <a:rPr lang="en-US" altLang="zh-CN" sz="2400" baseline="30000" smtClean="0">
                <a:ea typeface="SimSun" pitchFamily="2" charset="-122"/>
              </a:rPr>
              <a:t>2</a:t>
            </a:r>
            <a:r>
              <a:rPr lang="en-US" altLang="zh-CN" sz="2400" smtClean="0">
                <a:ea typeface="SimSun" pitchFamily="2" charset="-122"/>
              </a:rPr>
              <a:t>+bx+c 	</a:t>
            </a:r>
            <a:r>
              <a:rPr lang="en-US" altLang="zh-CN" sz="2400" smtClean="0">
                <a:ea typeface="SimSun" pitchFamily="2" charset="-122"/>
                <a:sym typeface="Wingdings" pitchFamily="2" charset="2"/>
              </a:rPr>
              <a:t></a:t>
            </a:r>
            <a:r>
              <a:rPr lang="en-US" altLang="zh-CN" sz="2400" smtClean="0">
                <a:ea typeface="SimSun" pitchFamily="2" charset="-122"/>
              </a:rPr>
              <a:t> 	a*x*x+b*x+c</a:t>
            </a:r>
          </a:p>
        </p:txBody>
      </p:sp>
      <p:sp>
        <p:nvSpPr>
          <p:cNvPr id="4" name="Slide Number Placeholder 4"/>
          <p:cNvSpPr>
            <a:spLocks noGrp="1"/>
          </p:cNvSpPr>
          <p:nvPr>
            <p:ph type="sldNum" sz="quarter" idx="10"/>
          </p:nvPr>
        </p:nvSpPr>
        <p:spPr/>
        <p:txBody>
          <a:bodyPr/>
          <a:lstStyle/>
          <a:p>
            <a:pPr>
              <a:defRPr/>
            </a:pPr>
            <a:fld id="{A1F01B1D-74E7-40AB-B844-5EB9CF4A5EC6}" type="slidenum">
              <a:rPr lang="zh-CN" altLang="en-US"/>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3.3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gridCol w="4338638"/>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 name="Slide Number Placeholder 3"/>
          <p:cNvSpPr>
            <a:spLocks noGrp="1"/>
          </p:cNvSpPr>
          <p:nvPr>
            <p:ph type="sldNum" sz="quarter" idx="10"/>
          </p:nvPr>
        </p:nvSpPr>
        <p:spPr/>
        <p:txBody>
          <a:bodyPr/>
          <a:lstStyle/>
          <a:p>
            <a:pPr>
              <a:defRPr/>
            </a:pPr>
            <a:fld id="{300811AF-E499-4C0A-B7C9-635E127B83B0}" type="slidenum">
              <a:rPr lang="zh-CN" altLang="en-US"/>
              <a:pPr>
                <a:defRPr/>
              </a:pPr>
              <a:t>8</a:t>
            </a:fld>
            <a:endParaRPr lang="en-US" altLang="zh-CN"/>
          </a:p>
        </p:txBody>
      </p:sp>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Relational </a:t>
            </a:r>
            <a:r>
              <a:rPr lang="en-US" altLang="zh-CN" dirty="0">
                <a:solidFill>
                  <a:schemeClr val="tx2">
                    <a:satMod val="130000"/>
                  </a:schemeClr>
                </a:solidFill>
                <a:latin typeface="Arial" charset="0"/>
                <a:ea typeface="宋体" pitchFamily="2" charset="-122"/>
              </a:rPr>
              <a:t>Operators</a:t>
            </a:r>
            <a:endParaRPr lang="zh-CN" altLang="en-US" dirty="0">
              <a:solidFill>
                <a:schemeClr val="tx2">
                  <a:satMod val="130000"/>
                </a:schemeClr>
              </a:solidFill>
              <a:latin typeface="Arial" charset="0"/>
              <a:ea typeface="宋体" pitchFamily="2" charset="-122"/>
            </a:endParaRPr>
          </a:p>
        </p:txBody>
      </p:sp>
      <p:sp>
        <p:nvSpPr>
          <p:cNvPr id="18435" name="Rectangle 3"/>
          <p:cNvSpPr>
            <a:spLocks noGrp="1" noChangeArrowheads="1"/>
          </p:cNvSpPr>
          <p:nvPr>
            <p:ph idx="1"/>
          </p:nvPr>
        </p:nvSpPr>
        <p:spPr/>
        <p:txBody>
          <a:bodyPr/>
          <a:lstStyle/>
          <a:p>
            <a:r>
              <a:rPr lang="en-US" altLang="zh-CN" smtClean="0">
                <a:ea typeface="SimSun" pitchFamily="2" charset="-122"/>
              </a:rPr>
              <a:t>A relational expression yields a value of  1  or  0. </a:t>
            </a:r>
          </a:p>
          <a:p>
            <a:pPr lvl="1"/>
            <a:r>
              <a:rPr lang="en-US" altLang="zh-CN" smtClean="0">
                <a:ea typeface="SimSun" pitchFamily="2" charset="-122"/>
              </a:rPr>
              <a:t>5 &lt; 6   			1</a:t>
            </a:r>
          </a:p>
          <a:p>
            <a:pPr lvl="1"/>
            <a:r>
              <a:rPr lang="en-US" altLang="zh-CN" smtClean="0">
                <a:ea typeface="SimSun" pitchFamily="2" charset="-122"/>
              </a:rPr>
              <a:t>-34 + 8 &gt; 23 - 5  	 	0</a:t>
            </a:r>
          </a:p>
          <a:p>
            <a:pPr lvl="1"/>
            <a:r>
              <a:rPr lang="en-US" altLang="zh-CN" smtClean="0">
                <a:ea typeface="SimSun" pitchFamily="2" charset="-122"/>
              </a:rPr>
              <a:t>if a=3, b=2, c =1;  then   a &gt; b &gt; c   is  ?</a:t>
            </a:r>
          </a:p>
          <a:p>
            <a:endParaRPr lang="en-US" altLang="zh-CN" smtClean="0">
              <a:ea typeface="SimSun" pitchFamily="2" charset="-122"/>
            </a:endParaRPr>
          </a:p>
          <a:p>
            <a:r>
              <a:rPr lang="en-US" altLang="zh-CN" smtClean="0">
                <a:ea typeface="SimSun" pitchFamily="2" charset="-122"/>
              </a:rPr>
              <a:t>the  associativity  of  relational  operators is </a:t>
            </a:r>
            <a:br>
              <a:rPr lang="en-US" altLang="zh-CN" smtClean="0">
                <a:ea typeface="SimSun" pitchFamily="2" charset="-122"/>
              </a:rPr>
            </a:br>
            <a:r>
              <a:rPr lang="en-US" altLang="zh-CN" smtClean="0">
                <a:ea typeface="SimSun" pitchFamily="2" charset="-122"/>
              </a:rPr>
              <a:t>left </a:t>
            </a:r>
            <a:r>
              <a:rPr lang="en-US" altLang="zh-CN" smtClean="0">
                <a:ea typeface="SimSun" pitchFamily="2" charset="-122"/>
                <a:sym typeface="Wingdings" pitchFamily="2" charset="2"/>
              </a:rPr>
              <a:t> right</a:t>
            </a:r>
          </a:p>
          <a:p>
            <a:pPr>
              <a:buFont typeface="Wingdings 2" pitchFamily="18" charset="2"/>
              <a:buNone/>
            </a:pPr>
            <a:endParaRPr lang="en-US" altLang="zh-CN" smtClean="0">
              <a:ea typeface="SimSun" pitchFamily="2" charset="-122"/>
              <a:sym typeface="Wingdings" pitchFamily="2" charset="2"/>
            </a:endParaRPr>
          </a:p>
          <a:p>
            <a:endParaRPr lang="en-US" altLang="zh-CN"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D7DE06F8-4378-44D7-A169-2AB4CDBE6889}" type="slidenum">
              <a:rPr lang="zh-CN" altLang="en-US"/>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900</TotalTime>
  <Words>1123</Words>
  <Application>Microsoft PowerPoint</Application>
  <PresentationFormat>On-screen Show (4:3)</PresentationFormat>
  <Paragraphs>184</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Operators and Expressions</vt:lpstr>
      <vt:lpstr>Contents </vt:lpstr>
      <vt:lpstr>Slide 3</vt:lpstr>
      <vt:lpstr>3.1 Introduction</vt:lpstr>
      <vt:lpstr>3.2     Arithmetic operators</vt:lpstr>
      <vt:lpstr>3.2     Arithmetic operators</vt:lpstr>
      <vt:lpstr>3.10      Arithmetic expressions</vt:lpstr>
      <vt:lpstr>3.3 Relational Operators</vt:lpstr>
      <vt:lpstr>Relational Operators</vt:lpstr>
      <vt:lpstr>3.4 Logical operators</vt:lpstr>
      <vt:lpstr>3.5  Assignment operators</vt:lpstr>
      <vt:lpstr>3.6  Increment and decrement operators</vt:lpstr>
      <vt:lpstr>Slide 13</vt:lpstr>
      <vt:lpstr>3.7  Conditional operator</vt:lpstr>
      <vt:lpstr>Slide 15</vt:lpstr>
      <vt:lpstr>3.9 Special operators </vt:lpstr>
      <vt:lpstr>3.14 Type conversions in expressions</vt:lpstr>
      <vt:lpstr>3.13 Some Computational Problems</vt:lpstr>
      <vt:lpstr>3.15  Operator precedence and Associativity</vt:lpstr>
      <vt:lpstr>Slide 20</vt:lpstr>
    </vt:vector>
  </TitlesOfParts>
  <Company>Deitel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Girish</cp:lastModifiedBy>
  <cp:revision>245</cp:revision>
  <dcterms:created xsi:type="dcterms:W3CDTF">2000-07-06T15:05:59Z</dcterms:created>
  <dcterms:modified xsi:type="dcterms:W3CDTF">2022-01-25T05:23:58Z</dcterms:modified>
</cp:coreProperties>
</file>