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83" r:id="rId3"/>
    <p:sldId id="284" r:id="rId4"/>
    <p:sldId id="258" r:id="rId5"/>
    <p:sldId id="297" r:id="rId6"/>
    <p:sldId id="298" r:id="rId7"/>
    <p:sldId id="264" r:id="rId8"/>
    <p:sldId id="272" r:id="rId9"/>
  </p:sldIdLst>
  <p:sldSz cx="9144000" cy="6858000" type="screen4x3"/>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4CA"/>
    <a:srgbClr val="BD2B03"/>
    <a:srgbClr val="45015B"/>
    <a:srgbClr val="F4F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1234B-1EE1-4306-84A0-63665CFAD92B}" type="datetimeFigureOut">
              <a:rPr lang="en-IN" smtClean="0"/>
              <a:pPr/>
              <a:t>17-01-2022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9FCE2-ED12-498B-B591-C71EF71DFB78}" type="slidenum">
              <a:rPr lang="en-IN" smtClean="0"/>
              <a:pPr/>
              <a:t>‹#›</a:t>
            </a:fld>
            <a:endParaRPr lang="en-IN"/>
          </a:p>
        </p:txBody>
      </p:sp>
    </p:spTree>
    <p:extLst>
      <p:ext uri="{BB962C8B-B14F-4D97-AF65-F5344CB8AC3E}">
        <p14:creationId xmlns:p14="http://schemas.microsoft.com/office/powerpoint/2010/main" val="315532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188982" y="4724400"/>
            <a:ext cx="6475638"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bg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142107" y="1905000"/>
            <a:ext cx="6859786" cy="2667000"/>
          </a:xfrm>
        </p:spPr>
        <p:txBody>
          <a:bodyPr>
            <a:noAutofit/>
          </a:bodyPr>
          <a:lstStyle>
            <a:lvl1pPr>
              <a:defRPr sz="4051"/>
            </a:lvl1pPr>
          </a:lstStyle>
          <a:p>
            <a:r>
              <a:rPr lang="en-US" smtClean="0"/>
              <a:t>Click to edit Master title style</a:t>
            </a:r>
            <a:endParaRPr/>
          </a:p>
        </p:txBody>
      </p:sp>
    </p:spTree>
    <p:extLst>
      <p:ext uri="{BB962C8B-B14F-4D97-AF65-F5344CB8AC3E}">
        <p14:creationId xmlns:p14="http://schemas.microsoft.com/office/powerpoint/2010/main" val="52957309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142108" y="1514475"/>
            <a:ext cx="7929246"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p:txBody>
          <a:bodyPr vert="eaVert"/>
          <a:lstStyle>
            <a:lvl5pPr>
              <a:defRPr/>
            </a:lvl5pPr>
            <a:lvl6pPr marL="1468003">
              <a:defRPr/>
            </a:lvl6pPr>
            <a:lvl7pPr marL="1468003">
              <a:defRPr/>
            </a:lvl7pPr>
            <a:lvl8pPr marL="1468003">
              <a:defRPr/>
            </a:lvl8pPr>
            <a:lvl9pPr marL="1468003">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043179374"/>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4338754" y="3480593"/>
            <a:ext cx="6492240" cy="48019"/>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456128" y="277814"/>
            <a:ext cx="6859787"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7773233" y="274640"/>
            <a:ext cx="1028968" cy="5901747"/>
          </a:xfrm>
        </p:spPr>
        <p:txBody>
          <a:bodyPr vert="eaVert"/>
          <a:lstStyle/>
          <a:p>
            <a:r>
              <a:rPr lang="en-US" smtClean="0"/>
              <a:t>Click to edit Master title style</a:t>
            </a:r>
            <a:endParaRPr/>
          </a:p>
        </p:txBody>
      </p:sp>
    </p:spTree>
    <p:extLst>
      <p:ext uri="{BB962C8B-B14F-4D97-AF65-F5344CB8AC3E}">
        <p14:creationId xmlns:p14="http://schemas.microsoft.com/office/powerpoint/2010/main" val="2939301670"/>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142108" y="1514475"/>
            <a:ext cx="7929246"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Content Placeholder 2"/>
          <p:cNvSpPr>
            <a:spLocks noGrp="1"/>
          </p:cNvSpPr>
          <p:nvPr>
            <p:ph idx="1"/>
          </p:nvPr>
        </p:nvSpPr>
        <p:spPr/>
        <p:txBody>
          <a:bodyPr/>
          <a:lstStyle>
            <a:lvl2pPr marL="411590">
              <a:defRPr/>
            </a:lvl2pPr>
            <a:lvl3pPr marL="583085">
              <a:defRPr/>
            </a:lvl3pPr>
            <a:lvl4pPr marL="754581">
              <a:defRPr/>
            </a:lvl4pPr>
            <a:lvl5pPr marL="926077">
              <a:defRPr/>
            </a:lvl5pPr>
            <a:lvl6pPr marL="1097573">
              <a:defRPr baseline="0"/>
            </a:lvl6pPr>
            <a:lvl7pPr marL="1269068">
              <a:defRPr baseline="0"/>
            </a:lvl7pPr>
            <a:lvl8pPr marL="1440564">
              <a:defRPr baseline="0"/>
            </a:lvl8pPr>
            <a:lvl9pPr marL="1612060">
              <a:defRPr baseline="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spTree>
    <p:extLst>
      <p:ext uri="{BB962C8B-B14F-4D97-AF65-F5344CB8AC3E}">
        <p14:creationId xmlns:p14="http://schemas.microsoft.com/office/powerpoint/2010/main" val="3886434794"/>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188982" y="4724400"/>
            <a:ext cx="6475638"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gr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1800">
                <a:solidFill>
                  <a:schemeClr val="bg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142107" y="1905000"/>
            <a:ext cx="6859786" cy="2667000"/>
          </a:xfrm>
        </p:spPr>
        <p:txBody>
          <a:bodyPr anchor="b">
            <a:noAutofit/>
          </a:bodyPr>
          <a:lstStyle>
            <a:lvl1pPr algn="l">
              <a:defRPr sz="3301" b="0" cap="none" baseline="0"/>
            </a:lvl1pPr>
          </a:lstStyle>
          <a:p>
            <a:r>
              <a:rPr lang="en-US" smtClean="0"/>
              <a:t>Click to edit Master title style</a:t>
            </a:r>
            <a:endParaRPr/>
          </a:p>
        </p:txBody>
      </p:sp>
    </p:spTree>
    <p:extLst>
      <p:ext uri="{BB962C8B-B14F-4D97-AF65-F5344CB8AC3E}">
        <p14:creationId xmlns:p14="http://schemas.microsoft.com/office/powerpoint/2010/main" val="3368208011"/>
      </p:ext>
    </p:extLst>
  </p:cSld>
  <p:clrMapOvr>
    <a:masterClrMapping/>
  </p:clrMapOvr>
  <p:transition spd="slow">
    <p:sndAc>
      <p:end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142108" y="1514475"/>
            <a:ext cx="7929246"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Content Placeholder 3"/>
          <p:cNvSpPr>
            <a:spLocks noGrp="1"/>
          </p:cNvSpPr>
          <p:nvPr>
            <p:ph sz="half" idx="2"/>
          </p:nvPr>
        </p:nvSpPr>
        <p:spPr>
          <a:xfrm>
            <a:off x="4686332" y="1905000"/>
            <a:ext cx="3315562"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a:lvl7pPr>
            <a:lvl8pPr marL="1468003">
              <a:defRPr sz="1200" baseline="0"/>
            </a:lvl8pPr>
            <a:lvl9pPr marL="1468003">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142107" y="1905000"/>
            <a:ext cx="3315563"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baseline="0"/>
            </a:lvl7pPr>
            <a:lvl8pPr marL="1468003">
              <a:defRPr sz="1200" baseline="0"/>
            </a:lvl8pPr>
            <a:lvl9pPr marL="1468003">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spTree>
    <p:extLst>
      <p:ext uri="{BB962C8B-B14F-4D97-AF65-F5344CB8AC3E}">
        <p14:creationId xmlns:p14="http://schemas.microsoft.com/office/powerpoint/2010/main" val="3486091163"/>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142108" y="1514475"/>
            <a:ext cx="7929246"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7" name="Date Placeholder 6"/>
          <p:cNvSpPr>
            <a:spLocks noGrp="1"/>
          </p:cNvSpPr>
          <p:nvPr>
            <p:ph type="dt" sz="half" idx="10"/>
          </p:nvPr>
        </p:nvSpPr>
        <p:spPr/>
        <p:txBody>
          <a:bodyPr/>
          <a:lstStyle/>
          <a:p>
            <a:fld id="{1D8BD707-D9CF-40AE-B4C6-C98DA3205C09}"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6" name="Content Placeholder 5"/>
          <p:cNvSpPr>
            <a:spLocks noGrp="1"/>
          </p:cNvSpPr>
          <p:nvPr>
            <p:ph sz="quarter" idx="4"/>
          </p:nvPr>
        </p:nvSpPr>
        <p:spPr>
          <a:xfrm>
            <a:off x="4688616" y="2819400"/>
            <a:ext cx="3313277" cy="3352801"/>
          </a:xfrm>
        </p:spPr>
        <p:txBody>
          <a:bodyPr/>
          <a:lstStyle>
            <a:lvl1pPr>
              <a:defRPr sz="1800"/>
            </a:lvl1pPr>
            <a:lvl2pPr>
              <a:defRPr sz="1500"/>
            </a:lvl2pPr>
            <a:lvl3pPr>
              <a:defRPr sz="1350"/>
            </a:lvl3pPr>
            <a:lvl4pPr>
              <a:defRPr sz="1200"/>
            </a:lvl4pPr>
            <a:lvl5pPr marL="1468003">
              <a:defRPr sz="1200"/>
            </a:lvl5pPr>
            <a:lvl6pPr marL="1468003">
              <a:defRPr sz="1200"/>
            </a:lvl6pPr>
            <a:lvl7pPr marL="1468003">
              <a:defRPr sz="1200"/>
            </a:lvl7pPr>
            <a:lvl8pPr marL="1468003">
              <a:defRPr sz="1200"/>
            </a:lvl8pPr>
            <a:lvl9pPr marL="1468003">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18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1800"/>
            </a:lvl1pPr>
            <a:lvl2pPr>
              <a:defRPr sz="1500"/>
            </a:lvl2pPr>
            <a:lvl3pPr>
              <a:defRPr sz="1350"/>
            </a:lvl3pPr>
            <a:lvl4pPr>
              <a:defRPr sz="1200"/>
            </a:lvl4pPr>
            <a:lvl5pPr>
              <a:defRPr sz="1200"/>
            </a:lvl5pPr>
            <a:lvl6pPr marL="1468003">
              <a:defRPr sz="1200"/>
            </a:lvl6pPr>
            <a:lvl7pPr marL="1468003">
              <a:defRPr sz="1200" baseline="0"/>
            </a:lvl7pPr>
            <a:lvl8pPr marL="1468003">
              <a:defRPr sz="1200" baseline="0"/>
            </a:lvl8pPr>
            <a:lvl9pPr marL="1468003">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18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smtClean="0"/>
              <a:t>Click to edit Master text styles</a:t>
            </a:r>
          </a:p>
        </p:txBody>
      </p:sp>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505213070"/>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142108" y="1514475"/>
            <a:ext cx="7929246"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3" name="Date Placeholder 2"/>
          <p:cNvSpPr>
            <a:spLocks noGrp="1"/>
          </p:cNvSpPr>
          <p:nvPr>
            <p:ph type="dt" sz="half" idx="10"/>
          </p:nvPr>
        </p:nvSpPr>
        <p:spPr/>
        <p:txBody>
          <a:bodyPr/>
          <a:lstStyle/>
          <a:p>
            <a:fld id="{1D8BD707-D9CF-40AE-B4C6-C98DA3205C09}"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91235235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916163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3314242" y="1630822"/>
            <a:ext cx="4719500"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Content Placeholder 2"/>
          <p:cNvSpPr>
            <a:spLocks noGrp="1"/>
          </p:cNvSpPr>
          <p:nvPr>
            <p:ph idx="1"/>
          </p:nvPr>
        </p:nvSpPr>
        <p:spPr>
          <a:xfrm>
            <a:off x="3533436" y="1905000"/>
            <a:ext cx="4253068"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baseline="0"/>
            </a:lvl7pPr>
            <a:lvl8pPr>
              <a:defRPr sz="1200" baseline="0"/>
            </a:lvl8pPr>
            <a:lvl9pPr>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9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smtClean="0"/>
              <a:t>Click to edit Master text styles</a:t>
            </a:r>
          </a:p>
        </p:txBody>
      </p:sp>
      <p:sp>
        <p:nvSpPr>
          <p:cNvPr id="2" name="Title 1"/>
          <p:cNvSpPr>
            <a:spLocks noGrp="1"/>
          </p:cNvSpPr>
          <p:nvPr>
            <p:ph type="title"/>
          </p:nvPr>
        </p:nvSpPr>
        <p:spPr>
          <a:xfrm>
            <a:off x="1142108" y="274638"/>
            <a:ext cx="6859785" cy="1020762"/>
          </a:xfrm>
        </p:spPr>
        <p:txBody>
          <a:bodyPr anchor="b">
            <a:noAutofit/>
          </a:bodyPr>
          <a:lstStyle>
            <a:lvl1pPr algn="l">
              <a:defRPr sz="2401" b="0"/>
            </a:lvl1pPr>
          </a:lstStyle>
          <a:p>
            <a:r>
              <a:rPr lang="en-US" smtClean="0"/>
              <a:t>Click to edit Master title style</a:t>
            </a:r>
            <a:endParaRPr/>
          </a:p>
        </p:txBody>
      </p:sp>
    </p:spTree>
    <p:extLst>
      <p:ext uri="{BB962C8B-B14F-4D97-AF65-F5344CB8AC3E}">
        <p14:creationId xmlns:p14="http://schemas.microsoft.com/office/powerpoint/2010/main" val="628983717"/>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085908" y="1630822"/>
            <a:ext cx="4719500"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smtClean="0"/>
              <a:t>Click icon to add picture</a:t>
            </a:r>
            <a:endParaRPr/>
          </a:p>
        </p:txBody>
      </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9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smtClean="0"/>
              <a:t>Click to edit Master text styles</a:t>
            </a:r>
          </a:p>
        </p:txBody>
      </p:sp>
      <p:sp>
        <p:nvSpPr>
          <p:cNvPr id="2" name="Title 1"/>
          <p:cNvSpPr>
            <a:spLocks noGrp="1"/>
          </p:cNvSpPr>
          <p:nvPr>
            <p:ph type="title"/>
          </p:nvPr>
        </p:nvSpPr>
        <p:spPr>
          <a:xfrm>
            <a:off x="1142108" y="274638"/>
            <a:ext cx="6859785" cy="1020762"/>
          </a:xfrm>
        </p:spPr>
        <p:txBody>
          <a:bodyPr anchor="b">
            <a:noAutofit/>
          </a:bodyPr>
          <a:lstStyle>
            <a:lvl1pPr algn="l">
              <a:defRPr sz="2401" b="0"/>
            </a:lvl1pPr>
          </a:lstStyle>
          <a:p>
            <a:r>
              <a:rPr lang="en-US" smtClean="0"/>
              <a:t>Click to edit Master title style</a:t>
            </a:r>
            <a:endParaRPr/>
          </a:p>
        </p:txBody>
      </p:sp>
    </p:spTree>
    <p:extLst>
      <p:ext uri="{BB962C8B-B14F-4D97-AF65-F5344CB8AC3E}">
        <p14:creationId xmlns:p14="http://schemas.microsoft.com/office/powerpoint/2010/main" val="1785011401"/>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750">
                <a:solidFill>
                  <a:schemeClr val="bg1"/>
                </a:solidFill>
              </a:defRPr>
            </a:lvl1pPr>
          </a:lstStyle>
          <a:p>
            <a:fld id="{1D8BD707-D9CF-40AE-B4C6-C98DA3205C09}" type="datetimeFigureOut">
              <a:rPr lang="en-US" smtClean="0"/>
              <a:pPr/>
              <a:t>1/17/2022</a:t>
            </a:fld>
            <a:endParaRPr lang="en-US"/>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750">
                <a:solidFill>
                  <a:schemeClr val="bg1"/>
                </a:solidFill>
              </a:defRPr>
            </a:lvl1pPr>
          </a:lstStyle>
          <a:p>
            <a:endParaRPr lang="en-US"/>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750">
                <a:solidFill>
                  <a:schemeClr val="bg1"/>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smtClean="0"/>
              <a:t>Click to edit Master title style</a:t>
            </a:r>
            <a:endParaRPr/>
          </a:p>
        </p:txBody>
      </p:sp>
    </p:spTree>
    <p:extLst>
      <p:ext uri="{BB962C8B-B14F-4D97-AF65-F5344CB8AC3E}">
        <p14:creationId xmlns:p14="http://schemas.microsoft.com/office/powerpoint/2010/main" val="2459083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sz="2401" kern="1200">
          <a:solidFill>
            <a:schemeClr val="bg1"/>
          </a:solidFill>
          <a:latin typeface="+mj-lt"/>
          <a:ea typeface="+mj-ea"/>
          <a:cs typeface="+mj-cs"/>
        </a:defRPr>
      </a:lvl1pPr>
    </p:titleStyle>
    <p:bodyStyle>
      <a:lvl1pPr marL="205795" indent="-205795" algn="l" defTabSz="685983" rtl="0" eaLnBrk="1" latinLnBrk="0" hangingPunct="1">
        <a:lnSpc>
          <a:spcPct val="90000"/>
        </a:lnSpc>
        <a:spcBef>
          <a:spcPts val="135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1pPr>
      <a:lvl2pPr marL="432169" indent="-205795" algn="l" defTabSz="685983" rtl="0" eaLnBrk="1" latinLnBrk="0" hangingPunct="1">
        <a:lnSpc>
          <a:spcPct val="90000"/>
        </a:lnSpc>
        <a:spcBef>
          <a:spcPts val="450"/>
        </a:spcBef>
        <a:buClr>
          <a:schemeClr val="tx2"/>
        </a:buClr>
        <a:buSzPct val="100000"/>
        <a:buFont typeface="Wingdings 3" panose="05040102010807070707" pitchFamily="18" charset="2"/>
        <a:buChar char="u"/>
        <a:defRPr sz="1500" kern="1200">
          <a:solidFill>
            <a:schemeClr val="bg1"/>
          </a:solidFill>
          <a:latin typeface="+mn-lt"/>
          <a:ea typeface="+mn-ea"/>
          <a:cs typeface="+mn-cs"/>
        </a:defRPr>
      </a:lvl2pPr>
      <a:lvl3pPr marL="603665"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350" kern="1200">
          <a:solidFill>
            <a:schemeClr val="bg1"/>
          </a:solidFill>
          <a:latin typeface="+mn-lt"/>
          <a:ea typeface="+mn-ea"/>
          <a:cs typeface="+mn-cs"/>
        </a:defRPr>
      </a:lvl3pPr>
      <a:lvl4pPr marL="775161"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4pPr>
      <a:lvl5pPr marL="946656"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5pPr>
      <a:lvl6pPr marL="1118152"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6pPr>
      <a:lvl7pPr marL="1289648"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200" kern="1200">
          <a:solidFill>
            <a:schemeClr val="bg1"/>
          </a:solidFill>
          <a:latin typeface="+mn-lt"/>
          <a:ea typeface="+mn-ea"/>
          <a:cs typeface="+mn-cs"/>
        </a:defRPr>
      </a:lvl7pPr>
      <a:lvl8pPr marL="1461144"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8pPr>
      <a:lvl9pPr marL="1632639"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200" kern="1200">
          <a:solidFill>
            <a:schemeClr val="bg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Hybrid_clou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6199" y="76200"/>
            <a:ext cx="8991601" cy="6705600"/>
          </a:xfrm>
          <a:prstGeom prst="rect">
            <a:avLst/>
          </a:prstGeom>
        </p:spPr>
      </p:pic>
    </p:spTree>
    <p:extLst>
      <p:ext uri="{BB962C8B-B14F-4D97-AF65-F5344CB8AC3E}">
        <p14:creationId xmlns:p14="http://schemas.microsoft.com/office/powerpoint/2010/main" val="134614612"/>
      </p:ext>
    </p:extLst>
  </p:cSld>
  <p:clrMapOvr>
    <a:masterClrMapping/>
  </p:clrMapOvr>
  <mc:AlternateContent xmlns:mc="http://schemas.openxmlformats.org/markup-compatibility/2006" xmlns:p14="http://schemas.microsoft.com/office/powerpoint/2010/main">
    <mc:Choice Requires="p14">
      <p:transition spd="slow" p14:dur="2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4F9822E-421A-408E-ABF9-4B774AF33887}" type="slidenum">
              <a:rPr lang="en-GB" altLang="en-US" sz="1200">
                <a:solidFill>
                  <a:schemeClr val="bg1"/>
                </a:solidFill>
              </a:rPr>
              <a:pPr/>
              <a:t>2</a:t>
            </a:fld>
            <a:endParaRPr lang="en-GB" altLang="en-US" sz="1200">
              <a:solidFill>
                <a:schemeClr val="bg1"/>
              </a:solidFill>
            </a:endParaRPr>
          </a:p>
        </p:txBody>
      </p:sp>
      <p:sp>
        <p:nvSpPr>
          <p:cNvPr id="5123" name="Content Placeholder 2"/>
          <p:cNvSpPr>
            <a:spLocks noGrp="1"/>
          </p:cNvSpPr>
          <p:nvPr>
            <p:ph idx="1"/>
          </p:nvPr>
        </p:nvSpPr>
        <p:spPr>
          <a:xfrm>
            <a:off x="762000" y="1265702"/>
            <a:ext cx="8382000" cy="5610227"/>
          </a:xfrm>
        </p:spPr>
        <p:txBody>
          <a:bodyPr>
            <a:normAutofit fontScale="92500" lnSpcReduction="20000"/>
          </a:bodyPr>
          <a:lstStyle/>
          <a:p>
            <a:endParaRPr lang="en-US" altLang="en-US" sz="2400" b="1" dirty="0" smtClean="0">
              <a:latin typeface="Tw Cen MT" panose="020B0602020104020603" pitchFamily="34" charset="0"/>
            </a:endParaRPr>
          </a:p>
          <a:p>
            <a:r>
              <a:rPr lang="en-IN" sz="2400" b="1" dirty="0"/>
              <a:t>Cloud computing</a:t>
            </a:r>
            <a:r>
              <a:rPr lang="en-IN" sz="2400" dirty="0"/>
              <a:t> is internet-based computing in which large groups of remote servers are </a:t>
            </a:r>
            <a:r>
              <a:rPr lang="en-IN" sz="2400" dirty="0">
                <a:hlinkClick r:id="rId3" tooltip="Computer network"/>
              </a:rPr>
              <a:t>networked</a:t>
            </a:r>
            <a:r>
              <a:rPr lang="en-IN" sz="2400" dirty="0"/>
              <a:t> to allow the centralized data storage, and online access to computer services or resources. Clouds can be classified as public, private or </a:t>
            </a:r>
            <a:r>
              <a:rPr lang="en-IN" sz="2400" dirty="0">
                <a:hlinkClick r:id="rId4" tooltip="Hybrid cloud"/>
              </a:rPr>
              <a:t>hybrid</a:t>
            </a:r>
            <a:r>
              <a:rPr lang="en-IN" sz="2400" dirty="0" smtClean="0"/>
              <a:t>.</a:t>
            </a:r>
            <a:endParaRPr lang="en-US" sz="2400" b="1" dirty="0">
              <a:latin typeface="Tw Cen MT" panose="020B0602020104020603" pitchFamily="34" charset="0"/>
            </a:endParaRPr>
          </a:p>
          <a:p>
            <a:endParaRPr lang="en-US" altLang="en-US" sz="2400" b="1" dirty="0">
              <a:latin typeface="Tw Cen MT" panose="020B0602020104020603" pitchFamily="34" charset="0"/>
            </a:endParaRPr>
          </a:p>
          <a:p>
            <a:r>
              <a:rPr lang="en-US" altLang="en-US" sz="2400" b="1" dirty="0" smtClean="0">
                <a:latin typeface="Tw Cen MT" panose="020B0602020104020603" pitchFamily="34" charset="0"/>
              </a:rPr>
              <a:t>Cloud Computing </a:t>
            </a:r>
            <a:r>
              <a:rPr lang="en-US" altLang="en-US" sz="2400" dirty="0" smtClean="0">
                <a:latin typeface="Tw Cen MT" panose="020B0602020104020603" pitchFamily="34" charset="0"/>
              </a:rPr>
              <a:t>is a general term used to describe  a new class of network based computing that takes place over the Internet, </a:t>
            </a:r>
          </a:p>
          <a:p>
            <a:pPr marL="205795" lvl="1" indent="0">
              <a:buNone/>
            </a:pPr>
            <a:endParaRPr lang="en-US" altLang="en-US" sz="2400" dirty="0" smtClean="0">
              <a:latin typeface="Tw Cen MT" panose="020B0602020104020603" pitchFamily="34" charset="0"/>
            </a:endParaRPr>
          </a:p>
          <a:p>
            <a:pPr marL="205795" lvl="1" indent="0">
              <a:buNone/>
            </a:pPr>
            <a:r>
              <a:rPr lang="en-US" altLang="en-US" sz="2400" dirty="0" smtClean="0">
                <a:latin typeface="Tw Cen MT" panose="020B0602020104020603" pitchFamily="34" charset="0"/>
              </a:rPr>
              <a:t>Using the </a:t>
            </a:r>
            <a:r>
              <a:rPr lang="en-US" altLang="en-US" sz="2400" dirty="0" err="1">
                <a:latin typeface="Tw Cen MT" panose="020B0602020104020603" pitchFamily="34" charset="0"/>
              </a:rPr>
              <a:t>Interbasically</a:t>
            </a:r>
            <a:r>
              <a:rPr lang="en-US" altLang="en-US" sz="2400" dirty="0">
                <a:latin typeface="Tw Cen MT" panose="020B0602020104020603" pitchFamily="34" charset="0"/>
              </a:rPr>
              <a:t> a step on from Utility Computing a collection/group of integrated and networked hardware, </a:t>
            </a:r>
            <a:r>
              <a:rPr lang="en-US" altLang="en-US" sz="2400" dirty="0" smtClean="0">
                <a:latin typeface="Tw Cen MT" panose="020B0602020104020603" pitchFamily="34" charset="0"/>
              </a:rPr>
              <a:t>software and Internet infrastructure is called a </a:t>
            </a:r>
            <a:r>
              <a:rPr lang="en-US" altLang="en-US" sz="2400" b="1" u="sng" dirty="0" smtClean="0">
                <a:latin typeface="Tw Cen MT" panose="020B0602020104020603" pitchFamily="34" charset="0"/>
              </a:rPr>
              <a:t>platform</a:t>
            </a:r>
            <a:r>
              <a:rPr lang="en-US" altLang="en-US" sz="2400" dirty="0" smtClean="0">
                <a:latin typeface="Tw Cen MT" panose="020B0602020104020603" pitchFamily="34" charset="0"/>
              </a:rPr>
              <a:t>.</a:t>
            </a:r>
          </a:p>
          <a:p>
            <a:endParaRPr lang="en-US" altLang="en-US" sz="2400" dirty="0" smtClean="0">
              <a:latin typeface="Tw Cen MT" panose="020B0602020104020603" pitchFamily="34" charset="0"/>
            </a:endParaRPr>
          </a:p>
          <a:p>
            <a:r>
              <a:rPr lang="en-US" altLang="en-US" sz="2400" dirty="0" smtClean="0">
                <a:latin typeface="Tw Cen MT" panose="020B0602020104020603" pitchFamily="34" charset="0"/>
              </a:rPr>
              <a:t>These platforms hide the complexity and details of the underlying infrastructure from users and applications by providing very simple graphical interface or API (Applications Programming Interface).</a:t>
            </a:r>
          </a:p>
        </p:txBody>
      </p:sp>
      <p:sp>
        <p:nvSpPr>
          <p:cNvPr id="6146" name="Title 1"/>
          <p:cNvSpPr>
            <a:spLocks noGrp="1"/>
          </p:cNvSpPr>
          <p:nvPr>
            <p:ph type="title"/>
          </p:nvPr>
        </p:nvSpPr>
        <p:spPr>
          <a:xfrm>
            <a:off x="609600" y="0"/>
            <a:ext cx="7239000" cy="1143000"/>
          </a:xfrm>
        </p:spPr>
        <p:txBody>
          <a:bodyPr>
            <a:normAutofit/>
          </a:bodyPr>
          <a:lstStyle/>
          <a:p>
            <a:r>
              <a:rPr lang="en-GB" altLang="en-US" sz="3200" dirty="0" smtClean="0">
                <a:solidFill>
                  <a:schemeClr val="accent3">
                    <a:lumMod val="60000"/>
                    <a:lumOff val="40000"/>
                  </a:schemeClr>
                </a:solidFill>
              </a:rPr>
              <a:t>What is Cloud Computing?</a:t>
            </a:r>
          </a:p>
        </p:txBody>
      </p:sp>
    </p:spTree>
    <p:extLst>
      <p:ext uri="{BB962C8B-B14F-4D97-AF65-F5344CB8AC3E}">
        <p14:creationId xmlns:p14="http://schemas.microsoft.com/office/powerpoint/2010/main" val="1257773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xEl>
                                              <p:pRg st="3" end="3"/>
                                            </p:txEl>
                                          </p:spTgt>
                                        </p:tgtEl>
                                        <p:attrNameLst>
                                          <p:attrName>style.visibility</p:attrName>
                                        </p:attrNameLst>
                                      </p:cBhvr>
                                      <p:to>
                                        <p:strVal val="visible"/>
                                      </p:to>
                                    </p:set>
                                    <p:animEffect transition="in" filter="fade">
                                      <p:cBhvr>
                                        <p:cTn id="14" dur="1000"/>
                                        <p:tgtEl>
                                          <p:spTgt spid="5123">
                                            <p:txEl>
                                              <p:pRg st="3" end="3"/>
                                            </p:txEl>
                                          </p:spTgt>
                                        </p:tgtEl>
                                      </p:cBhvr>
                                    </p:animEffect>
                                    <p:anim calcmode="lin" valueType="num">
                                      <p:cBhvr>
                                        <p:cTn id="15"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animEffect transition="in" filter="fade">
                                      <p:cBhvr>
                                        <p:cTn id="21" dur="1000"/>
                                        <p:tgtEl>
                                          <p:spTgt spid="5123">
                                            <p:txEl>
                                              <p:pRg st="5" end="5"/>
                                            </p:txEl>
                                          </p:spTgt>
                                        </p:tgtEl>
                                      </p:cBhvr>
                                    </p:animEffect>
                                    <p:anim calcmode="lin" valueType="num">
                                      <p:cBhvr>
                                        <p:cTn id="22" dur="1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1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3">
                                            <p:txEl>
                                              <p:pRg st="7" end="7"/>
                                            </p:txEl>
                                          </p:spTgt>
                                        </p:tgtEl>
                                        <p:attrNameLst>
                                          <p:attrName>style.visibility</p:attrName>
                                        </p:attrNameLst>
                                      </p:cBhvr>
                                      <p:to>
                                        <p:strVal val="visible"/>
                                      </p:to>
                                    </p:set>
                                    <p:animEffect transition="in" filter="fade">
                                      <p:cBhvr>
                                        <p:cTn id="28" dur="1000"/>
                                        <p:tgtEl>
                                          <p:spTgt spid="5123">
                                            <p:txEl>
                                              <p:pRg st="7" end="7"/>
                                            </p:txEl>
                                          </p:spTgt>
                                        </p:tgtEl>
                                      </p:cBhvr>
                                    </p:animEffect>
                                    <p:anim calcmode="lin" valueType="num">
                                      <p:cBhvr>
                                        <p:cTn id="29"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12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EED08E56-41DC-40D1-9E55-C1B4E72E29DB}" type="slidenum">
              <a:rPr lang="en-GB" altLang="en-US" sz="1200">
                <a:solidFill>
                  <a:schemeClr val="bg1"/>
                </a:solidFill>
              </a:rPr>
              <a:pPr/>
              <a:t>3</a:t>
            </a:fld>
            <a:endParaRPr lang="en-GB" altLang="en-US" sz="1200">
              <a:solidFill>
                <a:schemeClr val="bg1"/>
              </a:solidFill>
            </a:endParaRPr>
          </a:p>
        </p:txBody>
      </p:sp>
      <p:sp>
        <p:nvSpPr>
          <p:cNvPr id="7171" name="Content Placeholder 2"/>
          <p:cNvSpPr>
            <a:spLocks noGrp="1"/>
          </p:cNvSpPr>
          <p:nvPr>
            <p:ph idx="1"/>
          </p:nvPr>
        </p:nvSpPr>
        <p:spPr>
          <a:xfrm>
            <a:off x="609600" y="1570038"/>
            <a:ext cx="8229600" cy="4983162"/>
          </a:xfrm>
        </p:spPr>
        <p:txBody>
          <a:bodyPr>
            <a:noAutofit/>
          </a:bodyPr>
          <a:lstStyle/>
          <a:p>
            <a:r>
              <a:rPr lang="en-GB" altLang="en-US" dirty="0" smtClean="0">
                <a:latin typeface="Tw Cen MT" panose="020B0602020104020603" pitchFamily="34" charset="0"/>
              </a:rPr>
              <a:t>Cloud computing is an umbrella term used to refer to Internet based development and services</a:t>
            </a:r>
          </a:p>
          <a:p>
            <a:endParaRPr lang="en-US" altLang="en-US" b="1" u="sng" dirty="0" smtClean="0">
              <a:latin typeface="Tw Cen MT" panose="020B0602020104020603" pitchFamily="34" charset="0"/>
            </a:endParaRPr>
          </a:p>
          <a:p>
            <a:r>
              <a:rPr lang="en-US" altLang="en-US" b="1" u="sng" dirty="0" smtClean="0">
                <a:latin typeface="Tw Cen MT" panose="020B0602020104020603" pitchFamily="34" charset="0"/>
              </a:rPr>
              <a:t>Introduction </a:t>
            </a:r>
            <a:r>
              <a:rPr lang="en-US" altLang="en-US" b="1" u="sng" dirty="0">
                <a:latin typeface="Tw Cen MT" panose="020B0602020104020603" pitchFamily="34" charset="0"/>
              </a:rPr>
              <a:t>to </a:t>
            </a:r>
            <a:r>
              <a:rPr lang="en-US" altLang="en-US" b="1" i="1" u="sng" dirty="0">
                <a:latin typeface="Tw Cen MT" panose="020B0602020104020603" pitchFamily="34" charset="0"/>
              </a:rPr>
              <a:t>cloud context</a:t>
            </a:r>
          </a:p>
          <a:p>
            <a:pPr lvl="1">
              <a:buFont typeface="Courier New" panose="02070309020205020404" pitchFamily="49" charset="0"/>
              <a:buChar char="o"/>
            </a:pPr>
            <a:r>
              <a:rPr lang="en-US" altLang="en-US" sz="1800" dirty="0">
                <a:latin typeface="Tw Cen MT" panose="020B0602020104020603" pitchFamily="34" charset="0"/>
              </a:rPr>
              <a:t>Technology context: multi-core, virtualization, 64-bit processors, parallel computing models, big-data storages…</a:t>
            </a:r>
          </a:p>
          <a:p>
            <a:pPr lvl="1">
              <a:buFont typeface="Courier New" panose="02070309020205020404" pitchFamily="49" charset="0"/>
              <a:buChar char="o"/>
            </a:pPr>
            <a:r>
              <a:rPr lang="en-US" altLang="en-US" sz="1800" dirty="0">
                <a:latin typeface="Tw Cen MT" panose="020B0602020104020603" pitchFamily="34" charset="0"/>
              </a:rPr>
              <a:t>Cloud models: </a:t>
            </a:r>
            <a:r>
              <a:rPr lang="en-US" altLang="en-US" sz="1800" dirty="0" err="1">
                <a:latin typeface="Tw Cen MT" panose="020B0602020104020603" pitchFamily="34" charset="0"/>
              </a:rPr>
              <a:t>IaaS</a:t>
            </a:r>
            <a:r>
              <a:rPr lang="en-US" altLang="en-US" sz="1800" i="1" dirty="0">
                <a:latin typeface="Tw Cen MT" panose="020B0602020104020603" pitchFamily="34" charset="0"/>
              </a:rPr>
              <a:t> (</a:t>
            </a:r>
            <a:r>
              <a:rPr lang="en-US" altLang="en-US" sz="1800" dirty="0">
                <a:latin typeface="Tw Cen MT" panose="020B0602020104020603" pitchFamily="34" charset="0"/>
              </a:rPr>
              <a:t>Amazon AWS), </a:t>
            </a:r>
            <a:r>
              <a:rPr lang="en-US" altLang="en-US" sz="1800" dirty="0" err="1">
                <a:latin typeface="Tw Cen MT" panose="020B0602020104020603" pitchFamily="34" charset="0"/>
              </a:rPr>
              <a:t>PaaS</a:t>
            </a:r>
            <a:r>
              <a:rPr lang="en-US" altLang="en-US" sz="1800" dirty="0">
                <a:latin typeface="Tw Cen MT" panose="020B0602020104020603" pitchFamily="34" charset="0"/>
              </a:rPr>
              <a:t> (Microsoft Azure), SaaS (Google App Engine)</a:t>
            </a:r>
          </a:p>
          <a:p>
            <a:pPr marL="0" indent="0">
              <a:buNone/>
            </a:pPr>
            <a:endParaRPr lang="en-GB" altLang="en-US" dirty="0" smtClean="0">
              <a:latin typeface="Tw Cen MT" panose="020B0602020104020603" pitchFamily="34" charset="0"/>
            </a:endParaRPr>
          </a:p>
          <a:p>
            <a:r>
              <a:rPr lang="en-GB" altLang="en-US" dirty="0" smtClean="0">
                <a:latin typeface="Tw Cen MT" panose="020B0602020104020603" pitchFamily="34" charset="0"/>
              </a:rPr>
              <a:t> A number of characteristics define cloud data, applications services and infrastructure:</a:t>
            </a:r>
          </a:p>
          <a:p>
            <a:pPr lvl="1">
              <a:buFont typeface="Courier New" panose="02070309020205020404" pitchFamily="49" charset="0"/>
              <a:buChar char="o"/>
            </a:pPr>
            <a:r>
              <a:rPr lang="en-GB" altLang="en-US" sz="1800" b="1" dirty="0" smtClean="0">
                <a:latin typeface="Tw Cen MT" panose="020B0602020104020603" pitchFamily="34" charset="0"/>
              </a:rPr>
              <a:t>Remotely hosted</a:t>
            </a:r>
            <a:r>
              <a:rPr lang="en-GB" altLang="en-US" sz="1800" dirty="0" smtClean="0">
                <a:latin typeface="Tw Cen MT" panose="020B0602020104020603" pitchFamily="34" charset="0"/>
              </a:rPr>
              <a:t>: Services or data are hosted on remote infrastructure. </a:t>
            </a:r>
          </a:p>
          <a:p>
            <a:pPr lvl="1">
              <a:buFont typeface="Courier New" panose="02070309020205020404" pitchFamily="49" charset="0"/>
              <a:buChar char="o"/>
            </a:pPr>
            <a:r>
              <a:rPr lang="en-GB" altLang="en-US" sz="1800" b="1" dirty="0" smtClean="0">
                <a:latin typeface="Tw Cen MT" panose="020B0602020104020603" pitchFamily="34" charset="0"/>
              </a:rPr>
              <a:t>Ubiquitous</a:t>
            </a:r>
            <a:r>
              <a:rPr lang="en-GB" altLang="en-US" sz="1800" dirty="0" smtClean="0">
                <a:latin typeface="Tw Cen MT" panose="020B0602020104020603" pitchFamily="34" charset="0"/>
              </a:rPr>
              <a:t>: Services or data are available from anywhere.</a:t>
            </a:r>
          </a:p>
          <a:p>
            <a:pPr lvl="1">
              <a:buFont typeface="Courier New" panose="02070309020205020404" pitchFamily="49" charset="0"/>
              <a:buChar char="o"/>
            </a:pPr>
            <a:r>
              <a:rPr lang="en-GB" altLang="en-US" sz="1800" b="1" dirty="0" err="1" smtClean="0">
                <a:latin typeface="Tw Cen MT" panose="020B0602020104020603" pitchFamily="34" charset="0"/>
              </a:rPr>
              <a:t>Commodified</a:t>
            </a:r>
            <a:r>
              <a:rPr lang="en-GB" altLang="en-US" sz="1800" dirty="0" smtClean="0">
                <a:latin typeface="Tw Cen MT" panose="020B0602020104020603" pitchFamily="34" charset="0"/>
              </a:rPr>
              <a:t>: The result is a utility computing model similar to traditional that of traditional utilities, like gas and electricity - you pay for what you would want!</a:t>
            </a:r>
          </a:p>
          <a:p>
            <a:endParaRPr lang="en-GB" altLang="en-US" dirty="0" smtClean="0">
              <a:latin typeface="Tw Cen MT" panose="020B0602020104020603" pitchFamily="34" charset="0"/>
            </a:endParaRPr>
          </a:p>
        </p:txBody>
      </p:sp>
      <p:sp>
        <p:nvSpPr>
          <p:cNvPr id="8194" name="Title 1"/>
          <p:cNvSpPr>
            <a:spLocks noGrp="1"/>
          </p:cNvSpPr>
          <p:nvPr>
            <p:ph type="title"/>
          </p:nvPr>
        </p:nvSpPr>
        <p:spPr>
          <a:xfrm>
            <a:off x="1752600" y="76200"/>
            <a:ext cx="7239000" cy="1143000"/>
          </a:xfrm>
        </p:spPr>
        <p:txBody>
          <a:bodyPr>
            <a:normAutofit/>
          </a:bodyPr>
          <a:lstStyle/>
          <a:p>
            <a:r>
              <a:rPr lang="en-GB" altLang="en-US" sz="2800" b="1" u="sng" dirty="0" smtClean="0"/>
              <a:t>Cloud Summary  outline</a:t>
            </a:r>
          </a:p>
        </p:txBody>
      </p:sp>
    </p:spTree>
    <p:extLst>
      <p:ext uri="{BB962C8B-B14F-4D97-AF65-F5344CB8AC3E}">
        <p14:creationId xmlns:p14="http://schemas.microsoft.com/office/powerpoint/2010/main" val="39014856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171">
                                            <p:txEl>
                                              <p:pRg st="7" end="7"/>
                                            </p:txEl>
                                          </p:spTgt>
                                        </p:tgtEl>
                                        <p:attrNameLst>
                                          <p:attrName>style.visibility</p:attrName>
                                        </p:attrNameLst>
                                      </p:cBhvr>
                                      <p:to>
                                        <p:strVal val="visible"/>
                                      </p:to>
                                    </p:set>
                                    <p:animEffect transition="in" filter="fade">
                                      <p:cBhvr>
                                        <p:cTn id="7" dur="1000"/>
                                        <p:tgtEl>
                                          <p:spTgt spid="7171">
                                            <p:txEl>
                                              <p:pRg st="7" end="7"/>
                                            </p:txEl>
                                          </p:spTgt>
                                        </p:tgtEl>
                                      </p:cBhvr>
                                    </p:animEffect>
                                    <p:anim calcmode="lin" valueType="num">
                                      <p:cBhvr>
                                        <p:cTn id="8"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xEl>
                                              <p:pRg st="8" end="8"/>
                                            </p:txEl>
                                          </p:spTgt>
                                        </p:tgtEl>
                                        <p:attrNameLst>
                                          <p:attrName>style.visibility</p:attrName>
                                        </p:attrNameLst>
                                      </p:cBhvr>
                                      <p:to>
                                        <p:strVal val="visible"/>
                                      </p:to>
                                    </p:set>
                                    <p:animEffect transition="in" filter="fade">
                                      <p:cBhvr>
                                        <p:cTn id="12" dur="1000"/>
                                        <p:tgtEl>
                                          <p:spTgt spid="7171">
                                            <p:txEl>
                                              <p:pRg st="8" end="8"/>
                                            </p:txEl>
                                          </p:spTgt>
                                        </p:tgtEl>
                                      </p:cBhvr>
                                    </p:animEffect>
                                    <p:anim calcmode="lin" valueType="num">
                                      <p:cBhvr>
                                        <p:cTn id="13"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1">
                                            <p:txEl>
                                              <p:pRg st="9" end="9"/>
                                            </p:txEl>
                                          </p:spTgt>
                                        </p:tgtEl>
                                        <p:attrNameLst>
                                          <p:attrName>style.visibility</p:attrName>
                                        </p:attrNameLst>
                                      </p:cBhvr>
                                      <p:to>
                                        <p:strVal val="visible"/>
                                      </p:to>
                                    </p:set>
                                    <p:animEffect transition="in" filter="fade">
                                      <p:cBhvr>
                                        <p:cTn id="17" dur="1000"/>
                                        <p:tgtEl>
                                          <p:spTgt spid="7171">
                                            <p:txEl>
                                              <p:pRg st="9" end="9"/>
                                            </p:txEl>
                                          </p:spTgt>
                                        </p:tgtEl>
                                      </p:cBhvr>
                                    </p:animEffect>
                                    <p:anim calcmode="lin" valueType="num">
                                      <p:cBhvr>
                                        <p:cTn id="18" dur="1000" fill="hold"/>
                                        <p:tgtEl>
                                          <p:spTgt spid="7171">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717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171">
                                            <p:txEl>
                                              <p:pRg st="0" end="0"/>
                                            </p:txEl>
                                          </p:spTgt>
                                        </p:tgtEl>
                                        <p:attrNameLst>
                                          <p:attrName>style.visibility</p:attrName>
                                        </p:attrNameLst>
                                      </p:cBhvr>
                                      <p:to>
                                        <p:strVal val="visible"/>
                                      </p:to>
                                    </p:set>
                                    <p:animEffect transition="in" filter="fade">
                                      <p:cBhvr>
                                        <p:cTn id="24" dur="1000"/>
                                        <p:tgtEl>
                                          <p:spTgt spid="7171">
                                            <p:txEl>
                                              <p:pRg st="0" end="0"/>
                                            </p:txEl>
                                          </p:spTgt>
                                        </p:tgtEl>
                                      </p:cBhvr>
                                    </p:animEffect>
                                    <p:anim calcmode="lin" valueType="num">
                                      <p:cBhvr>
                                        <p:cTn id="25"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171">
                                            <p:txEl>
                                              <p:pRg st="2" end="2"/>
                                            </p:txEl>
                                          </p:spTgt>
                                        </p:tgtEl>
                                        <p:attrNameLst>
                                          <p:attrName>style.visibility</p:attrName>
                                        </p:attrNameLst>
                                      </p:cBhvr>
                                      <p:to>
                                        <p:strVal val="visible"/>
                                      </p:to>
                                    </p:set>
                                    <p:animEffect transition="in" filter="fade">
                                      <p:cBhvr>
                                        <p:cTn id="31" dur="1000"/>
                                        <p:tgtEl>
                                          <p:spTgt spid="7171">
                                            <p:txEl>
                                              <p:pRg st="2" end="2"/>
                                            </p:txEl>
                                          </p:spTgt>
                                        </p:tgtEl>
                                      </p:cBhvr>
                                    </p:animEffect>
                                    <p:anim calcmode="lin" valueType="num">
                                      <p:cBhvr>
                                        <p:cTn id="32"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171">
                                            <p:txEl>
                                              <p:pRg st="3" end="3"/>
                                            </p:txEl>
                                          </p:spTgt>
                                        </p:tgtEl>
                                        <p:attrNameLst>
                                          <p:attrName>style.visibility</p:attrName>
                                        </p:attrNameLst>
                                      </p:cBhvr>
                                      <p:to>
                                        <p:strVal val="visible"/>
                                      </p:to>
                                    </p:set>
                                    <p:animEffect transition="in" filter="fade">
                                      <p:cBhvr>
                                        <p:cTn id="36" dur="1000"/>
                                        <p:tgtEl>
                                          <p:spTgt spid="7171">
                                            <p:txEl>
                                              <p:pRg st="3" end="3"/>
                                            </p:txEl>
                                          </p:spTgt>
                                        </p:tgtEl>
                                      </p:cBhvr>
                                    </p:animEffect>
                                    <p:anim calcmode="lin" valueType="num">
                                      <p:cBhvr>
                                        <p:cTn id="37"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171">
                                            <p:txEl>
                                              <p:pRg st="4" end="4"/>
                                            </p:txEl>
                                          </p:spTgt>
                                        </p:tgtEl>
                                        <p:attrNameLst>
                                          <p:attrName>style.visibility</p:attrName>
                                        </p:attrNameLst>
                                      </p:cBhvr>
                                      <p:to>
                                        <p:strVal val="visible"/>
                                      </p:to>
                                    </p:set>
                                    <p:animEffect transition="in" filter="fade">
                                      <p:cBhvr>
                                        <p:cTn id="41" dur="1000"/>
                                        <p:tgtEl>
                                          <p:spTgt spid="7171">
                                            <p:txEl>
                                              <p:pRg st="4" end="4"/>
                                            </p:txEl>
                                          </p:spTgt>
                                        </p:tgtEl>
                                      </p:cBhvr>
                                    </p:animEffect>
                                    <p:anim calcmode="lin" valueType="num">
                                      <p:cBhvr>
                                        <p:cTn id="42"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7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171">
                                            <p:txEl>
                                              <p:pRg st="6" end="6"/>
                                            </p:txEl>
                                          </p:spTgt>
                                        </p:tgtEl>
                                        <p:attrNameLst>
                                          <p:attrName>style.visibility</p:attrName>
                                        </p:attrNameLst>
                                      </p:cBhvr>
                                      <p:to>
                                        <p:strVal val="visible"/>
                                      </p:to>
                                    </p:set>
                                    <p:animEffect transition="in" filter="fade">
                                      <p:cBhvr>
                                        <p:cTn id="48" dur="1000"/>
                                        <p:tgtEl>
                                          <p:spTgt spid="7171">
                                            <p:txEl>
                                              <p:pRg st="6" end="6"/>
                                            </p:txEl>
                                          </p:spTgt>
                                        </p:tgtEl>
                                      </p:cBhvr>
                                    </p:animEffect>
                                    <p:anim calcmode="lin" valueType="num">
                                      <p:cBhvr>
                                        <p:cTn id="49"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457200"/>
            <a:ext cx="6859786" cy="4267200"/>
          </a:xfrm>
        </p:spPr>
        <p:txBody>
          <a:bodyPr/>
          <a:lstStyle/>
          <a:p>
            <a:r>
              <a:rPr lang="en-IN" dirty="0"/>
              <a:t>Cloud computing metaphor: For a user, the network elements representing the provider-rendered services are invisible, as if obscured by a cloud.</a:t>
            </a:r>
          </a:p>
        </p:txBody>
      </p:sp>
      <p:pic>
        <p:nvPicPr>
          <p:cNvPr id="1026" name="Picture 2" descr="File:Cloud computing.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447800"/>
            <a:ext cx="5895082" cy="533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638"/>
            <a:ext cx="7316093" cy="1020762"/>
          </a:xfrm>
        </p:spPr>
        <p:txBody>
          <a:bodyPr>
            <a:normAutofit/>
          </a:bodyPr>
          <a:lstStyle/>
          <a:p>
            <a:r>
              <a:rPr lang="en-IN" sz="3200" dirty="0" smtClean="0">
                <a:solidFill>
                  <a:srgbClr val="92D050"/>
                </a:solidFill>
              </a:rPr>
              <a:t>How to use a Cloud storage ? … (ex: One Drive)</a:t>
            </a:r>
            <a:endParaRPr lang="en-IN" sz="3200" dirty="0">
              <a:solidFill>
                <a:srgbClr val="92D050"/>
              </a:solidFill>
            </a:endParaRPr>
          </a:p>
        </p:txBody>
      </p:sp>
      <p:pic>
        <p:nvPicPr>
          <p:cNvPr id="1026" name="Picture 2" descr="Open the OneDriv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79612" y="1600200"/>
            <a:ext cx="2765612" cy="1554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3000" y="1756241"/>
            <a:ext cx="3048893" cy="1077218"/>
          </a:xfrm>
          <a:prstGeom prst="rect">
            <a:avLst/>
          </a:prstGeom>
          <a:noFill/>
          <a:ln>
            <a:solidFill>
              <a:schemeClr val="accent5"/>
            </a:solidFill>
            <a:prstDash val="lgDashDot"/>
          </a:ln>
        </p:spPr>
        <p:txBody>
          <a:bodyPr wrap="square" rtlCol="0">
            <a:spAutoFit/>
          </a:bodyPr>
          <a:lstStyle/>
          <a:p>
            <a:r>
              <a:rPr lang="en-IN" sz="1600" b="1" dirty="0">
                <a:solidFill>
                  <a:schemeClr val="bg1"/>
                </a:solidFill>
              </a:rPr>
              <a:t>Step 1</a:t>
            </a:r>
          </a:p>
          <a:p>
            <a:r>
              <a:rPr lang="en-IN" sz="1600" dirty="0">
                <a:solidFill>
                  <a:schemeClr val="bg1"/>
                </a:solidFill>
              </a:rPr>
              <a:t>On the Start screen, tap or </a:t>
            </a:r>
            <a:r>
              <a:rPr lang="en-IN" sz="1600" dirty="0" err="1">
                <a:solidFill>
                  <a:schemeClr val="bg1"/>
                </a:solidFill>
              </a:rPr>
              <a:t>clickOneDrive</a:t>
            </a:r>
            <a:r>
              <a:rPr lang="en-IN" sz="1600" dirty="0">
                <a:solidFill>
                  <a:schemeClr val="bg1"/>
                </a:solidFill>
              </a:rPr>
              <a:t> to open the OneDrive app.</a:t>
            </a:r>
          </a:p>
        </p:txBody>
      </p:sp>
      <p:pic>
        <p:nvPicPr>
          <p:cNvPr id="1028" name="Picture 4" descr="Open a location on OneDri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276600"/>
            <a:ext cx="2765612" cy="16142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Add fil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612" y="5128661"/>
            <a:ext cx="2765612" cy="1605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75412" y="3330159"/>
            <a:ext cx="3048893" cy="1323439"/>
          </a:xfrm>
          <a:prstGeom prst="rect">
            <a:avLst/>
          </a:prstGeom>
          <a:noFill/>
          <a:ln>
            <a:solidFill>
              <a:schemeClr val="accent3"/>
            </a:solidFill>
            <a:prstDash val="lgDashDot"/>
          </a:ln>
        </p:spPr>
        <p:txBody>
          <a:bodyPr wrap="square" rtlCol="0">
            <a:spAutoFit/>
          </a:bodyPr>
          <a:lstStyle/>
          <a:p>
            <a:r>
              <a:rPr lang="en-IN" sz="1600" b="1" dirty="0">
                <a:solidFill>
                  <a:schemeClr val="bg1"/>
                </a:solidFill>
              </a:rPr>
              <a:t>Step 2</a:t>
            </a:r>
          </a:p>
          <a:p>
            <a:r>
              <a:rPr lang="en-IN" sz="1600" dirty="0">
                <a:solidFill>
                  <a:schemeClr val="bg1"/>
                </a:solidFill>
              </a:rPr>
              <a:t>Tap or click folders to browse to the location on OneDrive where you want to add the files.</a:t>
            </a:r>
          </a:p>
        </p:txBody>
      </p:sp>
      <p:sp>
        <p:nvSpPr>
          <p:cNvPr id="6" name="TextBox 5"/>
          <p:cNvSpPr txBox="1"/>
          <p:nvPr/>
        </p:nvSpPr>
        <p:spPr>
          <a:xfrm>
            <a:off x="4953000" y="5059740"/>
            <a:ext cx="3048893" cy="1569660"/>
          </a:xfrm>
          <a:prstGeom prst="rect">
            <a:avLst/>
          </a:prstGeom>
          <a:noFill/>
          <a:ln>
            <a:solidFill>
              <a:srgbClr val="FF0000"/>
            </a:solidFill>
            <a:prstDash val="lgDashDot"/>
          </a:ln>
        </p:spPr>
        <p:txBody>
          <a:bodyPr wrap="square" rtlCol="0">
            <a:spAutoFit/>
          </a:bodyPr>
          <a:lstStyle/>
          <a:p>
            <a:r>
              <a:rPr lang="en-IN" sz="1600" b="1" dirty="0">
                <a:solidFill>
                  <a:schemeClr val="bg1"/>
                </a:solidFill>
              </a:rPr>
              <a:t>Step 3</a:t>
            </a:r>
          </a:p>
          <a:p>
            <a:r>
              <a:rPr lang="en-IN" sz="1600" dirty="0">
                <a:solidFill>
                  <a:schemeClr val="bg1"/>
                </a:solidFill>
              </a:rPr>
              <a:t>Swipe in from the top or bottom edge of the screen or right-click to open the app commands, and then tap or </a:t>
            </a:r>
            <a:r>
              <a:rPr lang="en-IN" sz="1600" dirty="0" err="1">
                <a:solidFill>
                  <a:schemeClr val="bg1"/>
                </a:solidFill>
              </a:rPr>
              <a:t>click</a:t>
            </a:r>
            <a:r>
              <a:rPr lang="en-IN" sz="1600" b="1" dirty="0" err="1">
                <a:solidFill>
                  <a:schemeClr val="bg1"/>
                </a:solidFill>
              </a:rPr>
              <a:t>Add</a:t>
            </a:r>
            <a:r>
              <a:rPr lang="en-IN" sz="1600" b="1" dirty="0">
                <a:solidFill>
                  <a:schemeClr val="bg1"/>
                </a:solidFill>
              </a:rPr>
              <a:t> files</a:t>
            </a:r>
            <a:r>
              <a:rPr lang="en-IN" sz="1600" dirty="0">
                <a:solidFill>
                  <a:schemeClr val="bg1"/>
                </a:solidFill>
              </a:rPr>
              <a:t>.</a:t>
            </a:r>
          </a:p>
        </p:txBody>
      </p:sp>
    </p:spTree>
    <p:extLst>
      <p:ext uri="{BB962C8B-B14F-4D97-AF65-F5344CB8AC3E}">
        <p14:creationId xmlns:p14="http://schemas.microsoft.com/office/powerpoint/2010/main" val="272197482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1000"/>
                                        <p:tgtEl>
                                          <p:spTgt spid="1030"/>
                                        </p:tgtEl>
                                      </p:cBhvr>
                                    </p:animEffect>
                                    <p:anim calcmode="lin" valueType="num">
                                      <p:cBhvr>
                                        <p:cTn id="32" dur="1000" fill="hold"/>
                                        <p:tgtEl>
                                          <p:spTgt spid="1030"/>
                                        </p:tgtEl>
                                        <p:attrNameLst>
                                          <p:attrName>ppt_x</p:attrName>
                                        </p:attrNameLst>
                                      </p:cBhvr>
                                      <p:tavLst>
                                        <p:tav tm="0">
                                          <p:val>
                                            <p:strVal val="#ppt_x"/>
                                          </p:val>
                                        </p:tav>
                                        <p:tav tm="100000">
                                          <p:val>
                                            <p:strVal val="#ppt_x"/>
                                          </p:val>
                                        </p:tav>
                                      </p:tavLst>
                                    </p:anim>
                                    <p:anim calcmode="lin" valueType="num">
                                      <p:cBhvr>
                                        <p:cTn id="33" dur="1000" fill="hold"/>
                                        <p:tgtEl>
                                          <p:spTgt spid="10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31732"/>
            <a:ext cx="6859785" cy="1020762"/>
          </a:xfrm>
        </p:spPr>
        <p:txBody>
          <a:bodyPr>
            <a:normAutofit/>
          </a:bodyPr>
          <a:lstStyle/>
          <a:p>
            <a:r>
              <a:rPr lang="en-IN" sz="3200" dirty="0" smtClean="0">
                <a:solidFill>
                  <a:srgbClr val="92D050"/>
                </a:solidFill>
              </a:rPr>
              <a:t>Moving and Downloading your files….</a:t>
            </a:r>
            <a:endParaRPr lang="en-IN" sz="3200" dirty="0">
              <a:solidFill>
                <a:srgbClr val="92D050"/>
              </a:solidFill>
            </a:endParaRPr>
          </a:p>
        </p:txBody>
      </p:sp>
      <p:pic>
        <p:nvPicPr>
          <p:cNvPr id="2050" name="Picture 2" descr="Drag files to OneDrive in File Explore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52600"/>
            <a:ext cx="3542177"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OneDrive webs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624" y="4343400"/>
            <a:ext cx="3650531"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24400" y="1752600"/>
            <a:ext cx="3657600" cy="1815882"/>
          </a:xfrm>
          <a:prstGeom prst="rect">
            <a:avLst/>
          </a:prstGeom>
          <a:noFill/>
        </p:spPr>
        <p:txBody>
          <a:bodyPr wrap="square" rtlCol="0">
            <a:spAutoFit/>
          </a:bodyPr>
          <a:lstStyle/>
          <a:p>
            <a:r>
              <a:rPr lang="en-IN" sz="1600" b="1" u="sng" dirty="0">
                <a:solidFill>
                  <a:schemeClr val="bg1"/>
                </a:solidFill>
              </a:rPr>
              <a:t>To move files to OneDrive using File Explorer</a:t>
            </a:r>
          </a:p>
          <a:p>
            <a:r>
              <a:rPr lang="en-IN" sz="1600" dirty="0">
                <a:solidFill>
                  <a:schemeClr val="bg1"/>
                </a:solidFill>
              </a:rPr>
              <a:t>When you move files, you're removing them from your PC and adding them to OneDrive. Drag files from the file list in the right pane to OneDrive in the left pane.</a:t>
            </a:r>
          </a:p>
        </p:txBody>
      </p:sp>
      <p:sp>
        <p:nvSpPr>
          <p:cNvPr id="5" name="TextBox 4"/>
          <p:cNvSpPr txBox="1"/>
          <p:nvPr/>
        </p:nvSpPr>
        <p:spPr>
          <a:xfrm>
            <a:off x="4724400" y="4191000"/>
            <a:ext cx="3657600" cy="2640723"/>
          </a:xfrm>
          <a:prstGeom prst="rect">
            <a:avLst/>
          </a:prstGeom>
          <a:noFill/>
        </p:spPr>
        <p:txBody>
          <a:bodyPr wrap="square" rtlCol="0">
            <a:spAutoFit/>
          </a:bodyPr>
          <a:lstStyle/>
          <a:p>
            <a:r>
              <a:rPr lang="en-IN" sz="1600" b="1" u="sng" dirty="0">
                <a:solidFill>
                  <a:schemeClr val="bg1"/>
                </a:solidFill>
              </a:rPr>
              <a:t>Getting to your files from anywhere</a:t>
            </a:r>
          </a:p>
          <a:p>
            <a:endParaRPr lang="en-IN" sz="1600" dirty="0" smtClean="0">
              <a:solidFill>
                <a:schemeClr val="bg1"/>
              </a:solidFill>
            </a:endParaRPr>
          </a:p>
          <a:p>
            <a:r>
              <a:rPr lang="en-IN" sz="1600" dirty="0" smtClean="0">
                <a:solidFill>
                  <a:schemeClr val="bg1"/>
                </a:solidFill>
              </a:rPr>
              <a:t>When </a:t>
            </a:r>
            <a:r>
              <a:rPr lang="en-IN" sz="1600" dirty="0">
                <a:solidFill>
                  <a:schemeClr val="bg1"/>
                </a:solidFill>
              </a:rPr>
              <a:t>your files are in OneDrive, you can get to them from any device, even if something happens to your PC. You can go to </a:t>
            </a:r>
            <a:r>
              <a:rPr lang="en-IN" sz="1600" dirty="0" smtClean="0">
                <a:solidFill>
                  <a:schemeClr val="bg1"/>
                </a:solidFill>
              </a:rPr>
              <a:t>the </a:t>
            </a:r>
            <a:r>
              <a:rPr lang="en-IN" sz="1600" b="1" dirty="0" smtClean="0">
                <a:solidFill>
                  <a:schemeClr val="bg1"/>
                </a:solidFill>
              </a:rPr>
              <a:t>OneDrive</a:t>
            </a:r>
            <a:r>
              <a:rPr lang="en-IN" sz="1600" b="1" dirty="0">
                <a:solidFill>
                  <a:schemeClr val="bg1"/>
                </a:solidFill>
              </a:rPr>
              <a:t> </a:t>
            </a:r>
            <a:r>
              <a:rPr lang="en-IN" sz="1600" b="1" dirty="0" smtClean="0">
                <a:solidFill>
                  <a:schemeClr val="bg1"/>
                </a:solidFill>
              </a:rPr>
              <a:t>website</a:t>
            </a:r>
            <a:r>
              <a:rPr lang="en-IN" sz="1600" dirty="0" smtClean="0">
                <a:solidFill>
                  <a:schemeClr val="bg1"/>
                </a:solidFill>
              </a:rPr>
              <a:t>, </a:t>
            </a:r>
            <a:r>
              <a:rPr lang="en-IN" sz="1600" dirty="0">
                <a:solidFill>
                  <a:schemeClr val="bg1"/>
                </a:solidFill>
              </a:rPr>
              <a:t>or you can use one of the </a:t>
            </a:r>
            <a:r>
              <a:rPr lang="en-IN" sz="1600" b="1" dirty="0">
                <a:solidFill>
                  <a:schemeClr val="bg1"/>
                </a:solidFill>
              </a:rPr>
              <a:t>mobile apps</a:t>
            </a:r>
            <a:r>
              <a:rPr lang="en-IN" sz="1600" dirty="0">
                <a:solidFill>
                  <a:schemeClr val="bg1"/>
                </a:solidFill>
              </a:rPr>
              <a:t> for Android, iOS, or Windows Phone.</a:t>
            </a:r>
          </a:p>
          <a:p>
            <a:pPr>
              <a:lnSpc>
                <a:spcPct val="90000"/>
              </a:lnSpc>
            </a:pPr>
            <a:endParaRPr lang="en-IN" sz="2400" dirty="0">
              <a:solidFill>
                <a:schemeClr val="bg1"/>
              </a:solidFill>
            </a:endParaRPr>
          </a:p>
        </p:txBody>
      </p:sp>
    </p:spTree>
    <p:extLst>
      <p:ext uri="{BB962C8B-B14F-4D97-AF65-F5344CB8AC3E}">
        <p14:creationId xmlns:p14="http://schemas.microsoft.com/office/powerpoint/2010/main" val="16978674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1000"/>
                                        <p:tgtEl>
                                          <p:spTgt spid="2052"/>
                                        </p:tgtEl>
                                      </p:cBhvr>
                                    </p:animEffect>
                                    <p:anim calcmode="lin" valueType="num">
                                      <p:cBhvr>
                                        <p:cTn id="25" dur="1000" fill="hold"/>
                                        <p:tgtEl>
                                          <p:spTgt spid="2052"/>
                                        </p:tgtEl>
                                        <p:attrNameLst>
                                          <p:attrName>ppt_x</p:attrName>
                                        </p:attrNameLst>
                                      </p:cBhvr>
                                      <p:tavLst>
                                        <p:tav tm="0">
                                          <p:val>
                                            <p:strVal val="#ppt_x"/>
                                          </p:val>
                                        </p:tav>
                                        <p:tav tm="100000">
                                          <p:val>
                                            <p:strVal val="#ppt_x"/>
                                          </p:val>
                                        </p:tav>
                                      </p:tavLst>
                                    </p:anim>
                                    <p:anim calcmode="lin" valueType="num">
                                      <p:cBhvr>
                                        <p:cTn id="2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212" y="1752600"/>
            <a:ext cx="4648200" cy="4444999"/>
          </a:xfrm>
          <a:prstGeom prst="rect">
            <a:avLst/>
          </a:prstGeom>
          <a:noFill/>
        </p:spPr>
        <p:txBody>
          <a:bodyPr wrap="square" rtlCol="0">
            <a:spAutoFit/>
          </a:bodyPr>
          <a:lstStyle/>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On-demand self-service</a:t>
            </a:r>
          </a:p>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Broad network access</a:t>
            </a:r>
          </a:p>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Rapid elasticity</a:t>
            </a:r>
          </a:p>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Measured service</a:t>
            </a:r>
          </a:p>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Lower costs</a:t>
            </a:r>
          </a:p>
          <a:p>
            <a:pPr marL="457200" lvl="0" indent="-457200">
              <a:lnSpc>
                <a:spcPct val="150000"/>
              </a:lnSpc>
              <a:buFont typeface="Wingdings" pitchFamily="2" charset="2"/>
              <a:buChar char="ü"/>
            </a:pPr>
            <a:r>
              <a:rPr lang="en-US" sz="3200" dirty="0" smtClean="0">
                <a:solidFill>
                  <a:schemeClr val="bg1"/>
                </a:solidFill>
                <a:latin typeface="Tw Cen MT" panose="020B0602020104020603" pitchFamily="34" charset="0"/>
              </a:rPr>
              <a:t>Reliability</a:t>
            </a:r>
            <a:endParaRPr lang="en-US" sz="3200" dirty="0">
              <a:solidFill>
                <a:schemeClr val="bg1"/>
              </a:solidFill>
              <a:latin typeface="Tw Cen MT" panose="020B0602020104020603" pitchFamily="34" charset="0"/>
            </a:endParaRPr>
          </a:p>
        </p:txBody>
      </p:sp>
      <p:sp>
        <p:nvSpPr>
          <p:cNvPr id="8" name="Parallelogram 7"/>
          <p:cNvSpPr/>
          <p:nvPr/>
        </p:nvSpPr>
        <p:spPr>
          <a:xfrm>
            <a:off x="304800" y="646833"/>
            <a:ext cx="6400800" cy="762000"/>
          </a:xfrm>
          <a:prstGeom prst="parallelogram">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extBox 8"/>
          <p:cNvSpPr txBox="1"/>
          <p:nvPr/>
        </p:nvSpPr>
        <p:spPr>
          <a:xfrm>
            <a:off x="457200" y="735445"/>
            <a:ext cx="6096000" cy="584775"/>
          </a:xfrm>
          <a:prstGeom prst="rect">
            <a:avLst/>
          </a:prstGeom>
          <a:noFill/>
        </p:spPr>
        <p:txBody>
          <a:bodyPr wrap="square" rtlCol="0">
            <a:spAutoFit/>
          </a:bodyPr>
          <a:lstStyle/>
          <a:p>
            <a:pPr algn="ctr"/>
            <a:r>
              <a:rPr lang="en-US" sz="3200" b="1" dirty="0" smtClean="0">
                <a:solidFill>
                  <a:schemeClr val="bg1"/>
                </a:solidFill>
              </a:rPr>
              <a:t>Benefits of Cloud Computing</a:t>
            </a:r>
            <a:endParaRPr lang="en-US" sz="3200" b="1" dirty="0">
              <a:solidFill>
                <a:schemeClr val="bg1"/>
              </a:solidFill>
              <a:latin typeface="Arial" pitchFamily="34" charset="0"/>
              <a:cs typeface="Arial" pitchFamily="34" charset="0"/>
            </a:endParaRPr>
          </a:p>
        </p:txBody>
      </p:sp>
      <p:pic>
        <p:nvPicPr>
          <p:cNvPr id="10" name="Picture 4" descr="cloud-computi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24400" y="2667000"/>
            <a:ext cx="4248150" cy="320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981200"/>
            <a:ext cx="4114800" cy="1569660"/>
          </a:xfrm>
          <a:prstGeom prst="rect">
            <a:avLst/>
          </a:prstGeom>
          <a:noFill/>
        </p:spPr>
        <p:txBody>
          <a:bodyPr wrap="square" rtlCol="0">
            <a:spAutoFit/>
          </a:bodyPr>
          <a:lstStyle/>
          <a:p>
            <a:r>
              <a:rPr lang="en-US" sz="2400" dirty="0" smtClean="0">
                <a:solidFill>
                  <a:schemeClr val="bg1"/>
                </a:solidFill>
                <a:latin typeface="Tw Cen MT" panose="020B0602020104020603" pitchFamily="34" charset="0"/>
              </a:rPr>
              <a:t>Clients can provision computer resources without the need for interaction with cloud service provider personnel. </a:t>
            </a:r>
            <a:endParaRPr lang="en-US" sz="2400" dirty="0">
              <a:solidFill>
                <a:schemeClr val="bg1"/>
              </a:solidFill>
              <a:latin typeface="Tw Cen MT" panose="020B0602020104020603" pitchFamily="34" charset="0"/>
            </a:endParaRPr>
          </a:p>
        </p:txBody>
      </p:sp>
      <p:sp>
        <p:nvSpPr>
          <p:cNvPr id="8" name="Parallelogram 7"/>
          <p:cNvSpPr/>
          <p:nvPr/>
        </p:nvSpPr>
        <p:spPr>
          <a:xfrm>
            <a:off x="228600" y="609600"/>
            <a:ext cx="6400800" cy="762000"/>
          </a:xfrm>
          <a:prstGeom prst="parallelogram">
            <a:avLst/>
          </a:prstGeom>
          <a:solidFill>
            <a:srgbClr val="BD2B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extBox 8"/>
          <p:cNvSpPr txBox="1"/>
          <p:nvPr/>
        </p:nvSpPr>
        <p:spPr>
          <a:xfrm>
            <a:off x="533400" y="685800"/>
            <a:ext cx="5791200" cy="584775"/>
          </a:xfrm>
          <a:prstGeom prst="rect">
            <a:avLst/>
          </a:prstGeom>
          <a:noFill/>
        </p:spPr>
        <p:txBody>
          <a:bodyPr wrap="square" rtlCol="0">
            <a:spAutoFit/>
          </a:bodyPr>
          <a:lstStyle/>
          <a:p>
            <a:pPr algn="ctr"/>
            <a:r>
              <a:rPr lang="en-US" sz="3200" b="1" dirty="0" smtClean="0">
                <a:solidFill>
                  <a:schemeClr val="bg1"/>
                </a:solidFill>
              </a:rPr>
              <a:t>On-demand Self-Service</a:t>
            </a:r>
            <a:endParaRPr lang="en-US" sz="3200" b="1" dirty="0">
              <a:solidFill>
                <a:schemeClr val="bg1"/>
              </a:solidFill>
              <a:latin typeface="Arial" pitchFamily="34" charset="0"/>
              <a:cs typeface="Arial" pitchFamily="34" charset="0"/>
            </a:endParaRPr>
          </a:p>
        </p:txBody>
      </p:sp>
      <p:pic>
        <p:nvPicPr>
          <p:cNvPr id="7" name="Picture 6" descr="cloud-computing.jpg"/>
          <p:cNvPicPr>
            <a:picLocks noChangeAspect="1"/>
          </p:cNvPicPr>
          <p:nvPr/>
        </p:nvPicPr>
        <p:blipFill>
          <a:blip r:embed="rId3" cstate="print"/>
          <a:stretch>
            <a:fillRect/>
          </a:stretch>
        </p:blipFill>
        <p:spPr>
          <a:xfrm>
            <a:off x="5105400" y="1752600"/>
            <a:ext cx="3505200" cy="4363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ca6bf3abc8c515d48857a5c5328843bb275e6"/>
  <p:tag name="ISPRING_ULTRA_SCORM_COURSE_ID" val="62070D55-A2CB-4C63-87B5-5C7A9CE9D87F"/>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6879254"/>
  <p:tag name="ISPRING_RESOURCE_PATHS_HASH_PRESENTER" val="9a5f39c0eeb3d6cda8d809e96e3699c67dc8af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Title</Template>
  <TotalTime>1020</TotalTime>
  <Words>304</Words>
  <Application>Microsoft Office PowerPoint</Application>
  <PresentationFormat>On-screen Show (4:3)</PresentationFormat>
  <Paragraphs>53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Student presentation</vt:lpstr>
      <vt:lpstr>PowerPoint Presentation</vt:lpstr>
      <vt:lpstr>What is Cloud Computing?</vt:lpstr>
      <vt:lpstr>Cloud Summary  outline</vt:lpstr>
      <vt:lpstr>PowerPoint Presentation</vt:lpstr>
      <vt:lpstr>How to use a Cloud storage ? … (ex: One Drive)</vt:lpstr>
      <vt:lpstr>Moving and Downloading your files….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6879254</dc:title>
  <dc:creator>Nibs Zagger</dc:creator>
  <cp:lastModifiedBy>Shweta Bedi</cp:lastModifiedBy>
  <cp:revision>208</cp:revision>
  <dcterms:created xsi:type="dcterms:W3CDTF">2006-08-16T00:00:00Z</dcterms:created>
  <dcterms:modified xsi:type="dcterms:W3CDTF">2022-01-17T07:49:38Z</dcterms:modified>
</cp:coreProperties>
</file>