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1"/>
  </p:notesMasterIdLst>
  <p:sldIdLst>
    <p:sldId id="477" r:id="rId2"/>
    <p:sldId id="478" r:id="rId3"/>
    <p:sldId id="479" r:id="rId4"/>
    <p:sldId id="480" r:id="rId5"/>
    <p:sldId id="481" r:id="rId6"/>
    <p:sldId id="482" r:id="rId7"/>
    <p:sldId id="483" r:id="rId8"/>
    <p:sldId id="484" r:id="rId9"/>
    <p:sldId id="485" r:id="rId10"/>
    <p:sldId id="486" r:id="rId11"/>
    <p:sldId id="487" r:id="rId12"/>
    <p:sldId id="488" r:id="rId13"/>
    <p:sldId id="489" r:id="rId14"/>
    <p:sldId id="490" r:id="rId15"/>
    <p:sldId id="491" r:id="rId16"/>
    <p:sldId id="492" r:id="rId17"/>
    <p:sldId id="493" r:id="rId18"/>
    <p:sldId id="494" r:id="rId19"/>
    <p:sldId id="498" r:id="rId20"/>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90">
          <p15:clr>
            <a:srgbClr val="A4A3A4"/>
          </p15:clr>
        </p15:guide>
        <p15:guide id="2" pos="29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3"/>
    <p:restoredTop sz="94162"/>
  </p:normalViewPr>
  <p:slideViewPr>
    <p:cSldViewPr showGuides="1">
      <p:cViewPr varScale="1">
        <p:scale>
          <a:sx n="81" d="100"/>
          <a:sy n="81" d="100"/>
        </p:scale>
        <p:origin x="1594" y="62"/>
      </p:cViewPr>
      <p:guideLst>
        <p:guide orient="horz" pos="2190"/>
        <p:guide pos="292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EDAA472-FA83-4A79-82E6-8CE6E6E2F84C}" type="datetimeFigureOut">
              <a:rPr kumimoji="0" lang="en-US" sz="1200" b="0" i="0" u="none" strike="noStrike" kern="1200" cap="none" spc="0" normalizeH="0" baseline="0" noProof="0">
                <a:ln>
                  <a:noFill/>
                </a:ln>
                <a:solidFill>
                  <a:schemeClr val="tx1"/>
                </a:solidFill>
                <a:effectLst/>
                <a:uLnTx/>
                <a:uFillTx/>
                <a:latin typeface="+mn-lt"/>
                <a:ea typeface="+mn-ea"/>
                <a:cs typeface="+mn-cs"/>
              </a:rPr>
              <a:t>1/17/2022</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5E679B6-E6E2-438C-8E07-46BA53AB3BF6}" type="slidenum">
              <a:rPr kumimoji="0" lang="en-US" sz="1200" b="0" i="0" u="none" strike="noStrike" kern="1200" cap="none" spc="0" normalizeH="0" baseline="0" noProof="0">
                <a:ln>
                  <a:noFill/>
                </a:ln>
                <a:solidFill>
                  <a:schemeClr val="tx1"/>
                </a:solidFill>
                <a:effectLst/>
                <a:uLnTx/>
                <a:uFillTx/>
                <a:latin typeface="+mn-lt"/>
                <a:ea typeface="+mn-ea"/>
                <a:cs typeface="+mn-cs"/>
              </a:rPr>
              <a:t>‹#›</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prstClr val="black">
                    <a:tint val="75000"/>
                  </a:prstClr>
                </a:solidFill>
                <a:effectLst/>
                <a:uLnTx/>
                <a:uFillTx/>
                <a:latin typeface="Tahoma" panose="020B0604030504040204" pitchFamily="34" charset="0"/>
                <a:ea typeface="Tahoma" panose="020B0604030504040204" pitchFamily="34" charset="0"/>
                <a:cs typeface="Tahoma" panose="020B0604030504040204" pitchFamily="34" charset="0"/>
              </a:rPr>
              <a:t>© LPU :: CAP267 Data Structures &amp; Algorithms :: Sumit Gupta</a:t>
            </a:r>
            <a:endParaRPr kumimoji="0" lang="en-IN" sz="1400" b="0" i="0" u="none" strike="noStrike" kern="1200" cap="none" spc="0" normalizeH="0" baseline="0" noProof="0" dirty="0">
              <a:ln>
                <a:noFill/>
              </a:ln>
              <a:solidFill>
                <a:prstClr val="black">
                  <a:tint val="75000"/>
                </a:prst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prstClr val="black">
                    <a:tint val="75000"/>
                  </a:prstClr>
                </a:solidFill>
                <a:effectLst/>
                <a:uLnTx/>
                <a:uFillTx/>
                <a:latin typeface="Tahoma" panose="020B0604030504040204" pitchFamily="34" charset="0"/>
                <a:ea typeface="Tahoma" panose="020B0604030504040204" pitchFamily="34" charset="0"/>
                <a:cs typeface="Tahoma" panose="020B0604030504040204" pitchFamily="34" charset="0"/>
              </a:rPr>
              <a:t>© LPU :: CAP267 Data Structures &amp; Algorithms :: Sumit Gupta</a:t>
            </a:r>
            <a:endParaRPr kumimoji="0" lang="en-IN" sz="1400" b="0" i="0" u="none" strike="noStrike" kern="1200" cap="none" spc="0" normalizeH="0" baseline="0" noProof="0">
              <a:ln>
                <a:noFill/>
              </a:ln>
              <a:solidFill>
                <a:prstClr val="black">
                  <a:tint val="75000"/>
                </a:prst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Footer Placeholder 4"/>
          <p:cNvSpPr>
            <a:spLocks noGrp="1"/>
          </p:cNvSpPr>
          <p:nvPr>
            <p:ph type="ftr" sz="quarter" idx="3"/>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black"/>
              </a:solidFill>
              <a:effectLst/>
              <a:uLnTx/>
              <a:uFillTx/>
              <a:latin typeface="+mn-lt"/>
              <a:ea typeface="+mn-ea"/>
              <a:cs typeface="+mn-cs"/>
            </a:endParaRPr>
          </a:p>
        </p:txBody>
      </p:sp>
      <p:sp>
        <p:nvSpPr>
          <p:cNvPr id="7" name="Slide Number Placeholder 5"/>
          <p:cNvSpPr>
            <a:spLocks noGrp="1"/>
          </p:cNvSpPr>
          <p:nvPr>
            <p:ph type="sldNum" sz="quarter" idx="4"/>
          </p:nvPr>
        </p:nvSpPr>
        <p:spPr>
          <a:xfrm>
            <a:off x="6553200" y="6356350"/>
            <a:ext cx="2133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2E23A8A-0A32-4145-842A-C8858F9A6023}" type="slidenum">
              <a:rPr kumimoji="0" lang="en-IN" sz="1800" b="0" i="0" u="none" strike="noStrike" kern="1200" cap="none" spc="0" normalizeH="0" baseline="0" noProof="0">
                <a:ln>
                  <a:noFill/>
                </a:ln>
                <a:solidFill>
                  <a:prstClr val="black"/>
                </a:solidFill>
                <a:effectLst/>
                <a:uLnTx/>
                <a:uFillTx/>
                <a:latin typeface="+mn-lt"/>
                <a:ea typeface="+mn-ea"/>
                <a:cs typeface="+mn-cs"/>
              </a:rPr>
              <a:t>‹#›</a:t>
            </a:fld>
            <a:endParaRPr kumimoji="0" lang="en-IN" sz="1800" b="0" i="0" u="none" strike="noStrike" kern="1200" cap="none" spc="0" normalizeH="0" baseline="0" noProof="0">
              <a:ln>
                <a:noFill/>
              </a:ln>
              <a:solidFill>
                <a:prstClr val="black"/>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prstClr val="black">
                    <a:tint val="75000"/>
                  </a:prstClr>
                </a:solidFill>
                <a:effectLst/>
                <a:uLnTx/>
                <a:uFillTx/>
                <a:latin typeface="Tahoma" panose="020B0604030504040204" pitchFamily="34" charset="0"/>
                <a:ea typeface="Tahoma" panose="020B0604030504040204" pitchFamily="34" charset="0"/>
                <a:cs typeface="Tahoma" panose="020B0604030504040204" pitchFamily="34" charset="0"/>
              </a:rPr>
              <a:t>© LPU :: CAP267 Data Structures &amp; Algorithms :: Sumit Gupta</a:t>
            </a:r>
            <a:endParaRPr kumimoji="0" lang="en-IN" sz="1400" b="0" i="0" u="none" strike="noStrike" kern="1200" cap="none" spc="0" normalizeH="0" baseline="0" noProof="0">
              <a:ln>
                <a:noFill/>
              </a:ln>
              <a:solidFill>
                <a:prstClr val="black">
                  <a:tint val="75000"/>
                </a:prst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Footer Placeholder 4"/>
          <p:cNvSpPr>
            <a:spLocks noGrp="1"/>
          </p:cNvSpPr>
          <p:nvPr>
            <p:ph type="ftr" sz="quarter" idx="3"/>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black"/>
              </a:solidFill>
              <a:effectLst/>
              <a:uLnTx/>
              <a:uFillTx/>
              <a:latin typeface="+mn-lt"/>
              <a:ea typeface="+mn-ea"/>
              <a:cs typeface="+mn-cs"/>
            </a:endParaRPr>
          </a:p>
        </p:txBody>
      </p:sp>
      <p:sp>
        <p:nvSpPr>
          <p:cNvPr id="7" name="Slide Number Placeholder 5"/>
          <p:cNvSpPr>
            <a:spLocks noGrp="1"/>
          </p:cNvSpPr>
          <p:nvPr>
            <p:ph type="sldNum" sz="quarter" idx="4"/>
          </p:nvPr>
        </p:nvSpPr>
        <p:spPr>
          <a:xfrm>
            <a:off x="6553200" y="6356350"/>
            <a:ext cx="2133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AF0EFBE-1354-4F4A-9FF3-C64A34B3AAB3}" type="slidenum">
              <a:rPr kumimoji="0" lang="en-IN" sz="1800" b="0" i="0" u="none" strike="noStrike" kern="1200" cap="none" spc="0" normalizeH="0" baseline="0" noProof="0">
                <a:ln>
                  <a:noFill/>
                </a:ln>
                <a:solidFill>
                  <a:prstClr val="black"/>
                </a:solidFill>
                <a:effectLst/>
                <a:uLnTx/>
                <a:uFillTx/>
                <a:latin typeface="+mn-lt"/>
                <a:ea typeface="+mn-ea"/>
                <a:cs typeface="+mn-cs"/>
              </a:rPr>
              <a:t>‹#›</a:t>
            </a:fld>
            <a:endParaRPr kumimoji="0" lang="en-IN" sz="1800" b="0" i="0" u="none" strike="noStrike" kern="1200" cap="none" spc="0" normalizeH="0" baseline="0" noProof="0">
              <a:ln>
                <a:noFill/>
              </a:ln>
              <a:solidFill>
                <a:prstClr val="black"/>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prstClr val="black">
                    <a:tint val="75000"/>
                  </a:prstClr>
                </a:solidFill>
                <a:effectLst/>
                <a:uLnTx/>
                <a:uFillTx/>
                <a:latin typeface="Tahoma" panose="020B0604030504040204" pitchFamily="34" charset="0"/>
                <a:ea typeface="Tahoma" panose="020B0604030504040204" pitchFamily="34" charset="0"/>
                <a:cs typeface="Tahoma" panose="020B0604030504040204" pitchFamily="34" charset="0"/>
              </a:rPr>
              <a:t>© LPU :: CAP267 Data Structures &amp; Algorithms :: Sumit Gupta</a:t>
            </a:r>
            <a:endParaRPr kumimoji="0" lang="en-IN" sz="1400" b="0" i="0" u="none" strike="noStrike" kern="1200" cap="none" spc="0" normalizeH="0" baseline="0" noProof="0" dirty="0">
              <a:ln>
                <a:noFill/>
              </a:ln>
              <a:solidFill>
                <a:prstClr val="black">
                  <a:tint val="75000"/>
                </a:prst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prstClr val="black">
                    <a:tint val="75000"/>
                  </a:prstClr>
                </a:solidFill>
                <a:effectLst/>
                <a:uLnTx/>
                <a:uFillTx/>
                <a:latin typeface="Tahoma" panose="020B0604030504040204" pitchFamily="34" charset="0"/>
                <a:ea typeface="Tahoma" panose="020B0604030504040204" pitchFamily="34" charset="0"/>
                <a:cs typeface="Tahoma" panose="020B0604030504040204" pitchFamily="34" charset="0"/>
              </a:rPr>
              <a:t>© LPU :: CAP267 Data Structures &amp; Algorithms :: Sumit Gupta</a:t>
            </a:r>
            <a:endParaRPr kumimoji="0" lang="en-IN" sz="1400" b="0" i="0" u="none" strike="noStrike" kern="1200" cap="none" spc="0" normalizeH="0" baseline="0" noProof="0">
              <a:ln>
                <a:noFill/>
              </a:ln>
              <a:solidFill>
                <a:prstClr val="black">
                  <a:tint val="75000"/>
                </a:prst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Footer Placeholder 4"/>
          <p:cNvSpPr>
            <a:spLocks noGrp="1"/>
          </p:cNvSpPr>
          <p:nvPr>
            <p:ph type="ftr" sz="quarter" idx="3"/>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black"/>
              </a:solidFill>
              <a:effectLst/>
              <a:uLnTx/>
              <a:uFillTx/>
              <a:latin typeface="+mn-lt"/>
              <a:ea typeface="+mn-ea"/>
              <a:cs typeface="+mn-cs"/>
            </a:endParaRPr>
          </a:p>
        </p:txBody>
      </p:sp>
      <p:sp>
        <p:nvSpPr>
          <p:cNvPr id="7" name="Slide Number Placeholder 5"/>
          <p:cNvSpPr>
            <a:spLocks noGrp="1"/>
          </p:cNvSpPr>
          <p:nvPr>
            <p:ph type="sldNum" sz="quarter" idx="4"/>
          </p:nvPr>
        </p:nvSpPr>
        <p:spPr>
          <a:xfrm>
            <a:off x="6553200" y="6356350"/>
            <a:ext cx="2133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E53B365-141D-4578-AE33-EBDEE0724F1B}" type="slidenum">
              <a:rPr kumimoji="0" lang="en-IN" sz="1800" b="0" i="0" u="none" strike="noStrike" kern="1200" cap="none" spc="0" normalizeH="0" baseline="0" noProof="0">
                <a:ln>
                  <a:noFill/>
                </a:ln>
                <a:solidFill>
                  <a:prstClr val="black"/>
                </a:solidFill>
                <a:effectLst/>
                <a:uLnTx/>
                <a:uFillTx/>
                <a:latin typeface="+mn-lt"/>
                <a:ea typeface="+mn-ea"/>
                <a:cs typeface="+mn-cs"/>
              </a:rPr>
              <a:t>‹#›</a:t>
            </a:fld>
            <a:endParaRPr kumimoji="0" lang="en-IN" sz="1800" b="0" i="0" u="none" strike="noStrike" kern="1200" cap="none" spc="0" normalizeH="0" baseline="0" noProof="0">
              <a:ln>
                <a:noFill/>
              </a:ln>
              <a:solidFill>
                <a:prstClr val="black"/>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prstClr val="black">
                    <a:tint val="75000"/>
                  </a:prstClr>
                </a:solidFill>
                <a:effectLst/>
                <a:uLnTx/>
                <a:uFillTx/>
                <a:latin typeface="Tahoma" panose="020B0604030504040204" pitchFamily="34" charset="0"/>
                <a:ea typeface="Tahoma" panose="020B0604030504040204" pitchFamily="34" charset="0"/>
                <a:cs typeface="Tahoma" panose="020B0604030504040204" pitchFamily="34" charset="0"/>
              </a:rPr>
              <a:t>© LPU :: CAP267 Data Structures &amp; Algorithms :: Sumit Gupta</a:t>
            </a:r>
            <a:endParaRPr kumimoji="0" lang="en-IN" sz="1400" b="0" i="0" u="none" strike="noStrike" kern="1200" cap="none" spc="0" normalizeH="0" baseline="0" noProof="0">
              <a:ln>
                <a:noFill/>
              </a:ln>
              <a:solidFill>
                <a:prstClr val="black">
                  <a:tint val="75000"/>
                </a:prst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Footer Placeholder 5"/>
          <p:cNvSpPr>
            <a:spLocks noGrp="1"/>
          </p:cNvSpPr>
          <p:nvPr>
            <p:ph type="ftr" sz="quarter" idx="3"/>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black"/>
              </a:solidFill>
              <a:effectLst/>
              <a:uLnTx/>
              <a:uFillTx/>
              <a:latin typeface="+mn-lt"/>
              <a:ea typeface="+mn-ea"/>
              <a:cs typeface="+mn-cs"/>
            </a:endParaRPr>
          </a:p>
        </p:txBody>
      </p:sp>
      <p:sp>
        <p:nvSpPr>
          <p:cNvPr id="7" name="Slide Number Placeholder 6"/>
          <p:cNvSpPr>
            <a:spLocks noGrp="1"/>
          </p:cNvSpPr>
          <p:nvPr>
            <p:ph type="sldNum" sz="quarter" idx="4"/>
          </p:nvPr>
        </p:nvSpPr>
        <p:spPr>
          <a:xfrm>
            <a:off x="6553200" y="6356350"/>
            <a:ext cx="2133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9E745B7-64FC-4748-A759-BEA869EEED2F}" type="slidenum">
              <a:rPr kumimoji="0" lang="en-IN" sz="1800" b="0" i="0" u="none" strike="noStrike" kern="1200" cap="none" spc="0" normalizeH="0" baseline="0" noProof="0">
                <a:ln>
                  <a:noFill/>
                </a:ln>
                <a:solidFill>
                  <a:prstClr val="black"/>
                </a:solidFill>
                <a:effectLst/>
                <a:uLnTx/>
                <a:uFillTx/>
                <a:latin typeface="+mn-lt"/>
                <a:ea typeface="+mn-ea"/>
                <a:cs typeface="+mn-cs"/>
              </a:rPr>
              <a:t>‹#›</a:t>
            </a:fld>
            <a:endParaRPr kumimoji="0" lang="en-IN" sz="1800" b="0" i="0" u="none" strike="noStrike" kern="1200" cap="none" spc="0" normalizeH="0" baseline="0" noProof="0">
              <a:ln>
                <a:noFill/>
              </a:ln>
              <a:solidFill>
                <a:prstClr val="black"/>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prstClr val="black">
                    <a:tint val="75000"/>
                  </a:prstClr>
                </a:solidFill>
                <a:effectLst/>
                <a:uLnTx/>
                <a:uFillTx/>
                <a:latin typeface="Tahoma" panose="020B0604030504040204" pitchFamily="34" charset="0"/>
                <a:ea typeface="Tahoma" panose="020B0604030504040204" pitchFamily="34" charset="0"/>
                <a:cs typeface="Tahoma" panose="020B0604030504040204" pitchFamily="34" charset="0"/>
              </a:rPr>
              <a:t>© LPU :: CAP267 Data Structures &amp; Algorithms :: Sumit Gupta</a:t>
            </a:r>
            <a:endParaRPr kumimoji="0" lang="en-IN" sz="1400" b="0" i="0" u="none" strike="noStrike" kern="1200" cap="none" spc="0" normalizeH="0" baseline="0" noProof="0">
              <a:ln>
                <a:noFill/>
              </a:ln>
              <a:solidFill>
                <a:prstClr val="black">
                  <a:tint val="75000"/>
                </a:prst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 name="Footer Placeholder 7"/>
          <p:cNvSpPr>
            <a:spLocks noGrp="1"/>
          </p:cNvSpPr>
          <p:nvPr>
            <p:ph type="ftr" sz="quarter" idx="13"/>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black"/>
              </a:solidFill>
              <a:effectLst/>
              <a:uLnTx/>
              <a:uFillTx/>
              <a:latin typeface="+mn-lt"/>
              <a:ea typeface="+mn-ea"/>
              <a:cs typeface="+mn-cs"/>
            </a:endParaRPr>
          </a:p>
        </p:txBody>
      </p:sp>
      <p:sp>
        <p:nvSpPr>
          <p:cNvPr id="9" name="Slide Number Placeholder 8"/>
          <p:cNvSpPr>
            <a:spLocks noGrp="1"/>
          </p:cNvSpPr>
          <p:nvPr>
            <p:ph type="sldNum" sz="quarter" idx="14"/>
          </p:nvPr>
        </p:nvSpPr>
        <p:spPr>
          <a:xfrm>
            <a:off x="6553200" y="6356350"/>
            <a:ext cx="2133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9C7D1ED-2F28-4284-BB8E-A5C745FA9931}" type="slidenum">
              <a:rPr kumimoji="0" lang="en-IN" sz="1800" b="0" i="0" u="none" strike="noStrike" kern="1200" cap="none" spc="0" normalizeH="0" baseline="0" noProof="0">
                <a:ln>
                  <a:noFill/>
                </a:ln>
                <a:solidFill>
                  <a:prstClr val="black"/>
                </a:solidFill>
                <a:effectLst/>
                <a:uLnTx/>
                <a:uFillTx/>
                <a:latin typeface="+mn-lt"/>
                <a:ea typeface="+mn-ea"/>
                <a:cs typeface="+mn-cs"/>
              </a:rPr>
              <a:t>‹#›</a:t>
            </a:fld>
            <a:endParaRPr kumimoji="0" lang="en-IN" sz="1800" b="0" i="0" u="none" strike="noStrike" kern="1200" cap="none" spc="0" normalizeH="0" baseline="0" noProof="0">
              <a:ln>
                <a:noFill/>
              </a:ln>
              <a:solidFill>
                <a:prstClr val="black"/>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5" name="Date Placeholder 2"/>
          <p:cNvSpPr>
            <a:spLocks noGrp="1"/>
          </p:cNvSpPr>
          <p:nvPr>
            <p:ph type="dt" sz="half" idx="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prstClr val="black">
                    <a:tint val="75000"/>
                  </a:prstClr>
                </a:solidFill>
                <a:effectLst/>
                <a:uLnTx/>
                <a:uFillTx/>
                <a:latin typeface="Tahoma" panose="020B0604030504040204" pitchFamily="34" charset="0"/>
                <a:ea typeface="Tahoma" panose="020B0604030504040204" pitchFamily="34" charset="0"/>
                <a:cs typeface="Tahoma" panose="020B0604030504040204" pitchFamily="34" charset="0"/>
              </a:rPr>
              <a:t>© LPU :: CAP267 Data Structures &amp; Algorithms :: Sumit Gupta</a:t>
            </a:r>
            <a:endParaRPr kumimoji="0" lang="en-IN" sz="1400" b="0" i="0" u="none" strike="noStrike" kern="1200" cap="none" spc="0" normalizeH="0" baseline="0" noProof="0">
              <a:ln>
                <a:noFill/>
              </a:ln>
              <a:solidFill>
                <a:prstClr val="black">
                  <a:tint val="75000"/>
                </a:prst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Footer Placeholder 3"/>
          <p:cNvSpPr>
            <a:spLocks noGrp="1"/>
          </p:cNvSpPr>
          <p:nvPr>
            <p:ph type="ftr" sz="quarter" idx="3"/>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black"/>
              </a:solidFill>
              <a:effectLst/>
              <a:uLnTx/>
              <a:uFillTx/>
              <a:latin typeface="+mn-lt"/>
              <a:ea typeface="+mn-ea"/>
              <a:cs typeface="+mn-cs"/>
            </a:endParaRPr>
          </a:p>
        </p:txBody>
      </p:sp>
      <p:sp>
        <p:nvSpPr>
          <p:cNvPr id="7" name="Slide Number Placeholder 4"/>
          <p:cNvSpPr>
            <a:spLocks noGrp="1"/>
          </p:cNvSpPr>
          <p:nvPr>
            <p:ph type="sldNum" sz="quarter" idx="4"/>
          </p:nvPr>
        </p:nvSpPr>
        <p:spPr>
          <a:xfrm>
            <a:off x="6553200" y="6356350"/>
            <a:ext cx="2133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CAC9340-05A6-4AC3-A842-7E774621268A}" type="slidenum">
              <a:rPr kumimoji="0" lang="en-IN" sz="1800" b="0" i="0" u="none" strike="noStrike" kern="1200" cap="none" spc="0" normalizeH="0" baseline="0" noProof="0">
                <a:ln>
                  <a:noFill/>
                </a:ln>
                <a:solidFill>
                  <a:prstClr val="black"/>
                </a:solidFill>
                <a:effectLst/>
                <a:uLnTx/>
                <a:uFillTx/>
                <a:latin typeface="+mn-lt"/>
                <a:ea typeface="+mn-ea"/>
                <a:cs typeface="+mn-cs"/>
              </a:rPr>
              <a:t>‹#›</a:t>
            </a:fld>
            <a:endParaRPr kumimoji="0" lang="en-IN" sz="1800" b="0" i="0" u="none" strike="noStrike" kern="1200" cap="none" spc="0" normalizeH="0" baseline="0" noProof="0">
              <a:ln>
                <a:noFill/>
              </a:ln>
              <a:solidFill>
                <a:prstClr val="black"/>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1"/>
          <p:cNvSpPr>
            <a:spLocks noGrp="1"/>
          </p:cNvSpPr>
          <p:nvPr>
            <p:ph type="dt" sz="half" idx="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prstClr val="black">
                    <a:tint val="75000"/>
                  </a:prstClr>
                </a:solidFill>
                <a:effectLst/>
                <a:uLnTx/>
                <a:uFillTx/>
                <a:latin typeface="Tahoma" panose="020B0604030504040204" pitchFamily="34" charset="0"/>
                <a:ea typeface="Tahoma" panose="020B0604030504040204" pitchFamily="34" charset="0"/>
                <a:cs typeface="Tahoma" panose="020B0604030504040204" pitchFamily="34" charset="0"/>
              </a:rPr>
              <a:t>© LPU :: CAP267 Data Structures &amp; Algorithms :: Sumit Gupta</a:t>
            </a:r>
            <a:endParaRPr kumimoji="0" lang="en-IN" sz="1400" b="0" i="0" u="none" strike="noStrike" kern="1200" cap="none" spc="0" normalizeH="0" baseline="0" noProof="0">
              <a:ln>
                <a:noFill/>
              </a:ln>
              <a:solidFill>
                <a:prstClr val="black">
                  <a:tint val="75000"/>
                </a:prst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Footer Placeholder 2"/>
          <p:cNvSpPr>
            <a:spLocks noGrp="1"/>
          </p:cNvSpPr>
          <p:nvPr>
            <p:ph type="ftr" sz="quarter" idx="3"/>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black"/>
              </a:solidFill>
              <a:effectLst/>
              <a:uLnTx/>
              <a:uFillTx/>
              <a:latin typeface="+mn-lt"/>
              <a:ea typeface="+mn-ea"/>
              <a:cs typeface="+mn-cs"/>
            </a:endParaRPr>
          </a:p>
        </p:txBody>
      </p:sp>
      <p:sp>
        <p:nvSpPr>
          <p:cNvPr id="7" name="Slide Number Placeholder 3"/>
          <p:cNvSpPr>
            <a:spLocks noGrp="1"/>
          </p:cNvSpPr>
          <p:nvPr>
            <p:ph type="sldNum" sz="quarter" idx="4"/>
          </p:nvPr>
        </p:nvSpPr>
        <p:spPr>
          <a:xfrm>
            <a:off x="6553200" y="6356350"/>
            <a:ext cx="2133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B0B46A0-C359-42BF-8C81-6D8EBD45850B}" type="slidenum">
              <a:rPr kumimoji="0" lang="en-IN" sz="1800" b="0" i="0" u="none" strike="noStrike" kern="1200" cap="none" spc="0" normalizeH="0" baseline="0" noProof="0">
                <a:ln>
                  <a:noFill/>
                </a:ln>
                <a:solidFill>
                  <a:prstClr val="black"/>
                </a:solidFill>
                <a:effectLst/>
                <a:uLnTx/>
                <a:uFillTx/>
                <a:latin typeface="+mn-lt"/>
                <a:ea typeface="+mn-ea"/>
                <a:cs typeface="+mn-cs"/>
              </a:rPr>
              <a:t>‹#›</a:t>
            </a:fld>
            <a:endParaRPr kumimoji="0" lang="en-IN" sz="1800" b="0" i="0" u="none" strike="noStrike" kern="1200" cap="none" spc="0" normalizeH="0" baseline="0" noProof="0">
              <a:ln>
                <a:noFill/>
              </a:ln>
              <a:solidFill>
                <a:prstClr val="black"/>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prstClr val="black">
                    <a:tint val="75000"/>
                  </a:prstClr>
                </a:solidFill>
                <a:effectLst/>
                <a:uLnTx/>
                <a:uFillTx/>
                <a:latin typeface="Tahoma" panose="020B0604030504040204" pitchFamily="34" charset="0"/>
                <a:ea typeface="Tahoma" panose="020B0604030504040204" pitchFamily="34" charset="0"/>
                <a:cs typeface="Tahoma" panose="020B0604030504040204" pitchFamily="34" charset="0"/>
              </a:rPr>
              <a:t>© LPU :: CAP267 Data Structures &amp; Algorithms :: Sumit Gupta</a:t>
            </a:r>
            <a:endParaRPr kumimoji="0" lang="en-IN" sz="1400" b="0" i="0" u="none" strike="noStrike" kern="1200" cap="none" spc="0" normalizeH="0" baseline="0" noProof="0">
              <a:ln>
                <a:noFill/>
              </a:ln>
              <a:solidFill>
                <a:prstClr val="black">
                  <a:tint val="75000"/>
                </a:prst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Footer Placeholder 5"/>
          <p:cNvSpPr>
            <a:spLocks noGrp="1"/>
          </p:cNvSpPr>
          <p:nvPr>
            <p:ph type="ftr" sz="quarter" idx="3"/>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black"/>
              </a:solidFill>
              <a:effectLst/>
              <a:uLnTx/>
              <a:uFillTx/>
              <a:latin typeface="+mn-lt"/>
              <a:ea typeface="+mn-ea"/>
              <a:cs typeface="+mn-cs"/>
            </a:endParaRPr>
          </a:p>
        </p:txBody>
      </p:sp>
      <p:sp>
        <p:nvSpPr>
          <p:cNvPr id="7" name="Slide Number Placeholder 6"/>
          <p:cNvSpPr>
            <a:spLocks noGrp="1"/>
          </p:cNvSpPr>
          <p:nvPr>
            <p:ph type="sldNum" sz="quarter" idx="4"/>
          </p:nvPr>
        </p:nvSpPr>
        <p:spPr>
          <a:xfrm>
            <a:off x="6553200" y="6356350"/>
            <a:ext cx="2133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E9B5712-2299-4FD0-95F9-32EBE6A89147}" type="slidenum">
              <a:rPr kumimoji="0" lang="en-IN" sz="1800" b="0" i="0" u="none" strike="noStrike" kern="1200" cap="none" spc="0" normalizeH="0" baseline="0" noProof="0">
                <a:ln>
                  <a:noFill/>
                </a:ln>
                <a:solidFill>
                  <a:prstClr val="black"/>
                </a:solidFill>
                <a:effectLst/>
                <a:uLnTx/>
                <a:uFillTx/>
                <a:latin typeface="+mn-lt"/>
                <a:ea typeface="+mn-ea"/>
                <a:cs typeface="+mn-cs"/>
              </a:rPr>
              <a:t>‹#›</a:t>
            </a:fld>
            <a:endParaRPr kumimoji="0" lang="en-IN" sz="1800" b="0" i="0" u="none" strike="noStrike" kern="1200" cap="none" spc="0" normalizeH="0" baseline="0" noProof="0">
              <a:ln>
                <a:noFill/>
              </a:ln>
              <a:solidFill>
                <a:prstClr val="black"/>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prstClr val="black">
                    <a:tint val="75000"/>
                  </a:prstClr>
                </a:solidFill>
                <a:effectLst/>
                <a:uLnTx/>
                <a:uFillTx/>
                <a:latin typeface="Tahoma" panose="020B0604030504040204" pitchFamily="34" charset="0"/>
                <a:ea typeface="Tahoma" panose="020B0604030504040204" pitchFamily="34" charset="0"/>
                <a:cs typeface="Tahoma" panose="020B0604030504040204" pitchFamily="34" charset="0"/>
              </a:rPr>
              <a:t>© LPU :: CAP267 Data Structures &amp; Algorithms :: Sumit Gupta</a:t>
            </a:r>
            <a:endParaRPr kumimoji="0" lang="en-IN" sz="1400" b="0" i="0" u="none" strike="noStrike" kern="1200" cap="none" spc="0" normalizeH="0" baseline="0" noProof="0">
              <a:ln>
                <a:noFill/>
              </a:ln>
              <a:solidFill>
                <a:prstClr val="black">
                  <a:tint val="75000"/>
                </a:prst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Footer Placeholder 5"/>
          <p:cNvSpPr>
            <a:spLocks noGrp="1"/>
          </p:cNvSpPr>
          <p:nvPr>
            <p:ph type="ftr" sz="quarter" idx="3"/>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black"/>
              </a:solidFill>
              <a:effectLst/>
              <a:uLnTx/>
              <a:uFillTx/>
              <a:latin typeface="+mn-lt"/>
              <a:ea typeface="+mn-ea"/>
              <a:cs typeface="+mn-cs"/>
            </a:endParaRPr>
          </a:p>
        </p:txBody>
      </p:sp>
      <p:sp>
        <p:nvSpPr>
          <p:cNvPr id="7" name="Slide Number Placeholder 6"/>
          <p:cNvSpPr>
            <a:spLocks noGrp="1"/>
          </p:cNvSpPr>
          <p:nvPr>
            <p:ph type="sldNum" sz="quarter" idx="4"/>
          </p:nvPr>
        </p:nvSpPr>
        <p:spPr>
          <a:xfrm>
            <a:off x="6553200" y="6356350"/>
            <a:ext cx="2133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827F425-3F9E-455E-A71E-2E92FF80DE95}" type="slidenum">
              <a:rPr kumimoji="0" lang="en-IN" sz="1800" b="0" i="0" u="none" strike="noStrike" kern="1200" cap="none" spc="0" normalizeH="0" baseline="0" noProof="0">
                <a:ln>
                  <a:noFill/>
                </a:ln>
                <a:solidFill>
                  <a:prstClr val="black"/>
                </a:solidFill>
                <a:effectLst/>
                <a:uLnTx/>
                <a:uFillTx/>
                <a:latin typeface="+mn-lt"/>
                <a:ea typeface="+mn-ea"/>
                <a:cs typeface="+mn-cs"/>
              </a:rPr>
              <a:t>‹#›</a:t>
            </a:fld>
            <a:endParaRPr kumimoji="0" lang="en-IN" sz="1800" b="0" i="0" u="none" strike="noStrike" kern="1200" cap="none" spc="0" normalizeH="0" baseline="0" noProof="0">
              <a:ln>
                <a:noFill/>
              </a:ln>
              <a:solidFill>
                <a:prstClr val="black"/>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dirty="0"/>
              <a:t>Click to edit Master title style</a:t>
            </a:r>
            <a:endParaRPr lang="en-IN" altLang="x-none" dirty="0"/>
          </a:p>
        </p:txBody>
      </p:sp>
      <p:sp>
        <p:nvSpPr>
          <p:cNvPr id="2051"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IN" altLang="x-none" dirty="0"/>
          </a:p>
        </p:txBody>
      </p:sp>
      <p:sp>
        <p:nvSpPr>
          <p:cNvPr id="4" name="Date Placeholder 3"/>
          <p:cNvSpPr>
            <a:spLocks noGrp="1"/>
          </p:cNvSpPr>
          <p:nvPr>
            <p:ph type="dt" sz="half" idx="2"/>
          </p:nvPr>
        </p:nvSpPr>
        <p:spPr>
          <a:xfrm>
            <a:off x="457200" y="6356350"/>
            <a:ext cx="5122863" cy="365125"/>
          </a:xfrm>
          <a:prstGeom prst="rect">
            <a:avLst/>
          </a:prstGeom>
        </p:spPr>
        <p:txBody>
          <a:bodyPr vert="horz" lIns="91440" tIns="45720" rIns="91440" bIns="45720" rtlCol="0" anchor="ctr"/>
          <a:lstStyle>
            <a:lvl1pPr algn="l" eaLnBrk="1" fontAlgn="auto" hangingPunct="1">
              <a:spcBef>
                <a:spcPts val="0"/>
              </a:spcBef>
              <a:spcAft>
                <a:spcPts val="0"/>
              </a:spcAft>
              <a:defRPr sz="1400" smtClean="0">
                <a:solidFill>
                  <a:prstClr val="black">
                    <a:tint val="75000"/>
                  </a:prstClr>
                </a:solidFill>
                <a:latin typeface="Tahoma" panose="020B0604030504040204" pitchFamily="34" charset="0"/>
                <a:ea typeface="Tahoma" panose="020B0604030504040204" pitchFamily="34" charset="0"/>
                <a:cs typeface="Tahoma" panose="020B060403050404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prstClr val="black">
                    <a:tint val="75000"/>
                  </a:prstClr>
                </a:solidFill>
                <a:effectLst/>
                <a:uLnTx/>
                <a:uFillTx/>
                <a:latin typeface="Tahoma" panose="020B0604030504040204" pitchFamily="34" charset="0"/>
                <a:ea typeface="Tahoma" panose="020B0604030504040204" pitchFamily="34" charset="0"/>
                <a:cs typeface="Tahoma" panose="020B0604030504040204" pitchFamily="34" charset="0"/>
              </a:rPr>
              <a:t>© LPU :: CAP267 Data Structures &amp; Algorithms :: Sumit Gupta</a:t>
            </a:r>
            <a:endParaRPr kumimoji="0" lang="en-IN" sz="1400" b="0" i="0" u="none" strike="noStrike" kern="1200" cap="none" spc="0" normalizeH="0" baseline="0" noProof="0" dirty="0">
              <a:ln>
                <a:noFill/>
              </a:ln>
              <a:solidFill>
                <a:prstClr val="black">
                  <a:tint val="75000"/>
                </a:prst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371600"/>
            <a:ext cx="7356475" cy="2362200"/>
          </a:xfrm>
        </p:spPr>
        <p:txBody>
          <a:bodyPr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8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Lucida Handwriting" panose="03010101010101010101" pitchFamily="66" charset="0"/>
                <a:ea typeface="+mj-ea"/>
                <a:cs typeface="+mj-cs"/>
              </a:rPr>
              <a:t>DATA </a:t>
            </a:r>
            <a:r>
              <a:rPr lang="en-US" sz="4800" u="sng" dirty="0">
                <a:solidFill>
                  <a:schemeClr val="tx2">
                    <a:satMod val="130000"/>
                  </a:schemeClr>
                </a:solidFill>
                <a:effectLst>
                  <a:outerShdw blurRad="50000" dist="30000" dir="5400000" algn="tl" rotWithShape="0">
                    <a:srgbClr val="000000">
                      <a:alpha val="30000"/>
                    </a:srgbClr>
                  </a:outerShdw>
                </a:effectLst>
                <a:latin typeface="Lucida Handwriting" panose="03010101010101010101" pitchFamily="66" charset="0"/>
              </a:rPr>
              <a:t>S</a:t>
            </a:r>
            <a:r>
              <a:rPr kumimoji="0" lang="en-US" sz="48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Lucida Handwriting" panose="03010101010101010101" pitchFamily="66" charset="0"/>
                <a:ea typeface="+mj-ea"/>
                <a:cs typeface="+mj-cs"/>
              </a:rPr>
              <a:t>TRUCTURES</a:t>
            </a:r>
          </a:p>
        </p:txBody>
      </p:sp>
    </p:spTree>
  </p:cSld>
  <p:clrMapOvr>
    <a:masterClrMapping/>
  </p:clrMapOvr>
  <p:transition>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371600"/>
            <a:ext cx="7280275" cy="2819400"/>
          </a:xfrm>
        </p:spPr>
        <p:txBody>
          <a:bodyPr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60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Lucida Handwriting" panose="03010101010101010101" pitchFamily="66" charset="0"/>
                <a:ea typeface="+mj-ea"/>
                <a:cs typeface="+mj-cs"/>
              </a:rPr>
              <a:t>Types of data structures</a:t>
            </a:r>
          </a:p>
        </p:txBody>
      </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3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Types of Data Structures</a:t>
            </a:r>
          </a:p>
        </p:txBody>
      </p:sp>
      <p:sp>
        <p:nvSpPr>
          <p:cNvPr id="18435" name="Content Placeholder 2"/>
          <p:cNvSpPr>
            <a:spLocks noGrp="1"/>
          </p:cNvSpPr>
          <p:nvPr>
            <p:ph idx="1"/>
          </p:nvPr>
        </p:nvSpPr>
        <p:spPr/>
        <p:txBody>
          <a:bodyPr vert="horz" wrap="square" lIns="91440" tIns="45720" rIns="91440" bIns="45720" anchor="t" anchorCtr="0"/>
          <a:lstStyle/>
          <a:p>
            <a:pPr eaLnBrk="1" hangingPunct="1">
              <a:buNone/>
            </a:pPr>
            <a:r>
              <a:rPr lang="en-US" altLang="en-US" dirty="0"/>
              <a:t>              Data Structures </a:t>
            </a:r>
          </a:p>
        </p:txBody>
      </p:sp>
      <p:cxnSp>
        <p:nvCxnSpPr>
          <p:cNvPr id="5" name="Straight Arrow Connector 4"/>
          <p:cNvCxnSpPr/>
          <p:nvPr/>
        </p:nvCxnSpPr>
        <p:spPr>
          <a:xfrm rot="10800000" flipV="1">
            <a:off x="2971800" y="2057400"/>
            <a:ext cx="15240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495800" y="2057400"/>
            <a:ext cx="16764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38" name="TextBox 32"/>
          <p:cNvSpPr txBox="1"/>
          <p:nvPr/>
        </p:nvSpPr>
        <p:spPr>
          <a:xfrm>
            <a:off x="2209800" y="2895600"/>
            <a:ext cx="5257800" cy="400050"/>
          </a:xfrm>
          <a:prstGeom prst="rect">
            <a:avLst/>
          </a:prstGeom>
          <a:noFill/>
          <a:ln w="9525">
            <a:noFill/>
          </a:ln>
        </p:spPr>
        <p:txBody>
          <a:bodyPr>
            <a:spAutoFit/>
          </a:bodyPr>
          <a:lstStyle/>
          <a:p>
            <a:pPr eaLnBrk="1" hangingPunct="1"/>
            <a:r>
              <a:rPr lang="en-US" altLang="en-US" dirty="0">
                <a:latin typeface="Gill Sans MT" panose="020B0502020104020203" pitchFamily="34" charset="0"/>
              </a:rPr>
              <a:t>     </a:t>
            </a:r>
            <a:r>
              <a:rPr lang="en-US" altLang="en-US" sz="2000" b="1" dirty="0">
                <a:latin typeface="Gill Sans MT" panose="020B0502020104020203" pitchFamily="34" charset="0"/>
              </a:rPr>
              <a:t>Linear                                   Non-Linear</a:t>
            </a:r>
          </a:p>
        </p:txBody>
      </p:sp>
      <p:sp>
        <p:nvSpPr>
          <p:cNvPr id="34" name="Rectangle 33"/>
          <p:cNvSpPr/>
          <p:nvPr/>
        </p:nvSpPr>
        <p:spPr>
          <a:xfrm>
            <a:off x="2057400" y="4495800"/>
            <a:ext cx="17526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Arrays</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Linked- Lists</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Stacks</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Queues</a:t>
            </a:r>
          </a:p>
        </p:txBody>
      </p:sp>
      <p:sp>
        <p:nvSpPr>
          <p:cNvPr id="35" name="Rectangle 34"/>
          <p:cNvSpPr/>
          <p:nvPr/>
        </p:nvSpPr>
        <p:spPr>
          <a:xfrm>
            <a:off x="5257800" y="4419600"/>
            <a:ext cx="19050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Trees</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chemeClr val="lt1"/>
                </a:solidFill>
                <a:effectLst/>
                <a:uLnTx/>
                <a:uFillTx/>
                <a:latin typeface="+mn-lt"/>
                <a:ea typeface="+mn-ea"/>
                <a:cs typeface="+mn-cs"/>
              </a:rPr>
              <a:t>Graphs</a:t>
            </a:r>
          </a:p>
        </p:txBody>
      </p:sp>
      <p:cxnSp>
        <p:nvCxnSpPr>
          <p:cNvPr id="45" name="Straight Arrow Connector 44"/>
          <p:cNvCxnSpPr/>
          <p:nvPr/>
        </p:nvCxnSpPr>
        <p:spPr>
          <a:xfrm rot="5400000">
            <a:off x="2514600" y="4114800"/>
            <a:ext cx="7620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447800" y="3352800"/>
            <a:ext cx="2819400" cy="369888"/>
          </a:xfrm>
          <a:prstGeom prst="rect">
            <a:avLst/>
          </a:prstGeom>
          <a:noFill/>
          <a:ln>
            <a:solidFill>
              <a:schemeClr val="tx1">
                <a:lumMod val="85000"/>
              </a:schemeClr>
            </a:solidFill>
          </a:ln>
        </p:spPr>
        <p:txBody>
          <a:bodyPr>
            <a:spAutoFit/>
          </a:bodyPr>
          <a:lstStyle/>
          <a:p>
            <a:pPr marR="0" defTabSz="914400" eaLnBrk="1" fontAlgn="auto" hangingPunct="1">
              <a:spcBef>
                <a:spcPts val="0"/>
              </a:spcBef>
              <a:spcAft>
                <a:spcPts val="0"/>
              </a:spcAft>
              <a:buClrTx/>
              <a:buSzTx/>
              <a:buFontTx/>
              <a:buNone/>
              <a:defRPr/>
            </a:pPr>
            <a:r>
              <a:rPr kumimoji="0" lang="en-US" kern="1200" cap="none" spc="0" normalizeH="0" baseline="0" noProof="0" dirty="0">
                <a:latin typeface="+mn-lt"/>
                <a:ea typeface="+mn-ea"/>
                <a:cs typeface="+mn-cs"/>
              </a:rPr>
              <a:t>Elements form Sequence</a:t>
            </a:r>
          </a:p>
        </p:txBody>
      </p:sp>
      <p:sp>
        <p:nvSpPr>
          <p:cNvPr id="14" name="TextBox 13"/>
          <p:cNvSpPr txBox="1"/>
          <p:nvPr/>
        </p:nvSpPr>
        <p:spPr>
          <a:xfrm>
            <a:off x="4724400" y="3352800"/>
            <a:ext cx="3505200" cy="369888"/>
          </a:xfrm>
          <a:prstGeom prst="rect">
            <a:avLst/>
          </a:prstGeom>
          <a:noFill/>
          <a:ln>
            <a:solidFill>
              <a:schemeClr val="tx1">
                <a:lumMod val="85000"/>
              </a:schemeClr>
            </a:solidFill>
          </a:ln>
        </p:spPr>
        <p:txBody>
          <a:bodyPr>
            <a:spAutoFit/>
          </a:bodyPr>
          <a:lstStyle/>
          <a:p>
            <a:pPr marR="0" defTabSz="914400" eaLnBrk="1" fontAlgn="auto" hangingPunct="1">
              <a:spcBef>
                <a:spcPts val="0"/>
              </a:spcBef>
              <a:spcAft>
                <a:spcPts val="0"/>
              </a:spcAft>
              <a:buClrTx/>
              <a:buSzTx/>
              <a:buFontTx/>
              <a:buNone/>
              <a:defRPr/>
            </a:pPr>
            <a:r>
              <a:rPr kumimoji="0" lang="en-US" kern="1200" cap="none" spc="0" normalizeH="0" baseline="0" noProof="0" dirty="0">
                <a:latin typeface="+mn-lt"/>
                <a:ea typeface="+mn-ea"/>
                <a:cs typeface="+mn-cs"/>
              </a:rPr>
              <a:t>Elements do not form Sequence</a:t>
            </a:r>
          </a:p>
        </p:txBody>
      </p:sp>
      <p:cxnSp>
        <p:nvCxnSpPr>
          <p:cNvPr id="15" name="Straight Arrow Connector 14"/>
          <p:cNvCxnSpPr/>
          <p:nvPr/>
        </p:nvCxnSpPr>
        <p:spPr>
          <a:xfrm rot="5400000">
            <a:off x="5828506" y="4075906"/>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3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Types of Data Structures</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5" name="Content Placeholder 4"/>
          <p:cNvSpPr>
            <a:spLocks noGrp="1"/>
          </p:cNvSpPr>
          <p:nvPr>
            <p:ph idx="1"/>
          </p:nvPr>
        </p:nvSpPr>
        <p:spPr/>
        <p:txBody>
          <a:bodyPr vert="horz" wrap="square" lIns="91440" tIns="45720" rIns="91440" bIns="45720" numCol="1" anchor="t" anchorCtr="0" compatLnSpc="1">
            <a:normAutofit fontScale="92500" lnSpcReduction="10000"/>
          </a:bodyPr>
          <a:lstStyle/>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Char char=""/>
              <a:defRPr/>
            </a:pPr>
            <a:r>
              <a:rPr kumimoji="0" lang="en-US" sz="3200" b="0" i="0" u="sng" strike="noStrike" kern="1200" cap="none" spc="0" normalizeH="0" baseline="0" noProof="0" dirty="0">
                <a:ln>
                  <a:noFill/>
                </a:ln>
                <a:solidFill>
                  <a:schemeClr val="accent1">
                    <a:lumMod val="60000"/>
                    <a:lumOff val="40000"/>
                  </a:schemeClr>
                </a:solidFill>
                <a:effectLst/>
                <a:uLnTx/>
                <a:uFillTx/>
                <a:latin typeface="+mn-lt"/>
                <a:ea typeface="+mn-ea"/>
                <a:cs typeface="+mn-cs"/>
              </a:rPr>
              <a:t>Arrays:</a:t>
            </a:r>
            <a:r>
              <a:rPr kumimoji="0" lang="en-US" sz="3200" b="0" i="0" u="none" strike="noStrike" kern="1200" cap="none" spc="0" normalizeH="0" baseline="0" noProof="0" dirty="0">
                <a:ln>
                  <a:noFill/>
                </a:ln>
                <a:solidFill>
                  <a:schemeClr val="tx1"/>
                </a:solidFill>
                <a:effectLst/>
                <a:uLnTx/>
                <a:uFillTx/>
                <a:latin typeface="+mn-lt"/>
                <a:ea typeface="+mn-ea"/>
                <a:cs typeface="+mn-cs"/>
              </a:rPr>
              <a:t> </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The simplest type of Data Structures is a linear array. By linear array we mean a list of finite number n of similar data elements, usually 1,2,3,4,…….,n</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Char char=""/>
              <a:defRPr/>
            </a:pPr>
            <a:r>
              <a:rPr kumimoji="0" lang="en-US" sz="3200" b="0" i="0" u="sng" strike="noStrike" kern="1200" cap="none" spc="0" normalizeH="0" baseline="0" noProof="0" dirty="0">
                <a:ln>
                  <a:noFill/>
                </a:ln>
                <a:solidFill>
                  <a:schemeClr val="accent1">
                    <a:lumMod val="60000"/>
                    <a:lumOff val="40000"/>
                  </a:schemeClr>
                </a:solidFill>
                <a:effectLst/>
                <a:uLnTx/>
                <a:uFillTx/>
                <a:latin typeface="+mn-lt"/>
                <a:ea typeface="+mn-ea"/>
                <a:cs typeface="+mn-cs"/>
              </a:rPr>
              <a:t>Linked Lists:</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Linked List is a collection of nodes. Each node is divided into two parts. First part contains the </a:t>
            </a:r>
            <a:r>
              <a:rPr kumimoji="0" lang="en-US" sz="3200" b="0" i="1" u="none" strike="noStrike" kern="1200" cap="none" spc="0" normalizeH="0" baseline="0" noProof="0" dirty="0">
                <a:ln>
                  <a:noFill/>
                </a:ln>
                <a:solidFill>
                  <a:schemeClr val="tx1"/>
                </a:solidFill>
                <a:effectLst/>
                <a:uLnTx/>
                <a:uFillTx/>
                <a:latin typeface="+mn-lt"/>
                <a:ea typeface="+mn-ea"/>
                <a:cs typeface="+mn-cs"/>
              </a:rPr>
              <a:t>info</a:t>
            </a:r>
            <a:r>
              <a:rPr kumimoji="0" lang="en-US" sz="3200" b="0" i="0" u="none" strike="noStrike" kern="1200" cap="none" spc="0" normalizeH="0" baseline="0" noProof="0" dirty="0">
                <a:ln>
                  <a:noFill/>
                </a:ln>
                <a:solidFill>
                  <a:schemeClr val="tx1"/>
                </a:solidFill>
                <a:effectLst/>
                <a:uLnTx/>
                <a:uFillTx/>
                <a:latin typeface="+mn-lt"/>
                <a:ea typeface="+mn-ea"/>
                <a:cs typeface="+mn-cs"/>
              </a:rPr>
              <a:t> of the data item and the second part contains the </a:t>
            </a:r>
            <a:r>
              <a:rPr kumimoji="0" lang="en-US" sz="3200" b="0" i="1" u="none" strike="noStrike" kern="1200" cap="none" spc="0" normalizeH="0" baseline="0" noProof="0" dirty="0">
                <a:ln>
                  <a:noFill/>
                </a:ln>
                <a:solidFill>
                  <a:schemeClr val="tx1"/>
                </a:solidFill>
                <a:effectLst/>
                <a:uLnTx/>
                <a:uFillTx/>
                <a:latin typeface="+mn-lt"/>
                <a:ea typeface="+mn-ea"/>
                <a:cs typeface="+mn-cs"/>
              </a:rPr>
              <a:t>pointer</a:t>
            </a:r>
            <a:r>
              <a:rPr kumimoji="0" lang="en-US" sz="3200" b="0" i="0" u="none" strike="noStrike" kern="1200" cap="none" spc="0" normalizeH="0" baseline="0" noProof="0" dirty="0">
                <a:ln>
                  <a:noFill/>
                </a:ln>
                <a:solidFill>
                  <a:schemeClr val="tx1"/>
                </a:solidFill>
                <a:effectLst/>
                <a:uLnTx/>
                <a:uFillTx/>
                <a:latin typeface="+mn-lt"/>
                <a:ea typeface="+mn-ea"/>
                <a:cs typeface="+mn-cs"/>
              </a:rPr>
              <a:t> to the next node</a:t>
            </a:r>
          </a:p>
        </p:txBody>
      </p:sp>
    </p:spTree>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3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Types of Data Structures</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3" name="Content Placeholder 2"/>
          <p:cNvSpPr>
            <a:spLocks noGrp="1"/>
          </p:cNvSpPr>
          <p:nvPr>
            <p:ph idx="1"/>
          </p:nvPr>
        </p:nvSpPr>
        <p:spPr/>
        <p:txBody>
          <a:bodyPr vert="horz" wrap="square" lIns="91440" tIns="45720" rIns="91440" bIns="45720" numCol="1" anchor="t" anchorCtr="0" compatLnSpc="1">
            <a:normAutofit fontScale="92500"/>
          </a:bodyPr>
          <a:lstStyle/>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Char char=""/>
              <a:defRPr/>
            </a:pPr>
            <a:r>
              <a:rPr kumimoji="0" lang="en-US" sz="3200" b="0" i="0" u="sng" strike="noStrike" kern="1200" cap="none" spc="0" normalizeH="0" baseline="0" noProof="0" dirty="0">
                <a:ln>
                  <a:noFill/>
                </a:ln>
                <a:solidFill>
                  <a:schemeClr val="accent1">
                    <a:lumMod val="60000"/>
                    <a:lumOff val="40000"/>
                  </a:schemeClr>
                </a:solidFill>
                <a:effectLst/>
                <a:uLnTx/>
                <a:uFillTx/>
                <a:latin typeface="+mn-lt"/>
                <a:ea typeface="+mn-ea"/>
                <a:cs typeface="+mn-cs"/>
              </a:rPr>
              <a:t>Stacks:</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 Stack, also called Last-In-First-Out(LIFO) system, is a linear list in which insertions and deletions can take place only at one end “</a:t>
            </a:r>
            <a:r>
              <a:rPr kumimoji="0" lang="en-US" sz="3200" b="0" i="1" u="none" strike="noStrike" kern="1200" cap="none" spc="0" normalizeH="0" baseline="0" noProof="0" dirty="0">
                <a:ln>
                  <a:noFill/>
                </a:ln>
                <a:solidFill>
                  <a:schemeClr val="tx1"/>
                </a:solidFill>
                <a:effectLst/>
                <a:uLnTx/>
                <a:uFillTx/>
                <a:latin typeface="+mn-lt"/>
                <a:ea typeface="+mn-ea"/>
                <a:cs typeface="+mn-cs"/>
              </a:rPr>
              <a:t>top”</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Char char=""/>
              <a:defRPr/>
            </a:pPr>
            <a:r>
              <a:rPr kumimoji="0" lang="en-US" sz="3200" b="0" i="0" u="sng" strike="noStrike" kern="1200" cap="none" spc="0" normalizeH="0" baseline="0" noProof="0" dirty="0">
                <a:ln>
                  <a:noFill/>
                </a:ln>
                <a:solidFill>
                  <a:schemeClr val="accent1">
                    <a:lumMod val="60000"/>
                    <a:lumOff val="40000"/>
                  </a:schemeClr>
                </a:solidFill>
                <a:effectLst/>
                <a:uLnTx/>
                <a:uFillTx/>
                <a:latin typeface="+mn-lt"/>
                <a:ea typeface="+mn-ea"/>
                <a:cs typeface="+mn-cs"/>
              </a:rPr>
              <a:t>Queues:</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 Queue, also called First-In-First-Out(FIFO) system, is a linear list in which deletions can take place only at one end “</a:t>
            </a:r>
            <a:r>
              <a:rPr kumimoji="0" lang="en-US" sz="3200" b="0" i="1" u="none" strike="noStrike" kern="1200" cap="none" spc="0" normalizeH="0" baseline="0" noProof="0" dirty="0">
                <a:ln>
                  <a:noFill/>
                </a:ln>
                <a:solidFill>
                  <a:schemeClr val="tx1"/>
                </a:solidFill>
                <a:effectLst/>
                <a:uLnTx/>
                <a:uFillTx/>
                <a:latin typeface="+mn-lt"/>
                <a:ea typeface="+mn-ea"/>
                <a:cs typeface="+mn-cs"/>
              </a:rPr>
              <a:t>front</a:t>
            </a:r>
            <a:r>
              <a:rPr kumimoji="0" lang="en-US" sz="3200" b="0" i="0" u="none" strike="noStrike" kern="1200" cap="none" spc="0" normalizeH="0" baseline="0" noProof="0" dirty="0">
                <a:ln>
                  <a:noFill/>
                </a:ln>
                <a:solidFill>
                  <a:schemeClr val="tx1"/>
                </a:solidFill>
                <a:effectLst/>
                <a:uLnTx/>
                <a:uFillTx/>
                <a:latin typeface="+mn-lt"/>
                <a:ea typeface="+mn-ea"/>
                <a:cs typeface="+mn-cs"/>
              </a:rPr>
              <a:t>” and insertions can take place at the other end “rear”</a:t>
            </a:r>
          </a:p>
        </p:txBody>
      </p:sp>
    </p:spTree>
  </p:cSld>
  <p:clrMapOvr>
    <a:masterClrMapping/>
  </p:clrMapOvr>
  <p:transition>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3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Types of Data Structures</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3" name="Content Placeholder 2"/>
          <p:cNvSpPr>
            <a:spLocks noGrp="1"/>
          </p:cNvSpPr>
          <p:nvPr>
            <p:ph idx="1"/>
          </p:nvPr>
        </p:nvSpPr>
        <p:spPr/>
        <p:txBody>
          <a:bodyPr vert="horz" wrap="square" lIns="91440" tIns="45720" rIns="91440" bIns="45720" numCol="1" anchor="t" anchorCtr="0" compatLnSpc="1">
            <a:normAutofit fontScale="92500" lnSpcReduction="10000"/>
          </a:bodyPr>
          <a:lstStyle/>
          <a:p>
            <a:pPr marL="365760" marR="0" lvl="0" indent="-283210" algn="l" defTabSz="914400" rtl="0" eaLnBrk="1" fontAlgn="auto" latinLnBrk="0" hangingPunct="1">
              <a:lnSpc>
                <a:spcPct val="100000"/>
              </a:lnSpc>
              <a:spcBef>
                <a:spcPts val="600"/>
              </a:spcBef>
              <a:spcAft>
                <a:spcPts val="0"/>
              </a:spcAft>
              <a:buClr>
                <a:schemeClr val="accent1"/>
              </a:buClr>
              <a:buSzPct val="80000"/>
              <a:buFont typeface="Wingdings 2" panose="05020102010507070707"/>
              <a:buChar char=""/>
              <a:defRPr/>
            </a:pPr>
            <a:r>
              <a:rPr kumimoji="0" lang="en-US" sz="3200" b="0" i="0" u="sng" strike="noStrike" kern="1200" cap="none" spc="0" normalizeH="0" baseline="0" noProof="0" dirty="0">
                <a:ln>
                  <a:noFill/>
                </a:ln>
                <a:solidFill>
                  <a:schemeClr val="accent1">
                    <a:lumMod val="60000"/>
                    <a:lumOff val="40000"/>
                  </a:schemeClr>
                </a:solidFill>
                <a:effectLst/>
                <a:uLnTx/>
                <a:uFillTx/>
                <a:latin typeface="+mn-lt"/>
                <a:ea typeface="+mn-ea"/>
                <a:cs typeface="+mn-cs"/>
              </a:rPr>
              <a:t>Trees:</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Trees are non-linear data structure used to represent the data containing a hierarchical relationship between elements, e.g., records, family trees, and tables of contents</a:t>
            </a:r>
          </a:p>
          <a:p>
            <a:pPr marL="365760" marR="0" lvl="0" indent="-283210" algn="l" defTabSz="914400" rtl="0" eaLnBrk="1" fontAlgn="auto" latinLnBrk="0" hangingPunct="1">
              <a:lnSpc>
                <a:spcPct val="100000"/>
              </a:lnSpc>
              <a:spcBef>
                <a:spcPts val="600"/>
              </a:spcBef>
              <a:spcAft>
                <a:spcPts val="0"/>
              </a:spcAft>
              <a:buClr>
                <a:schemeClr val="accent1"/>
              </a:buClr>
              <a:buSzPct val="80000"/>
              <a:buFont typeface="Wingdings 2" panose="05020102010507070707"/>
              <a:buChar char=""/>
              <a:defRPr/>
            </a:pPr>
            <a:r>
              <a:rPr kumimoji="0" lang="en-US" sz="3200" b="0" i="0" u="sng" strike="noStrike" kern="1200" cap="none" spc="0" normalizeH="0" baseline="0" noProof="0" dirty="0">
                <a:ln>
                  <a:noFill/>
                </a:ln>
                <a:solidFill>
                  <a:schemeClr val="accent1">
                    <a:lumMod val="60000"/>
                    <a:lumOff val="40000"/>
                  </a:schemeClr>
                </a:solidFill>
                <a:effectLst/>
                <a:uLnTx/>
                <a:uFillTx/>
                <a:latin typeface="+mn-lt"/>
                <a:ea typeface="+mn-ea"/>
                <a:cs typeface="+mn-cs"/>
              </a:rPr>
              <a:t>Graphs:</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None/>
              <a:defRPr/>
            </a:pPr>
            <a:r>
              <a:rPr kumimoji="0" lang="en-US" sz="3200" b="0" i="0" u="none" strike="noStrike" kern="1200" cap="none" spc="0" normalizeH="0" baseline="0" noProof="0" dirty="0">
                <a:ln>
                  <a:noFill/>
                </a:ln>
                <a:solidFill>
                  <a:schemeClr val="accent1">
                    <a:lumMod val="60000"/>
                    <a:lumOff val="40000"/>
                  </a:schemeClr>
                </a:solidFill>
                <a:effectLst/>
                <a:uLnTx/>
                <a:uFillTx/>
                <a:latin typeface="+mn-lt"/>
                <a:ea typeface="+mn-ea"/>
                <a:cs typeface="+mn-cs"/>
              </a:rPr>
              <a:t>   </a:t>
            </a:r>
            <a:r>
              <a:rPr kumimoji="0" lang="en-US" sz="3200" b="0" i="0" u="none" strike="noStrike" kern="1200" cap="none" spc="0" normalizeH="0" baseline="0" noProof="0" dirty="0">
                <a:ln>
                  <a:noFill/>
                </a:ln>
                <a:solidFill>
                  <a:schemeClr val="tx1"/>
                </a:solidFill>
                <a:effectLst/>
                <a:uLnTx/>
                <a:uFillTx/>
                <a:latin typeface="+mn-lt"/>
                <a:ea typeface="+mn-ea"/>
                <a:cs typeface="+mn-cs"/>
              </a:rPr>
              <a:t>A Graph is a non-linear data structure having a set V of elements called </a:t>
            </a:r>
            <a:r>
              <a:rPr kumimoji="0" lang="en-US" sz="3200" b="0" i="1" u="none" strike="noStrike" kern="1200" cap="none" spc="0" normalizeH="0" baseline="0" noProof="0" dirty="0">
                <a:ln>
                  <a:noFill/>
                </a:ln>
                <a:solidFill>
                  <a:schemeClr val="tx1"/>
                </a:solidFill>
                <a:effectLst/>
                <a:uLnTx/>
                <a:uFillTx/>
                <a:latin typeface="+mn-lt"/>
                <a:ea typeface="+mn-ea"/>
                <a:cs typeface="+mn-cs"/>
              </a:rPr>
              <a:t>nodes</a:t>
            </a:r>
            <a:r>
              <a:rPr kumimoji="0" lang="en-US" sz="3200" b="0" i="0" u="none" strike="noStrike" kern="1200" cap="none" spc="0" normalizeH="0" baseline="0" noProof="0" dirty="0">
                <a:ln>
                  <a:noFill/>
                </a:ln>
                <a:solidFill>
                  <a:schemeClr val="tx1"/>
                </a:solidFill>
                <a:effectLst/>
                <a:uLnTx/>
                <a:uFillTx/>
                <a:latin typeface="+mn-lt"/>
                <a:ea typeface="+mn-ea"/>
                <a:cs typeface="+mn-cs"/>
              </a:rPr>
              <a:t> and set E of </a:t>
            </a:r>
            <a:r>
              <a:rPr kumimoji="0" lang="en-US" sz="3200" b="0" i="1" u="none" strike="noStrike" kern="1200" cap="none" spc="0" normalizeH="0" baseline="0" noProof="0" dirty="0">
                <a:ln>
                  <a:noFill/>
                </a:ln>
                <a:solidFill>
                  <a:schemeClr val="tx1"/>
                </a:solidFill>
                <a:effectLst/>
                <a:uLnTx/>
                <a:uFillTx/>
                <a:latin typeface="+mn-lt"/>
                <a:ea typeface="+mn-ea"/>
                <a:cs typeface="+mn-cs"/>
              </a:rPr>
              <a:t>edges</a:t>
            </a:r>
            <a:r>
              <a:rPr kumimoji="0" lang="en-US" sz="3200" b="0" i="0" u="none" strike="noStrike" kern="1200" cap="none" spc="0" normalizeH="0" baseline="0" noProof="0" dirty="0">
                <a:ln>
                  <a:noFill/>
                </a:ln>
                <a:solidFill>
                  <a:schemeClr val="tx1"/>
                </a:solidFill>
                <a:effectLst/>
                <a:uLnTx/>
                <a:uFillTx/>
                <a:latin typeface="+mn-lt"/>
                <a:ea typeface="+mn-ea"/>
                <a:cs typeface="+mn-cs"/>
              </a:rPr>
              <a:t> such that each edge e is identified with a unique pair [u,v] of nodes in V, denoted by e=[u,v]  </a:t>
            </a:r>
            <a:endParaRPr kumimoji="0" lang="en-US" sz="3200" b="0" i="0" u="sng" strike="noStrike" kern="1200" cap="none" spc="0" normalizeH="0" baseline="0" noProof="0" dirty="0">
              <a:ln>
                <a:noFill/>
              </a:ln>
              <a:solidFill>
                <a:schemeClr val="accent1">
                  <a:lumMod val="60000"/>
                  <a:lumOff val="40000"/>
                </a:schemeClr>
              </a:solidFill>
              <a:effectLst/>
              <a:uLnTx/>
              <a:uFillTx/>
              <a:latin typeface="+mn-lt"/>
              <a:ea typeface="+mn-ea"/>
              <a:cs typeface="+mn-cs"/>
            </a:endParaRPr>
          </a:p>
        </p:txBody>
      </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371600"/>
            <a:ext cx="7280275" cy="2514600"/>
          </a:xfrm>
        </p:spPr>
        <p:txBody>
          <a:bodyPr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3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Lucida Handwriting" panose="03010101010101010101" pitchFamily="66" charset="0"/>
                <a:ea typeface="+mj-ea"/>
                <a:cs typeface="+mj-cs"/>
              </a:rPr>
              <a:t>Operations on data structures</a:t>
            </a:r>
          </a:p>
        </p:txBody>
      </p:sp>
    </p:spTree>
  </p:cSld>
  <p:clrMapOvr>
    <a:masterClrMapping/>
  </p:clrMapOvr>
  <p:transition>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175"/>
            <a:ext cx="7499350" cy="765175"/>
          </a:xfr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3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Operations on Data Structures</a:t>
            </a:r>
          </a:p>
        </p:txBody>
      </p:sp>
      <p:sp>
        <p:nvSpPr>
          <p:cNvPr id="3" name="Content Placeholder 2"/>
          <p:cNvSpPr>
            <a:spLocks noGrp="1"/>
          </p:cNvSpPr>
          <p:nvPr>
            <p:ph idx="1"/>
          </p:nvPr>
        </p:nvSpPr>
        <p:spPr>
          <a:xfrm>
            <a:off x="1066800" y="787400"/>
            <a:ext cx="8077200" cy="5994400"/>
          </a:xfrm>
        </p:spPr>
        <p:txBody>
          <a:bodyPr vert="horz" wrap="square" lIns="91440" tIns="45720" rIns="91440" bIns="45720" numCol="1" anchor="t" anchorCtr="0" compatLnSpc="1">
            <a:normAutofit fontScale="25000" lnSpcReduction="20000"/>
          </a:bodyPr>
          <a:lstStyle/>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None/>
              <a:defRPr/>
            </a:pPr>
            <a:r>
              <a:rPr kumimoji="0" lang="en-US" sz="8800" b="0" i="0" u="none" strike="noStrike" kern="1200" cap="none" spc="0" normalizeH="0" baseline="0" noProof="0" dirty="0">
                <a:ln>
                  <a:noFill/>
                </a:ln>
                <a:solidFill>
                  <a:schemeClr val="tx1"/>
                </a:solidFill>
                <a:effectLst/>
                <a:uLnTx/>
                <a:uFillTx/>
                <a:latin typeface="+mn-lt"/>
                <a:ea typeface="+mn-ea"/>
                <a:cs typeface="+mn-cs"/>
              </a:rPr>
              <a:t>   The Data appearing in our Data Structures are processed by means of certain operations</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Char char=""/>
              <a:defRPr/>
            </a:pPr>
            <a:r>
              <a:rPr kumimoji="0" lang="en-US" sz="8800" b="0" i="0" u="sng" strike="noStrike" kern="1200" cap="none" spc="0" normalizeH="0" baseline="0" noProof="0" dirty="0">
                <a:ln>
                  <a:noFill/>
                </a:ln>
                <a:solidFill>
                  <a:schemeClr val="accent1">
                    <a:lumMod val="60000"/>
                    <a:lumOff val="40000"/>
                  </a:schemeClr>
                </a:solidFill>
                <a:effectLst/>
                <a:uLnTx/>
                <a:uFillTx/>
                <a:latin typeface="+mn-lt"/>
                <a:ea typeface="+mn-ea"/>
                <a:cs typeface="+mn-cs"/>
              </a:rPr>
              <a:t>Traversing:</a:t>
            </a:r>
            <a:r>
              <a:rPr kumimoji="0" lang="en-US" sz="8800" b="0" i="0" u="none" strike="noStrike" kern="1200" cap="none" spc="0" normalizeH="0" baseline="0" noProof="0" dirty="0">
                <a:ln>
                  <a:noFill/>
                </a:ln>
                <a:solidFill>
                  <a:schemeClr val="accent1"/>
                </a:solidFill>
                <a:effectLst/>
                <a:uLnTx/>
                <a:uFillTx/>
                <a:latin typeface="+mn-lt"/>
                <a:ea typeface="+mn-ea"/>
                <a:cs typeface="+mn-cs"/>
              </a:rPr>
              <a:t> </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None/>
              <a:defRPr/>
            </a:pPr>
            <a:r>
              <a:rPr kumimoji="0" lang="en-US" sz="8800" b="0" i="0" u="none" strike="noStrike" kern="1200" cap="none" spc="0" normalizeH="0" baseline="0" noProof="0" dirty="0">
                <a:ln>
                  <a:noFill/>
                </a:ln>
                <a:solidFill>
                  <a:schemeClr val="tx1"/>
                </a:solidFill>
                <a:effectLst/>
                <a:uLnTx/>
                <a:uFillTx/>
                <a:latin typeface="+mn-lt"/>
                <a:ea typeface="+mn-ea"/>
                <a:cs typeface="+mn-cs"/>
              </a:rPr>
              <a:t>     Accessing each record exactly once so that certain items in the record may be processed</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None/>
              <a:defRPr/>
            </a:pPr>
            <a:r>
              <a:rPr kumimoji="0" lang="en-US" sz="8800" b="1" i="0" u="none" strike="noStrike" kern="1200" cap="none" spc="0" normalizeH="0" baseline="0" noProof="0" dirty="0">
                <a:ln>
                  <a:noFill/>
                </a:ln>
                <a:solidFill>
                  <a:schemeClr val="tx1"/>
                </a:solidFill>
                <a:effectLst/>
                <a:uLnTx/>
                <a:uFillTx/>
                <a:latin typeface="+mn-lt"/>
                <a:ea typeface="+mn-ea"/>
                <a:cs typeface="+mn-cs"/>
              </a:rPr>
              <a:t>Example:</a:t>
            </a:r>
            <a:r>
              <a:rPr kumimoji="0" lang="en-US" sz="8800" b="0" i="0" u="none" strike="noStrike" kern="1200" cap="none" spc="0" normalizeH="0" baseline="0" noProof="0" dirty="0">
                <a:ln>
                  <a:noFill/>
                </a:ln>
                <a:solidFill>
                  <a:schemeClr val="tx1"/>
                </a:solidFill>
                <a:effectLst/>
                <a:uLnTx/>
                <a:uFillTx/>
                <a:latin typeface="+mn-lt"/>
                <a:ea typeface="+mn-ea"/>
                <a:cs typeface="+mn-cs"/>
              </a:rPr>
              <a:t> If we have an array of 20 student's marks, and we need to calculate the average of group, we visit (read) each individual marks and find total sum. Then we will traverse to each student marks array only once for sum. Then it is traversing of an array.</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Char char=""/>
              <a:defRPr/>
            </a:pPr>
            <a:r>
              <a:rPr kumimoji="0" lang="en-US" sz="8800" b="0" i="0" u="sng" strike="noStrike" kern="1200" cap="none" spc="0" normalizeH="0" baseline="0" noProof="0" dirty="0">
                <a:ln>
                  <a:noFill/>
                </a:ln>
                <a:solidFill>
                  <a:schemeClr val="accent1">
                    <a:lumMod val="60000"/>
                    <a:lumOff val="40000"/>
                  </a:schemeClr>
                </a:solidFill>
                <a:effectLst/>
                <a:uLnTx/>
                <a:uFillTx/>
                <a:latin typeface="+mn-lt"/>
                <a:ea typeface="+mn-ea"/>
                <a:cs typeface="+mn-cs"/>
              </a:rPr>
              <a:t>Inserting:</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None/>
              <a:defRPr/>
            </a:pPr>
            <a:r>
              <a:rPr kumimoji="0" lang="en-US" sz="8800" b="0" i="0" u="none" strike="noStrike" kern="1200" cap="none" spc="0" normalizeH="0" baseline="0" noProof="0" dirty="0">
                <a:ln>
                  <a:noFill/>
                </a:ln>
                <a:solidFill>
                  <a:schemeClr val="tx1"/>
                </a:solidFill>
                <a:effectLst/>
                <a:uLnTx/>
                <a:uFillTx/>
                <a:latin typeface="+mn-lt"/>
                <a:ea typeface="+mn-ea"/>
                <a:cs typeface="+mn-cs"/>
              </a:rPr>
              <a:t>     Adding a new record to the Structure. When the element is added in the end it is called as special type addition, </a:t>
            </a:r>
            <a:r>
              <a:rPr kumimoji="0" lang="en-US" sz="8800" b="1" i="0" u="none" strike="noStrike" kern="1200" cap="none" spc="0" normalizeH="0" baseline="0" noProof="0" dirty="0">
                <a:ln>
                  <a:noFill/>
                </a:ln>
                <a:solidFill>
                  <a:schemeClr val="tx1"/>
                </a:solidFill>
                <a:effectLst/>
                <a:uLnTx/>
                <a:uFillTx/>
                <a:latin typeface="+mn-lt"/>
                <a:ea typeface="+mn-ea"/>
                <a:cs typeface="+mn-cs"/>
              </a:rPr>
              <a:t>Appending</a:t>
            </a:r>
            <a:r>
              <a:rPr kumimoji="0" lang="en-US" sz="8800" b="0" i="0" u="none" strike="noStrike" kern="1200" cap="none" spc="0" normalizeH="0" baseline="0" noProof="0" dirty="0">
                <a:ln>
                  <a:noFill/>
                </a:ln>
                <a:solidFill>
                  <a:schemeClr val="tx1"/>
                </a:solidFill>
                <a:effectLst/>
                <a:uLnTx/>
                <a:uFillTx/>
                <a:latin typeface="+mn-lt"/>
                <a:ea typeface="+mn-ea"/>
                <a:cs typeface="+mn-cs"/>
              </a:rPr>
              <a:t>.</a:t>
            </a:r>
          </a:p>
          <a:p>
            <a:pPr marL="82550" marR="0" lvl="0" indent="0" algn="l" defTabSz="914400" rtl="0" eaLnBrk="0" fontAlgn="base" latinLnBrk="0" hangingPunct="0">
              <a:lnSpc>
                <a:spcPct val="100000"/>
              </a:lnSpc>
              <a:spcBef>
                <a:spcPts val="600"/>
              </a:spcBef>
              <a:spcAft>
                <a:spcPct val="0"/>
              </a:spcAft>
              <a:buClr>
                <a:schemeClr val="accent1"/>
              </a:buClr>
              <a:buSzPct val="80000"/>
              <a:buFont typeface="Wingdings 2" panose="05020102010507070707" pitchFamily="18" charset="2"/>
              <a:buNone/>
              <a:defRPr/>
            </a:pPr>
            <a:r>
              <a:rPr kumimoji="0" lang="en-US" sz="8800" b="0" i="0" u="none" strike="noStrike" kern="1200" cap="none" spc="0" normalizeH="0" baseline="0" noProof="0" dirty="0">
                <a:ln>
                  <a:noFill/>
                </a:ln>
                <a:solidFill>
                  <a:schemeClr val="tx1"/>
                </a:solidFill>
                <a:effectLst/>
                <a:uLnTx/>
                <a:uFillTx/>
                <a:latin typeface="+mn-lt"/>
                <a:ea typeface="+mn-ea"/>
                <a:cs typeface="+mn-cs"/>
              </a:rPr>
              <a:t>In case of adding an element to the data structure if the size of the data structure is fixed and it is full, if we try insertion operation on the data structure it is said to be </a:t>
            </a:r>
            <a:r>
              <a:rPr kumimoji="0" lang="en-US" sz="8800" b="1" i="0" u="none" strike="noStrike" kern="1200" cap="none" spc="0" normalizeH="0" baseline="0" noProof="0" dirty="0">
                <a:ln>
                  <a:noFill/>
                </a:ln>
                <a:solidFill>
                  <a:schemeClr val="tx1"/>
                </a:solidFill>
                <a:effectLst/>
                <a:uLnTx/>
                <a:uFillTx/>
                <a:latin typeface="+mn-lt"/>
                <a:ea typeface="+mn-ea"/>
                <a:cs typeface="+mn-cs"/>
              </a:rPr>
              <a:t>overflow</a:t>
            </a:r>
            <a:r>
              <a:rPr kumimoji="0" lang="en-US" sz="8800" b="0" i="0" u="none" strike="noStrike" kern="1200" cap="none" spc="0" normalizeH="0" baseline="0" noProof="0" dirty="0">
                <a:ln>
                  <a:noFill/>
                </a:ln>
                <a:solidFill>
                  <a:schemeClr val="tx1"/>
                </a:solidFill>
                <a:effectLst/>
                <a:uLnTx/>
                <a:uFillTx/>
                <a:latin typeface="+mn-lt"/>
                <a:ea typeface="+mn-ea"/>
                <a:cs typeface="+mn-cs"/>
              </a:rPr>
              <a:t> of data structure.</a:t>
            </a:r>
          </a:p>
          <a:p>
            <a:pPr marL="82550" marR="0" lvl="0" indent="0" algn="l" defTabSz="914400" rtl="0" eaLnBrk="0" fontAlgn="base" latinLnBrk="0" hangingPunct="0">
              <a:lnSpc>
                <a:spcPct val="100000"/>
              </a:lnSpc>
              <a:spcBef>
                <a:spcPts val="600"/>
              </a:spcBef>
              <a:spcAft>
                <a:spcPct val="0"/>
              </a:spcAft>
              <a:buClr>
                <a:schemeClr val="accent1"/>
              </a:buClr>
              <a:buSzPct val="80000"/>
              <a:buFont typeface="Wingdings 2" panose="05020102010507070707" pitchFamily="18" charset="2"/>
              <a:buNone/>
              <a:defRPr/>
            </a:pPr>
            <a:r>
              <a:rPr kumimoji="0" lang="en-US" sz="8800" b="1" i="0" u="none" strike="noStrike" kern="1200" cap="none" spc="0" normalizeH="0" baseline="0" noProof="0" dirty="0">
                <a:ln>
                  <a:noFill/>
                </a:ln>
                <a:solidFill>
                  <a:schemeClr val="tx1"/>
                </a:solidFill>
                <a:effectLst/>
                <a:uLnTx/>
                <a:uFillTx/>
                <a:latin typeface="+mn-lt"/>
                <a:ea typeface="+mn-ea"/>
                <a:cs typeface="+mn-cs"/>
              </a:rPr>
              <a:t>Example:</a:t>
            </a:r>
            <a:r>
              <a:rPr kumimoji="0" lang="en-US" sz="8800" b="0" i="0" u="none" strike="noStrike" kern="1200" cap="none" spc="0" normalizeH="0" baseline="0" noProof="0" dirty="0">
                <a:ln>
                  <a:noFill/>
                </a:ln>
                <a:solidFill>
                  <a:schemeClr val="tx1"/>
                </a:solidFill>
                <a:effectLst/>
                <a:uLnTx/>
                <a:uFillTx/>
                <a:latin typeface="+mn-lt"/>
                <a:ea typeface="+mn-ea"/>
                <a:cs typeface="+mn-cs"/>
              </a:rPr>
              <a:t> If we have an array of size 20 used to store marks in a subject. Addition of 15 student's marks according to an ascending order it is called Insertion operation.</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None/>
              <a:defRPr/>
            </a:pPr>
            <a:endParaRPr kumimoji="0" lang="en-US" sz="45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499350" cy="579438"/>
          </a:xfrm>
        </p:spPr>
        <p:txBody>
          <a:bodyPr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3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Operations on Data Structures</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3" name="Content Placeholder 2"/>
          <p:cNvSpPr>
            <a:spLocks noGrp="1"/>
          </p:cNvSpPr>
          <p:nvPr>
            <p:ph idx="1"/>
          </p:nvPr>
        </p:nvSpPr>
        <p:spPr>
          <a:xfrm>
            <a:off x="1219200" y="914400"/>
            <a:ext cx="7715250" cy="5943600"/>
          </a:xfrm>
        </p:spPr>
        <p:txBody>
          <a:bodyPr vert="horz" wrap="square" lIns="91440" tIns="45720" rIns="91440" bIns="45720" numCol="1" anchor="t" anchorCtr="0" compatLnSpc="1">
            <a:normAutofit fontScale="47500" lnSpcReduction="20000"/>
          </a:bodyPr>
          <a:lstStyle/>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Char char=""/>
              <a:defRPr/>
            </a:pPr>
            <a:r>
              <a:rPr kumimoji="0" lang="en-US" sz="4400" b="0" i="0" u="sng" strike="noStrike" kern="1200" cap="none" spc="0" normalizeH="0" baseline="0" noProof="0" dirty="0">
                <a:ln>
                  <a:noFill/>
                </a:ln>
                <a:solidFill>
                  <a:schemeClr val="accent1">
                    <a:lumMod val="60000"/>
                    <a:lumOff val="40000"/>
                  </a:schemeClr>
                </a:solidFill>
                <a:effectLst/>
                <a:uLnTx/>
                <a:uFillTx/>
                <a:latin typeface="+mn-lt"/>
                <a:ea typeface="+mn-ea"/>
                <a:cs typeface="+mn-cs"/>
              </a:rPr>
              <a:t>Deleting:</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None/>
              <a:defRPr/>
            </a:pPr>
            <a:r>
              <a:rPr kumimoji="0" lang="en-US" sz="4400" b="0" i="0" u="none" strike="noStrike" kern="1200" cap="none" spc="0" normalizeH="0" baseline="0" noProof="0" dirty="0">
                <a:ln>
                  <a:noFill/>
                </a:ln>
                <a:solidFill>
                  <a:schemeClr val="tx1"/>
                </a:solidFill>
                <a:effectLst/>
                <a:uLnTx/>
                <a:uFillTx/>
                <a:latin typeface="+mn-lt"/>
                <a:ea typeface="+mn-ea"/>
                <a:cs typeface="+mn-cs"/>
              </a:rPr>
              <a:t>     Removing a  record from the Structure.</a:t>
            </a:r>
          </a:p>
          <a:p>
            <a:pPr marL="82550" marR="0" lvl="0" indent="0" algn="l" defTabSz="914400" rtl="0" eaLnBrk="0" fontAlgn="base" latinLnBrk="0" hangingPunct="0">
              <a:lnSpc>
                <a:spcPct val="100000"/>
              </a:lnSpc>
              <a:spcBef>
                <a:spcPts val="600"/>
              </a:spcBef>
              <a:spcAft>
                <a:spcPct val="0"/>
              </a:spcAft>
              <a:buClr>
                <a:schemeClr val="accent1"/>
              </a:buClr>
              <a:buSzPct val="80000"/>
              <a:buFont typeface="Wingdings 2" panose="05020102010507070707" pitchFamily="18" charset="2"/>
              <a:buNone/>
              <a:defRPr/>
            </a:pPr>
            <a:r>
              <a:rPr kumimoji="0" lang="en-US" sz="4400" b="0" i="0" u="none" strike="noStrike" kern="1200" cap="none" spc="0" normalizeH="0" baseline="0" noProof="0" dirty="0">
                <a:ln>
                  <a:noFill/>
                </a:ln>
                <a:solidFill>
                  <a:schemeClr val="tx1"/>
                </a:solidFill>
                <a:effectLst/>
                <a:uLnTx/>
                <a:uFillTx/>
                <a:latin typeface="+mn-lt"/>
                <a:ea typeface="+mn-ea"/>
                <a:cs typeface="+mn-cs"/>
              </a:rPr>
              <a:t>In case of deleting an element from the data structure if no elements are stored in the data structure, then if we try deletion operation on the data structure it is said to be </a:t>
            </a:r>
            <a:r>
              <a:rPr kumimoji="0" lang="en-US" sz="4400" b="1" i="0" u="none" strike="noStrike" kern="1200" cap="none" spc="0" normalizeH="0" baseline="0" noProof="0" dirty="0">
                <a:ln>
                  <a:noFill/>
                </a:ln>
                <a:solidFill>
                  <a:schemeClr val="tx1"/>
                </a:solidFill>
                <a:effectLst/>
                <a:uLnTx/>
                <a:uFillTx/>
                <a:latin typeface="+mn-lt"/>
                <a:ea typeface="+mn-ea"/>
                <a:cs typeface="+mn-cs"/>
              </a:rPr>
              <a:t>underflow</a:t>
            </a:r>
            <a:r>
              <a:rPr kumimoji="0" lang="en-US" sz="4400" b="0" i="0" u="none" strike="noStrike" kern="1200" cap="none" spc="0" normalizeH="0" baseline="0" noProof="0" dirty="0">
                <a:ln>
                  <a:noFill/>
                </a:ln>
                <a:solidFill>
                  <a:schemeClr val="tx1"/>
                </a:solidFill>
                <a:effectLst/>
                <a:uLnTx/>
                <a:uFillTx/>
                <a:latin typeface="+mn-lt"/>
                <a:ea typeface="+mn-ea"/>
                <a:cs typeface="+mn-cs"/>
              </a:rPr>
              <a:t> of data structure.</a:t>
            </a:r>
          </a:p>
          <a:p>
            <a:pPr marL="82550" marR="0" lvl="0" indent="0" algn="l" defTabSz="914400" rtl="0" eaLnBrk="0" fontAlgn="base" latinLnBrk="0" hangingPunct="0">
              <a:lnSpc>
                <a:spcPct val="100000"/>
              </a:lnSpc>
              <a:spcBef>
                <a:spcPts val="600"/>
              </a:spcBef>
              <a:spcAft>
                <a:spcPct val="0"/>
              </a:spcAft>
              <a:buClr>
                <a:schemeClr val="accent1"/>
              </a:buClr>
              <a:buSzPct val="80000"/>
              <a:buFont typeface="Wingdings 2" panose="05020102010507070707" pitchFamily="18" charset="2"/>
              <a:buNone/>
              <a:defRPr/>
            </a:pPr>
            <a:r>
              <a:rPr kumimoji="0" lang="en-US" sz="4400" b="1" i="0" u="none" strike="noStrike" kern="1200" cap="none" spc="0" normalizeH="0" baseline="0" noProof="0" dirty="0">
                <a:ln>
                  <a:noFill/>
                </a:ln>
                <a:solidFill>
                  <a:schemeClr val="tx1"/>
                </a:solidFill>
                <a:effectLst/>
                <a:uLnTx/>
                <a:uFillTx/>
                <a:latin typeface="+mn-lt"/>
                <a:ea typeface="+mn-ea"/>
                <a:cs typeface="+mn-cs"/>
              </a:rPr>
              <a:t>Example:</a:t>
            </a:r>
            <a:r>
              <a:rPr kumimoji="0" lang="en-US" sz="4400" b="0" i="0" u="none" strike="noStrike" kern="1200" cap="none" spc="0" normalizeH="0" baseline="0" noProof="0" dirty="0">
                <a:ln>
                  <a:noFill/>
                </a:ln>
                <a:solidFill>
                  <a:schemeClr val="tx1"/>
                </a:solidFill>
                <a:effectLst/>
                <a:uLnTx/>
                <a:uFillTx/>
                <a:latin typeface="+mn-lt"/>
                <a:ea typeface="+mn-ea"/>
                <a:cs typeface="+mn-cs"/>
              </a:rPr>
              <a:t> If we have an array of size 20 used to store marks in a subject. If we have already added 15 student s' marks then we can delete one student’s marks from any place it is called Deletion operation.</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None/>
              <a:defRPr/>
            </a:pPr>
            <a:endParaRPr kumimoji="0" lang="en-US" sz="4400" b="0" i="0" u="sng" strike="noStrike" kern="1200" cap="none" spc="0" normalizeH="0" baseline="0" noProof="0" dirty="0">
              <a:ln>
                <a:noFill/>
              </a:ln>
              <a:solidFill>
                <a:schemeClr val="accent1">
                  <a:lumMod val="60000"/>
                  <a:lumOff val="40000"/>
                </a:schemeClr>
              </a:solidFill>
              <a:effectLst/>
              <a:uLnTx/>
              <a:uFillTx/>
              <a:latin typeface="+mn-lt"/>
              <a:ea typeface="+mn-ea"/>
              <a:cs typeface="+mn-cs"/>
            </a:endParaRP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Char char=""/>
              <a:defRPr/>
            </a:pPr>
            <a:r>
              <a:rPr kumimoji="0" lang="en-US" sz="4400" b="0" i="0" u="sng" strike="noStrike" kern="1200" cap="none" spc="0" normalizeH="0" baseline="0" noProof="0" dirty="0">
                <a:ln>
                  <a:noFill/>
                </a:ln>
                <a:solidFill>
                  <a:schemeClr val="accent1">
                    <a:lumMod val="60000"/>
                    <a:lumOff val="40000"/>
                  </a:schemeClr>
                </a:solidFill>
                <a:effectLst/>
                <a:uLnTx/>
                <a:uFillTx/>
                <a:latin typeface="+mn-lt"/>
                <a:ea typeface="+mn-ea"/>
                <a:cs typeface="+mn-cs"/>
              </a:rPr>
              <a:t>Sorting:</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None/>
              <a:defRPr/>
            </a:pPr>
            <a:r>
              <a:rPr kumimoji="0" lang="en-US" sz="4400" b="0" i="0" u="none" strike="noStrike" kern="1200" cap="none" spc="0" normalizeH="0" baseline="0" noProof="0" dirty="0">
                <a:ln>
                  <a:noFill/>
                </a:ln>
                <a:solidFill>
                  <a:schemeClr val="tx1"/>
                </a:solidFill>
                <a:effectLst/>
                <a:uLnTx/>
                <a:uFillTx/>
                <a:latin typeface="+mn-lt"/>
                <a:ea typeface="+mn-ea"/>
                <a:cs typeface="+mn-cs"/>
              </a:rPr>
              <a:t>     Arranging the records in some logical order either in ascending order or in descending order. The Sorting can be done using Insertion, Selection or Bubble etc. are sort techniques.</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None/>
              <a:defRPr/>
            </a:pPr>
            <a:r>
              <a:rPr kumimoji="0" lang="en-US" sz="4400" b="1" i="0" u="none" strike="noStrike" kern="1200" cap="none" spc="0" normalizeH="0" baseline="0" noProof="0" dirty="0">
                <a:ln>
                  <a:noFill/>
                </a:ln>
                <a:solidFill>
                  <a:schemeClr val="tx1"/>
                </a:solidFill>
                <a:effectLst/>
                <a:uLnTx/>
                <a:uFillTx/>
                <a:latin typeface="+mn-lt"/>
                <a:ea typeface="+mn-ea"/>
                <a:cs typeface="+mn-cs"/>
              </a:rPr>
              <a:t>Example:</a:t>
            </a:r>
            <a:r>
              <a:rPr kumimoji="0" lang="en-US" sz="4400" b="0" i="0" u="none" strike="noStrike" kern="1200" cap="none" spc="0" normalizeH="0" baseline="0" noProof="0" dirty="0">
                <a:ln>
                  <a:noFill/>
                </a:ln>
                <a:solidFill>
                  <a:schemeClr val="tx1"/>
                </a:solidFill>
                <a:effectLst/>
                <a:uLnTx/>
                <a:uFillTx/>
                <a:latin typeface="+mn-lt"/>
                <a:ea typeface="+mn-ea"/>
                <a:cs typeface="+mn-cs"/>
              </a:rPr>
              <a:t> If we have an array of size 10 and assume elements stored are 1,2,3,23,34,54,56,21,32,33. The elements of the array are not in proper order. If they are arranged in ascending order the list (array) becomes 1,2,3,21,23,32,34,54,56.</a:t>
            </a:r>
          </a:p>
          <a:p>
            <a:pPr marL="365760" marR="0" lvl="0" indent="-283210" algn="l" defTabSz="914400" rtl="0" eaLnBrk="1" fontAlgn="auto" latinLnBrk="0" hangingPunct="1">
              <a:lnSpc>
                <a:spcPct val="100000"/>
              </a:lnSpc>
              <a:spcBef>
                <a:spcPts val="600"/>
              </a:spcBef>
              <a:spcAft>
                <a:spcPts val="0"/>
              </a:spcAft>
              <a:buClr>
                <a:schemeClr val="accent1"/>
              </a:buClr>
              <a:buSzPct val="80000"/>
              <a:buFont typeface="Wingdings 2" panose="05020102010507070707"/>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499350" cy="579438"/>
          </a:xfrm>
        </p:spPr>
        <p:txBody>
          <a:bodyPr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3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Operations on Data Structures</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3" name="Content Placeholder 2"/>
          <p:cNvSpPr>
            <a:spLocks noGrp="1"/>
          </p:cNvSpPr>
          <p:nvPr>
            <p:ph idx="1"/>
          </p:nvPr>
        </p:nvSpPr>
        <p:spPr>
          <a:xfrm>
            <a:off x="1066800" y="579438"/>
            <a:ext cx="7867650" cy="6278563"/>
          </a:xfrm>
        </p:spPr>
        <p:txBody>
          <a:bodyPr vert="horz" wrap="square" lIns="91440" tIns="45720" rIns="91440" bIns="45720" numCol="1" anchor="t" anchorCtr="0" compatLnSpc="1">
            <a:noAutofit/>
          </a:bodyPr>
          <a:lstStyle/>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Char char=""/>
              <a:defRPr/>
            </a:pPr>
            <a:r>
              <a:rPr kumimoji="0" lang="en-US" sz="1800" b="0" i="0" u="sng" strike="noStrike" kern="1200" cap="none" spc="0" normalizeH="0" baseline="0" noProof="0" dirty="0">
                <a:ln>
                  <a:noFill/>
                </a:ln>
                <a:solidFill>
                  <a:schemeClr val="accent1">
                    <a:lumMod val="60000"/>
                    <a:lumOff val="40000"/>
                  </a:schemeClr>
                </a:solidFill>
                <a:effectLst/>
                <a:uLnTx/>
                <a:uFillTx/>
                <a:latin typeface="+mn-lt"/>
                <a:ea typeface="+mn-ea"/>
                <a:cs typeface="+mn-cs"/>
              </a:rPr>
              <a:t>Searching:</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Finding the location of the record with a given key value, or finding the locations of all records which satisfy one or more conditions. The searching can be done using either 'binary search' or 'linear search’.</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None/>
              <a:defRPr/>
            </a:pPr>
            <a:r>
              <a:rPr kumimoji="0" lang="en-US" sz="1800" b="1" i="0" u="none" strike="noStrike" kern="1200" cap="none" spc="0" normalizeH="0" baseline="0" noProof="0" dirty="0">
                <a:ln>
                  <a:noFill/>
                </a:ln>
                <a:solidFill>
                  <a:schemeClr val="tx1"/>
                </a:solidFill>
                <a:effectLst/>
                <a:uLnTx/>
                <a:uFillTx/>
                <a:latin typeface="+mn-lt"/>
                <a:ea typeface="+mn-ea"/>
                <a:cs typeface="+mn-cs"/>
              </a:rPr>
              <a:t>For example:</a:t>
            </a:r>
            <a:r>
              <a:rPr kumimoji="0" lang="en-US" sz="1800" b="0" i="0" u="none" strike="noStrike" kern="1200" cap="none" spc="0" normalizeH="0" baseline="0" noProof="0" dirty="0">
                <a:ln>
                  <a:noFill/>
                </a:ln>
                <a:solidFill>
                  <a:schemeClr val="tx1"/>
                </a:solidFill>
                <a:effectLst/>
                <a:uLnTx/>
                <a:uFillTx/>
                <a:latin typeface="+mn-lt"/>
                <a:ea typeface="+mn-ea"/>
                <a:cs typeface="+mn-cs"/>
              </a:rPr>
              <a:t> If we have an array of size 10 and assume elements stored are 1,2,3,23,34,54,56,21,32,33 and assume we want to search the number 23. So here the number '23' is key element. The key is searched through the array starting from the first element till end. When it is compared with the fourth element it is present in the list (array) of numbers. So search is successful. This type of searching is called as Linear Search.</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Char char=""/>
              <a:defRPr/>
            </a:pPr>
            <a:r>
              <a:rPr kumimoji="0" lang="en-US" sz="1800" b="0" i="0" u="sng" strike="noStrike" kern="1200" cap="none" spc="0" normalizeH="0" baseline="0" noProof="0" dirty="0">
                <a:ln>
                  <a:noFill/>
                </a:ln>
                <a:solidFill>
                  <a:schemeClr val="accent1">
                    <a:lumMod val="60000"/>
                    <a:lumOff val="40000"/>
                  </a:schemeClr>
                </a:solidFill>
                <a:effectLst/>
                <a:uLnTx/>
                <a:uFillTx/>
                <a:latin typeface="+mn-lt"/>
                <a:ea typeface="+mn-ea"/>
                <a:cs typeface="+mn-cs"/>
              </a:rPr>
              <a:t>Merging:</a:t>
            </a:r>
          </a:p>
          <a:p>
            <a:pPr marL="82550" marR="0" lvl="0" indent="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pitchFamily="18" charset="2"/>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Combining the records in two different sorted files into a single sorted file. When two lists List A and List B of size M and N respectively, of same type of elements, clubbed or joined to produce the third list, List C of size (M+N), and the operation is called as Merging.</a:t>
            </a:r>
          </a:p>
          <a:p>
            <a:pPr marL="82550" marR="0" lvl="0" indent="0" algn="just" defTabSz="914400" rtl="0" eaLnBrk="0" fontAlgn="base" latinLnBrk="0" hangingPunct="0">
              <a:lnSpc>
                <a:spcPct val="100000"/>
              </a:lnSpc>
              <a:spcBef>
                <a:spcPts val="600"/>
              </a:spcBef>
              <a:spcAft>
                <a:spcPct val="0"/>
              </a:spcAft>
              <a:buClr>
                <a:schemeClr val="accent1"/>
              </a:buClr>
              <a:buSzPct val="80000"/>
              <a:buFont typeface="Wingdings 2" panose="05020102010507070707" pitchFamily="18" charset="2"/>
              <a:buNone/>
              <a:defRPr/>
            </a:pPr>
            <a:r>
              <a:rPr kumimoji="0" lang="en-US" sz="1800" b="1" i="0" u="none" strike="noStrike" kern="1200" cap="none" spc="0" normalizeH="0" baseline="0" noProof="0" dirty="0">
                <a:ln>
                  <a:noFill/>
                </a:ln>
                <a:solidFill>
                  <a:schemeClr val="tx1"/>
                </a:solidFill>
                <a:effectLst/>
                <a:uLnTx/>
                <a:uFillTx/>
                <a:latin typeface="+mn-lt"/>
                <a:ea typeface="+mn-ea"/>
                <a:cs typeface="+mn-cs"/>
              </a:rPr>
              <a:t>Example:</a:t>
            </a:r>
            <a:r>
              <a:rPr kumimoji="0" lang="en-US" sz="1800" b="0" i="0" u="none" strike="noStrike" kern="1200" cap="none" spc="0" normalizeH="0" baseline="0" noProof="0" dirty="0">
                <a:ln>
                  <a:noFill/>
                </a:ln>
                <a:solidFill>
                  <a:schemeClr val="tx1"/>
                </a:solidFill>
                <a:effectLst/>
                <a:uLnTx/>
                <a:uFillTx/>
                <a:latin typeface="+mn-lt"/>
                <a:ea typeface="+mn-ea"/>
                <a:cs typeface="+mn-cs"/>
              </a:rPr>
              <a:t> If we have a list of size 6, containing the elements 1, 2,3,4,71,87 and we have another list of size 5, containing the elements 9, 13,21,65,67. Here both the lists are in ascending order. We can produce the third list of size 11 that will also be in ascending order, containing the element 1,2,3,4,9,13,21,65,67,71,87. The third list is called the merged list of first and second lists.</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365760" marR="0" lvl="0" indent="-283210" algn="l" defTabSz="914400" rtl="0" eaLnBrk="1" fontAlgn="auto" latinLnBrk="0" hangingPunct="1">
              <a:lnSpc>
                <a:spcPct val="100000"/>
              </a:lnSpc>
              <a:spcBef>
                <a:spcPts val="600"/>
              </a:spcBef>
              <a:spcAft>
                <a:spcPts val="0"/>
              </a:spcAft>
              <a:buClr>
                <a:schemeClr val="accent1"/>
              </a:buClr>
              <a:buSzPct val="80000"/>
              <a:buFont typeface="Wingdings 2" panose="05020102010507070707"/>
              <a:buChar char=""/>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5600" y="2133600"/>
            <a:ext cx="4495800" cy="1524000"/>
          </a:xfrm>
        </p:spPr>
        <p:txBody>
          <a:bodyPr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54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Lucida Handwriting" panose="03010101010101010101" pitchFamily="66" charset="0"/>
                <a:ea typeface="+mj-ea"/>
                <a:cs typeface="+mj-cs"/>
              </a:rPr>
              <a:t>Thanks</a:t>
            </a:r>
          </a:p>
        </p:txBody>
      </p:sp>
    </p:spTree>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3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Data Structures</a:t>
            </a:r>
          </a:p>
        </p:txBody>
      </p:sp>
      <p:sp>
        <p:nvSpPr>
          <p:cNvPr id="9219" name="Content Placeholder 2"/>
          <p:cNvSpPr>
            <a:spLocks noGrp="1"/>
          </p:cNvSpPr>
          <p:nvPr>
            <p:ph idx="1"/>
          </p:nvPr>
        </p:nvSpPr>
        <p:spPr>
          <a:xfrm>
            <a:off x="1295400" y="1600200"/>
            <a:ext cx="7391400" cy="4876800"/>
          </a:xfrm>
        </p:spPr>
        <p:txBody>
          <a:bodyPr vert="horz" wrap="square" lIns="91440" tIns="45720" rIns="91440" bIns="45720" anchor="t" anchorCtr="0"/>
          <a:lstStyle/>
          <a:p>
            <a:pPr eaLnBrk="1" hangingPunct="1">
              <a:buNone/>
            </a:pPr>
            <a:r>
              <a:rPr lang="en-US" altLang="en-US" dirty="0"/>
              <a:t>         </a:t>
            </a:r>
            <a:r>
              <a:rPr lang="en-US" altLang="en-US" dirty="0">
                <a:solidFill>
                  <a:srgbClr val="C00000"/>
                </a:solidFill>
              </a:rPr>
              <a:t>Data + Structure = Data Structure</a:t>
            </a:r>
          </a:p>
          <a:p>
            <a:pPr algn="just" eaLnBrk="1" hangingPunct="1"/>
            <a:r>
              <a:rPr lang="en-US" altLang="en-US" dirty="0"/>
              <a:t>The logical or mathematical model of particular organization of data is known as Data Structure. It is the organized collection of data.</a:t>
            </a:r>
          </a:p>
          <a:p>
            <a:pPr algn="just" eaLnBrk="1" hangingPunct="1"/>
            <a:r>
              <a:rPr lang="en-US" altLang="en-US" dirty="0"/>
              <a:t>The data structure is a process of how the data items are organized in computer memory for the processing. </a:t>
            </a:r>
          </a:p>
          <a:p>
            <a:pPr eaLnBrk="1" hangingPunct="1"/>
            <a:endParaRPr lang="en-US" altLang="en-US" dirty="0"/>
          </a:p>
          <a:p>
            <a:pPr eaLnBrk="1" hangingPunct="1"/>
            <a:endParaRPr lang="en-US" altLang="en-US" dirty="0"/>
          </a:p>
          <a:p>
            <a:pPr eaLnBrk="1" hangingPunct="1">
              <a:buNone/>
            </a:pPr>
            <a:r>
              <a:rPr lang="en-US" altLang="en-US" dirty="0"/>
              <a:t>     </a:t>
            </a:r>
          </a:p>
          <a:p>
            <a:pPr eaLnBrk="1" hangingPunct="1">
              <a:buNone/>
            </a:pPr>
            <a:endParaRPr lang="en-US" altLang="en-US" dirty="0"/>
          </a:p>
        </p:txBody>
      </p:sp>
    </p:spTree>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3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Data Structures</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10243" name="Content Placeholder 2"/>
          <p:cNvSpPr>
            <a:spLocks noGrp="1"/>
          </p:cNvSpPr>
          <p:nvPr>
            <p:ph idx="1"/>
          </p:nvPr>
        </p:nvSpPr>
        <p:spPr/>
        <p:txBody>
          <a:bodyPr vert="horz" wrap="square" lIns="91440" tIns="45720" rIns="91440" bIns="45720" anchor="t" anchorCtr="0"/>
          <a:lstStyle/>
          <a:p>
            <a:pPr algn="just" eaLnBrk="1" hangingPunct="1">
              <a:buNone/>
            </a:pPr>
            <a:r>
              <a:rPr lang="en-US" altLang="en-US" dirty="0"/>
              <a:t>    The choice of a particular data model depends on two considerations:</a:t>
            </a:r>
          </a:p>
          <a:p>
            <a:pPr algn="just" eaLnBrk="1" hangingPunct="1"/>
            <a:r>
              <a:rPr lang="en-US" altLang="en-US" dirty="0"/>
              <a:t>It must be rich enough in structure to mirror the actual relationships of the data in the real world.</a:t>
            </a:r>
          </a:p>
          <a:p>
            <a:pPr algn="just" eaLnBrk="1" hangingPunct="1"/>
            <a:r>
              <a:rPr lang="en-US" altLang="en-US" dirty="0"/>
              <a:t>The structure should be simple enough that one can effectively process the data when necessary.</a:t>
            </a:r>
          </a:p>
        </p:txBody>
      </p:sp>
    </p:spTree>
  </p:cSld>
  <p:clrMapOvr>
    <a:masterClrMapping/>
  </p:clrMapOvr>
  <p:transition>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300" b="0" i="0" u="none" strike="noStrike" kern="1200" cap="none" spc="0" normalizeH="0" baseline="0" noProof="0" dirty="0">
                <a:ln>
                  <a:noFill/>
                </a:ln>
                <a:solidFill>
                  <a:srgbClr val="572314"/>
                </a:solidFill>
                <a:effectLst/>
                <a:uLnTx/>
                <a:uFillTx/>
                <a:latin typeface="+mj-lt"/>
                <a:ea typeface="+mj-ea"/>
                <a:cs typeface="+mj-cs"/>
              </a:rPr>
              <a:t>Characteristics of Data Structures</a:t>
            </a:r>
            <a:br>
              <a:rPr kumimoji="0" lang="en-US" sz="4300" b="0" i="0" u="none" strike="noStrike" kern="1200" cap="none" spc="0" normalizeH="0" baseline="0" noProof="0" dirty="0">
                <a:ln>
                  <a:noFill/>
                </a:ln>
                <a:solidFill>
                  <a:srgbClr val="572314"/>
                </a:solidFill>
                <a:effectLst/>
                <a:uLnTx/>
                <a:uFillTx/>
                <a:latin typeface="+mj-lt"/>
                <a:ea typeface="+mj-ea"/>
                <a:cs typeface="+mj-cs"/>
              </a:rPr>
            </a:br>
            <a:endParaRPr kumimoji="0" lang="en-US" sz="4300" b="0" i="0" u="none" strike="noStrike" kern="1200" cap="none" spc="0" normalizeH="0" baseline="0" noProof="0" dirty="0">
              <a:ln>
                <a:noFill/>
              </a:ln>
              <a:solidFill>
                <a:srgbClr val="572314"/>
              </a:solidFill>
              <a:effectLst>
                <a:outerShdw blurRad="50000" dist="30000" dir="5400000" algn="tl" rotWithShape="0">
                  <a:srgbClr val="000000">
                    <a:alpha val="30000"/>
                  </a:srgbClr>
                </a:outerShdw>
              </a:effectLst>
              <a:uLnTx/>
              <a:uFillTx/>
              <a:latin typeface="+mj-lt"/>
              <a:ea typeface="+mj-ea"/>
              <a:cs typeface="+mj-cs"/>
            </a:endParaRPr>
          </a:p>
        </p:txBody>
      </p:sp>
      <p:sp>
        <p:nvSpPr>
          <p:cNvPr id="11267" name="Content Placeholder 2"/>
          <p:cNvSpPr>
            <a:spLocks noGrp="1"/>
          </p:cNvSpPr>
          <p:nvPr>
            <p:ph idx="1"/>
          </p:nvPr>
        </p:nvSpPr>
        <p:spPr>
          <a:xfrm>
            <a:off x="990600" y="1600200"/>
            <a:ext cx="7943850" cy="5029200"/>
          </a:xfrm>
        </p:spPr>
        <p:txBody>
          <a:bodyPr vert="horz" wrap="square" lIns="91440" tIns="45720" rIns="91440" bIns="45720" numCol="1" anchor="t" anchorCtr="0" compatLnSpc="1"/>
          <a:lstStyle/>
          <a:p>
            <a:pPr marL="365125" marR="0" lvl="0" indent="-282575" algn="just" defTabSz="914400" rtl="0" eaLnBrk="0" fontAlgn="base" latinLnBrk="0" hangingPunct="0">
              <a:lnSpc>
                <a:spcPct val="100000"/>
              </a:lnSpc>
              <a:spcBef>
                <a:spcPts val="600"/>
              </a:spcBef>
              <a:spcAft>
                <a:spcPct val="0"/>
              </a:spcAft>
              <a:buClr>
                <a:schemeClr val="accent1"/>
              </a:buClr>
              <a:buSzPct val="80000"/>
              <a:buFont typeface="Wingdings 2" panose="05020102010507070707" pitchFamily="18" charset="2"/>
              <a:buChar char=""/>
              <a:defRPr/>
            </a:pPr>
            <a:r>
              <a:rPr kumimoji="0" lang="en-US" sz="2800" b="1" i="0" u="none" strike="noStrike" kern="1200" cap="none" spc="0" normalizeH="0" baseline="0" noProof="0" dirty="0">
                <a:ln>
                  <a:noFill/>
                </a:ln>
                <a:solidFill>
                  <a:schemeClr val="tx1"/>
                </a:solidFill>
                <a:effectLst/>
                <a:uLnTx/>
                <a:uFillTx/>
                <a:latin typeface="+mn-lt"/>
                <a:ea typeface="+mn-ea"/>
                <a:cs typeface="+mn-cs"/>
              </a:rPr>
              <a:t>Time Complexity:</a:t>
            </a:r>
            <a:r>
              <a:rPr kumimoji="0" lang="en-US" sz="2800" b="0" i="0" u="none" strike="noStrike" kern="1200" cap="none" spc="0" normalizeH="0" baseline="0" noProof="0" dirty="0">
                <a:ln>
                  <a:noFill/>
                </a:ln>
                <a:solidFill>
                  <a:schemeClr val="tx1"/>
                </a:solidFill>
                <a:effectLst/>
                <a:uLnTx/>
                <a:uFillTx/>
                <a:latin typeface="+mn-lt"/>
                <a:ea typeface="+mn-ea"/>
                <a:cs typeface="+mn-cs"/>
              </a:rPr>
              <a:t> It is calculated by checking </a:t>
            </a:r>
            <a:r>
              <a:rPr kumimoji="0" lang="en-US" sz="2800" b="1" i="0" u="none" strike="noStrike" kern="1200" cap="none" spc="0" normalizeH="0" baseline="0" noProof="0" dirty="0">
                <a:ln>
                  <a:noFill/>
                </a:ln>
                <a:solidFill>
                  <a:schemeClr val="tx1"/>
                </a:solidFill>
                <a:effectLst/>
                <a:uLnTx/>
                <a:uFillTx/>
                <a:latin typeface="+mn-lt"/>
                <a:ea typeface="+mn-ea"/>
                <a:cs typeface="+mn-cs"/>
              </a:rPr>
              <a:t>Execution time or Running time</a:t>
            </a:r>
            <a:r>
              <a:rPr kumimoji="0" lang="en-US" sz="2800" b="0" i="0" u="none" strike="noStrike" kern="1200" cap="none" spc="0" normalizeH="0" baseline="0" noProof="0" dirty="0">
                <a:ln>
                  <a:noFill/>
                </a:ln>
                <a:solidFill>
                  <a:schemeClr val="tx1"/>
                </a:solidFill>
                <a:effectLst/>
                <a:uLnTx/>
                <a:uFillTx/>
                <a:latin typeface="+mn-lt"/>
                <a:ea typeface="+mn-ea"/>
                <a:cs typeface="+mn-cs"/>
              </a:rPr>
              <a:t> of many operations of data structure. Time complexity should be as small as possible.</a:t>
            </a:r>
          </a:p>
          <a:p>
            <a:pPr marL="365125" marR="0" lvl="0" indent="-282575" algn="just" defTabSz="914400" rtl="0" eaLnBrk="0" fontAlgn="base" latinLnBrk="0" hangingPunct="0">
              <a:lnSpc>
                <a:spcPct val="100000"/>
              </a:lnSpc>
              <a:spcBef>
                <a:spcPts val="600"/>
              </a:spcBef>
              <a:spcAft>
                <a:spcPct val="0"/>
              </a:spcAft>
              <a:buClr>
                <a:schemeClr val="accent1"/>
              </a:buClr>
              <a:buSzPct val="80000"/>
              <a:buFont typeface="Wingdings 2" panose="05020102010507070707" pitchFamily="18" charset="2"/>
              <a:buChar char=""/>
              <a:defRPr/>
            </a:pPr>
            <a:r>
              <a:rPr kumimoji="0" lang="en-US" sz="2800" b="1" i="0" u="none" strike="noStrike" kern="1200" cap="none" spc="0" normalizeH="0" baseline="0" noProof="0" dirty="0">
                <a:ln>
                  <a:noFill/>
                </a:ln>
                <a:solidFill>
                  <a:schemeClr val="tx1"/>
                </a:solidFill>
                <a:effectLst/>
                <a:uLnTx/>
                <a:uFillTx/>
                <a:latin typeface="+mn-lt"/>
                <a:ea typeface="+mn-ea"/>
                <a:cs typeface="+mn-cs"/>
              </a:rPr>
              <a:t>Space Complexity:</a:t>
            </a:r>
            <a:r>
              <a:rPr kumimoji="0" lang="en-US" sz="2800" b="0" i="0" u="none" strike="noStrike" kern="1200" cap="none" spc="0" normalizeH="0" baseline="0" noProof="0" dirty="0">
                <a:ln>
                  <a:noFill/>
                </a:ln>
                <a:solidFill>
                  <a:schemeClr val="tx1"/>
                </a:solidFill>
                <a:effectLst/>
                <a:uLnTx/>
                <a:uFillTx/>
                <a:latin typeface="+mn-lt"/>
                <a:ea typeface="+mn-ea"/>
                <a:cs typeface="+mn-cs"/>
              </a:rPr>
              <a:t> It is calculated by checking usage of memory for data structure operations. Space complexity should be as small as possible.</a:t>
            </a:r>
          </a:p>
          <a:p>
            <a:pPr marL="82550" marR="0" lvl="0" indent="0" algn="just" defTabSz="914400" rtl="0" eaLnBrk="0" fontAlgn="base" latinLnBrk="0" hangingPunct="0">
              <a:lnSpc>
                <a:spcPct val="100000"/>
              </a:lnSpc>
              <a:spcBef>
                <a:spcPts val="600"/>
              </a:spcBef>
              <a:spcAft>
                <a:spcPct val="0"/>
              </a:spcAft>
              <a:buClr>
                <a:schemeClr val="accent1"/>
              </a:buClr>
              <a:buSzPct val="80000"/>
              <a:buFont typeface="Wingdings 2" panose="05020102010507070707" pitchFamily="18" charset="2"/>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888" y="0"/>
            <a:ext cx="7499350" cy="1143000"/>
          </a:xfrm>
        </p:spPr>
        <p:txBody>
          <a:bodyPr anchor="ctr">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300" b="0" i="0" u="none" strike="noStrike" kern="1200" cap="none" spc="0" normalizeH="0" baseline="0" noProof="0" dirty="0">
                <a:ln>
                  <a:noFill/>
                </a:ln>
                <a:solidFill>
                  <a:srgbClr val="572314"/>
                </a:solidFill>
                <a:effectLst>
                  <a:outerShdw blurRad="50000" dist="30000" dir="5400000" algn="tl" rotWithShape="0">
                    <a:srgbClr val="000000">
                      <a:alpha val="30000"/>
                    </a:srgbClr>
                  </a:outerShdw>
                </a:effectLst>
                <a:uLnTx/>
                <a:uFillTx/>
                <a:latin typeface="+mj-lt"/>
                <a:ea typeface="+mj-ea"/>
                <a:cs typeface="+mj-cs"/>
              </a:rPr>
              <a:t>Need of Data Structures</a:t>
            </a:r>
            <a:br>
              <a:rPr kumimoji="0" lang="en-US" sz="4300" b="0" i="0" u="none" strike="noStrike" kern="1200" cap="none" spc="0" normalizeH="0" baseline="0" noProof="0" dirty="0">
                <a:ln>
                  <a:noFill/>
                </a:ln>
                <a:solidFill>
                  <a:srgbClr val="572314"/>
                </a:solidFill>
                <a:effectLst>
                  <a:outerShdw blurRad="50000" dist="30000" dir="5400000" algn="tl" rotWithShape="0">
                    <a:srgbClr val="000000">
                      <a:alpha val="30000"/>
                    </a:srgbClr>
                  </a:outerShdw>
                </a:effectLst>
                <a:uLnTx/>
                <a:uFillTx/>
                <a:latin typeface="+mj-lt"/>
                <a:ea typeface="+mj-ea"/>
                <a:cs typeface="+mj-cs"/>
              </a:rPr>
            </a:br>
            <a:endParaRPr kumimoji="0" lang="en-US" sz="4300" b="0" i="0" u="none" strike="noStrike" kern="1200" cap="none" spc="0" normalizeH="0" baseline="0" noProof="0" dirty="0">
              <a:ln>
                <a:noFill/>
              </a:ln>
              <a:solidFill>
                <a:srgbClr val="572314"/>
              </a:solidFill>
              <a:effectLst>
                <a:outerShdw blurRad="50000" dist="30000" dir="5400000" algn="tl" rotWithShape="0">
                  <a:srgbClr val="000000">
                    <a:alpha val="30000"/>
                  </a:srgbClr>
                </a:outerShdw>
              </a:effectLst>
              <a:uLnTx/>
              <a:uFillTx/>
              <a:latin typeface="+mj-lt"/>
              <a:ea typeface="+mj-ea"/>
              <a:cs typeface="+mj-cs"/>
            </a:endParaRPr>
          </a:p>
        </p:txBody>
      </p:sp>
      <p:sp>
        <p:nvSpPr>
          <p:cNvPr id="3" name="Content Placeholder 2"/>
          <p:cNvSpPr>
            <a:spLocks noGrp="1"/>
          </p:cNvSpPr>
          <p:nvPr>
            <p:ph idx="1"/>
          </p:nvPr>
        </p:nvSpPr>
        <p:spPr>
          <a:xfrm>
            <a:off x="1131888" y="685800"/>
            <a:ext cx="7791450" cy="6019800"/>
          </a:xfrm>
        </p:spPr>
        <p:txBody>
          <a:bodyPr vert="horz" wrap="square" lIns="91440" tIns="45720" rIns="91440" bIns="45720" numCol="1" anchor="t" anchorCtr="0" compatLnSpc="1"/>
          <a:lstStyle/>
          <a:p>
            <a:pPr marL="82550" marR="0" lvl="0" indent="0" algn="l" defTabSz="914400" rtl="0" eaLnBrk="0" fontAlgn="base" latinLnBrk="0" hangingPunct="0">
              <a:lnSpc>
                <a:spcPct val="100000"/>
              </a:lnSpc>
              <a:spcBef>
                <a:spcPts val="600"/>
              </a:spcBef>
              <a:spcAft>
                <a:spcPct val="0"/>
              </a:spcAft>
              <a:buClr>
                <a:schemeClr val="accent1"/>
              </a:buClr>
              <a:buSzPct val="80000"/>
              <a:buFont typeface="Wingdings 2" panose="05020102010507070707" pitchFamily="18" charset="2"/>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As applications are getting complex and data is increasing, there exists three main problems:</a:t>
            </a:r>
          </a:p>
          <a:p>
            <a:pPr marL="365125" marR="0" lvl="0" indent="-282575" algn="l" defTabSz="914400" rtl="0" eaLnBrk="0" fontAlgn="base" latinLnBrk="0" hangingPunct="0">
              <a:lnSpc>
                <a:spcPct val="100000"/>
              </a:lnSpc>
              <a:spcBef>
                <a:spcPts val="600"/>
              </a:spcBef>
              <a:spcAft>
                <a:spcPct val="0"/>
              </a:spcAft>
              <a:buClr>
                <a:schemeClr val="accent1"/>
              </a:buClr>
              <a:buSzPct val="80000"/>
              <a:buFont typeface="Wingdings 2" panose="05020102010507070707" pitchFamily="18" charset="2"/>
              <a:buChar char=""/>
              <a:defRPr/>
            </a:pPr>
            <a:r>
              <a:rPr kumimoji="0" lang="en-US" sz="2400" b="1" i="0" u="none" strike="noStrike" kern="1200" cap="none" spc="0" normalizeH="0" baseline="0" noProof="0" dirty="0">
                <a:ln>
                  <a:noFill/>
                </a:ln>
                <a:solidFill>
                  <a:schemeClr val="tx1"/>
                </a:solidFill>
                <a:effectLst/>
                <a:uLnTx/>
                <a:uFillTx/>
                <a:latin typeface="+mn-lt"/>
                <a:ea typeface="+mn-ea"/>
                <a:cs typeface="+mn-cs"/>
              </a:rPr>
              <a:t>Processor speed:</a:t>
            </a:r>
            <a:r>
              <a:rPr kumimoji="0" lang="en-US" sz="2400" b="0" i="0" u="none" strike="noStrike" kern="1200" cap="none" spc="0" normalizeH="0" baseline="0" noProof="0" dirty="0">
                <a:ln>
                  <a:noFill/>
                </a:ln>
                <a:solidFill>
                  <a:schemeClr val="tx1"/>
                </a:solidFill>
                <a:effectLst/>
                <a:uLnTx/>
                <a:uFillTx/>
                <a:latin typeface="+mn-lt"/>
                <a:ea typeface="+mn-ea"/>
                <a:cs typeface="+mn-cs"/>
              </a:rPr>
              <a:t> High speed processing is required, but as data grows to billion records the speed falls to limited value.</a:t>
            </a:r>
          </a:p>
          <a:p>
            <a:pPr marL="365125" marR="0" lvl="0" indent="-282575" algn="l" defTabSz="914400" rtl="0" eaLnBrk="0" fontAlgn="base" latinLnBrk="0" hangingPunct="0">
              <a:lnSpc>
                <a:spcPct val="100000"/>
              </a:lnSpc>
              <a:spcBef>
                <a:spcPts val="600"/>
              </a:spcBef>
              <a:spcAft>
                <a:spcPct val="0"/>
              </a:spcAft>
              <a:buClr>
                <a:schemeClr val="accent1"/>
              </a:buClr>
              <a:buSzPct val="80000"/>
              <a:buFont typeface="Wingdings 2" panose="05020102010507070707" pitchFamily="18" charset="2"/>
              <a:buChar char=""/>
              <a:defRPr/>
            </a:pPr>
            <a:r>
              <a:rPr kumimoji="0" lang="en-US" sz="2400" b="1" i="0" u="none" strike="noStrike" kern="1200" cap="none" spc="0" normalizeH="0" baseline="0" noProof="0" dirty="0">
                <a:ln>
                  <a:noFill/>
                </a:ln>
                <a:solidFill>
                  <a:schemeClr val="tx1"/>
                </a:solidFill>
                <a:effectLst/>
                <a:uLnTx/>
                <a:uFillTx/>
                <a:latin typeface="+mn-lt"/>
                <a:ea typeface="+mn-ea"/>
                <a:cs typeface="+mn-cs"/>
              </a:rPr>
              <a:t>Data Search:</a:t>
            </a:r>
            <a:r>
              <a:rPr kumimoji="0" lang="en-US" sz="2400" b="0" i="0" u="none" strike="noStrike" kern="1200" cap="none" spc="0" normalizeH="0" baseline="0" noProof="0" dirty="0">
                <a:ln>
                  <a:noFill/>
                </a:ln>
                <a:solidFill>
                  <a:schemeClr val="tx1"/>
                </a:solidFill>
                <a:effectLst/>
                <a:uLnTx/>
                <a:uFillTx/>
                <a:latin typeface="+mn-lt"/>
                <a:ea typeface="+mn-ea"/>
                <a:cs typeface="+mn-cs"/>
              </a:rPr>
              <a:t> Consider an inventory size of 106 items of a store. If application need to search an item. It needs to search in 106 items every time, results in slow down of search.</a:t>
            </a:r>
          </a:p>
          <a:p>
            <a:pPr marL="365125" marR="0" lvl="0" indent="-282575" algn="l" defTabSz="914400" rtl="0" eaLnBrk="0" fontAlgn="base" latinLnBrk="0" hangingPunct="0">
              <a:lnSpc>
                <a:spcPct val="100000"/>
              </a:lnSpc>
              <a:spcBef>
                <a:spcPts val="600"/>
              </a:spcBef>
              <a:spcAft>
                <a:spcPct val="0"/>
              </a:spcAft>
              <a:buClr>
                <a:schemeClr val="accent1"/>
              </a:buClr>
              <a:buSzPct val="80000"/>
              <a:buFont typeface="Wingdings 2" panose="05020102010507070707" pitchFamily="18" charset="2"/>
              <a:buChar char=""/>
              <a:defRPr/>
            </a:pPr>
            <a:r>
              <a:rPr kumimoji="0" lang="en-US" sz="2400" b="1" i="0" u="none" strike="noStrike" kern="1200" cap="none" spc="0" normalizeH="0" baseline="0" noProof="0" dirty="0">
                <a:ln>
                  <a:noFill/>
                </a:ln>
                <a:solidFill>
                  <a:schemeClr val="tx1"/>
                </a:solidFill>
                <a:effectLst/>
                <a:uLnTx/>
                <a:uFillTx/>
                <a:latin typeface="+mn-lt"/>
                <a:ea typeface="+mn-ea"/>
                <a:cs typeface="+mn-cs"/>
              </a:rPr>
              <a:t>Multiple requests:</a:t>
            </a:r>
            <a:r>
              <a:rPr kumimoji="0" lang="en-US" sz="2400" b="0" i="0" u="none" strike="noStrike" kern="1200" cap="none" spc="0" normalizeH="0" baseline="0" noProof="0" dirty="0">
                <a:ln>
                  <a:noFill/>
                </a:ln>
                <a:solidFill>
                  <a:schemeClr val="tx1"/>
                </a:solidFill>
                <a:effectLst/>
                <a:uLnTx/>
                <a:uFillTx/>
                <a:latin typeface="+mn-lt"/>
                <a:ea typeface="+mn-ea"/>
                <a:cs typeface="+mn-cs"/>
              </a:rPr>
              <a:t> If thousands of users search the data simultaneously on a web server, then even very fast server fails during searching of data.</a:t>
            </a:r>
          </a:p>
          <a:p>
            <a:pPr marL="365125" marR="0" lvl="0" indent="-282575" algn="l" defTabSz="914400" rtl="0" eaLnBrk="0" fontAlgn="base" latinLnBrk="0" hangingPunct="0">
              <a:lnSpc>
                <a:spcPct val="100000"/>
              </a:lnSpc>
              <a:spcBef>
                <a:spcPts val="60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For solving the above problems, data structure is used. Data is organized in a data structure in such a way that all items are not required to be searched and required data can be searched instantly.</a:t>
            </a:r>
          </a:p>
          <a:p>
            <a:pPr marL="365125" marR="0" lvl="0" indent="-282575" algn="l" defTabSz="914400" rtl="0" eaLnBrk="0" fontAlgn="base" latinLnBrk="0" hangingPunct="0">
              <a:lnSpc>
                <a:spcPct val="100000"/>
              </a:lnSpc>
              <a:spcBef>
                <a:spcPts val="600"/>
              </a:spcBef>
              <a:spcAft>
                <a:spcPct val="0"/>
              </a:spcAft>
              <a:buClr>
                <a:schemeClr val="accent1"/>
              </a:buClr>
              <a:buSzPct val="80000"/>
              <a:buFont typeface="Wingdings 2" panose="05020102010507070707" pitchFamily="18" charset="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867650" cy="427038"/>
          </a:xfrm>
        </p:spPr>
        <p:txBody>
          <a:bodyPr anchor="ctr">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300" b="0" i="0" u="none" strike="noStrike" kern="1200" cap="none" spc="0" normalizeH="0" baseline="0" noProof="0" dirty="0">
                <a:ln>
                  <a:noFill/>
                </a:ln>
                <a:solidFill>
                  <a:srgbClr val="572314"/>
                </a:solidFill>
                <a:effectLst/>
                <a:uLnTx/>
                <a:uFillTx/>
                <a:latin typeface="+mj-lt"/>
                <a:ea typeface="+mj-ea"/>
                <a:cs typeface="+mj-cs"/>
              </a:rPr>
              <a:t>Advantages of Data Structures</a:t>
            </a:r>
            <a:br>
              <a:rPr kumimoji="0" lang="en-US" sz="4300" b="0" i="0" u="none" strike="noStrike" kern="1200" cap="none" spc="0" normalizeH="0" baseline="0" noProof="0" dirty="0">
                <a:ln>
                  <a:noFill/>
                </a:ln>
                <a:solidFill>
                  <a:srgbClr val="572314"/>
                </a:solidFill>
                <a:effectLst/>
                <a:uLnTx/>
                <a:uFillTx/>
                <a:latin typeface="+mj-lt"/>
                <a:ea typeface="+mj-ea"/>
                <a:cs typeface="+mj-cs"/>
              </a:rPr>
            </a:br>
            <a:endParaRPr kumimoji="0" lang="en-US" sz="4300" b="0" i="0" u="none" strike="noStrike" kern="1200" cap="none" spc="0" normalizeH="0" baseline="0" noProof="0" dirty="0">
              <a:ln>
                <a:noFill/>
              </a:ln>
              <a:solidFill>
                <a:srgbClr val="572314"/>
              </a:solidFill>
              <a:effectLst>
                <a:outerShdw blurRad="50000" dist="30000" dir="5400000" algn="tl" rotWithShape="0">
                  <a:srgbClr val="000000">
                    <a:alpha val="30000"/>
                  </a:srgbClr>
                </a:outerShdw>
              </a:effectLst>
              <a:uLnTx/>
              <a:uFillTx/>
              <a:latin typeface="+mj-lt"/>
              <a:ea typeface="+mj-ea"/>
              <a:cs typeface="+mj-cs"/>
            </a:endParaRPr>
          </a:p>
        </p:txBody>
      </p:sp>
      <p:sp>
        <p:nvSpPr>
          <p:cNvPr id="13315" name="Content Placeholder 2"/>
          <p:cNvSpPr>
            <a:spLocks noGrp="1"/>
          </p:cNvSpPr>
          <p:nvPr>
            <p:ph idx="1"/>
          </p:nvPr>
        </p:nvSpPr>
        <p:spPr>
          <a:xfrm>
            <a:off x="914400" y="533400"/>
            <a:ext cx="8020050" cy="6248400"/>
          </a:xfrm>
        </p:spPr>
        <p:txBody>
          <a:bodyPr vert="horz" wrap="square" lIns="91440" tIns="45720" rIns="91440" bIns="45720" anchor="t" anchorCtr="0"/>
          <a:lstStyle/>
          <a:p>
            <a:pPr algn="just"/>
            <a:r>
              <a:rPr sz="2400" b="1" dirty="0"/>
              <a:t>Efficiency:</a:t>
            </a:r>
            <a:r>
              <a:rPr sz="2400" dirty="0"/>
              <a:t> Efficiency depends on the choice of data structures. For example: suppose, we have data and we need to organize it properly and perform search operation. If we organize our data in an array, we will have to search sequentially element by element. So use of an array is not very efficient here. There are better data structures which can make the search process efficient like ordered array, binary search tree or hash tables.</a:t>
            </a:r>
          </a:p>
          <a:p>
            <a:pPr algn="just"/>
            <a:r>
              <a:rPr sz="2400" b="1" dirty="0"/>
              <a:t>Reusability:</a:t>
            </a:r>
            <a:r>
              <a:rPr sz="2400" dirty="0"/>
              <a:t> Data structures are reusable, i.e. once we have implemented a particular data structure we can use it in any other place. Implementation of data structures can be compiled into libraries which can be used by different clients.</a:t>
            </a:r>
          </a:p>
          <a:p>
            <a:pPr algn="just"/>
            <a:r>
              <a:rPr sz="2400" b="1" dirty="0"/>
              <a:t>Abstraction:</a:t>
            </a:r>
            <a:r>
              <a:rPr sz="2400" dirty="0"/>
              <a:t>The client program uses the data structure through interface only without getting into the implementation details.</a:t>
            </a:r>
          </a:p>
          <a:p>
            <a:endParaRPr dirty="0"/>
          </a:p>
        </p:txBody>
      </p:sp>
    </p:spTree>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71600" y="1371600"/>
            <a:ext cx="7280275" cy="2590800"/>
          </a:xfrm>
        </p:spPr>
        <p:txBody>
          <a:bodyPr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3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Lucida Handwriting" panose="03010101010101010101" pitchFamily="66" charset="0"/>
                <a:ea typeface="+mj-ea"/>
                <a:cs typeface="+mj-cs"/>
              </a:rPr>
              <a:t>Basic concepts and notations</a:t>
            </a:r>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3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Basic Concepts &amp; Notations</a:t>
            </a:r>
          </a:p>
        </p:txBody>
      </p:sp>
      <p:sp>
        <p:nvSpPr>
          <p:cNvPr id="3" name="Content Placeholder 2"/>
          <p:cNvSpPr>
            <a:spLocks noGrp="1"/>
          </p:cNvSpPr>
          <p:nvPr>
            <p:ph idx="1"/>
          </p:nvPr>
        </p:nvSpPr>
        <p:spPr>
          <a:xfrm>
            <a:off x="1435100" y="1447800"/>
            <a:ext cx="7499350" cy="5257800"/>
          </a:xfrm>
        </p:spPr>
        <p:txBody>
          <a:bodyPr vert="horz" wrap="square" lIns="91440" tIns="45720" rIns="91440" bIns="45720" numCol="1" anchor="t" anchorCtr="0" compatLnSpc="1">
            <a:normAutofit fontScale="92500" lnSpcReduction="20000"/>
          </a:bodyPr>
          <a:lstStyle/>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Char char=""/>
              <a:defRPr/>
            </a:pPr>
            <a:r>
              <a:rPr kumimoji="0" lang="en-US" sz="3200" b="0" i="0" u="sng" strike="noStrike" kern="1200" cap="none" spc="0" normalizeH="0" baseline="0" noProof="0" dirty="0">
                <a:ln>
                  <a:noFill/>
                </a:ln>
                <a:solidFill>
                  <a:schemeClr val="tx2">
                    <a:lumMod val="50000"/>
                  </a:schemeClr>
                </a:solidFill>
                <a:effectLst/>
                <a:uLnTx/>
                <a:uFillTx/>
                <a:latin typeface="+mn-lt"/>
                <a:ea typeface="+mn-ea"/>
                <a:cs typeface="+mn-cs"/>
              </a:rPr>
              <a:t>Data:</a:t>
            </a:r>
            <a:r>
              <a:rPr kumimoji="0" lang="en-US" sz="3200" b="0" i="0" u="none" strike="noStrike" kern="1200" cap="none" spc="0" normalizeH="0" baseline="0" noProof="0" dirty="0">
                <a:ln>
                  <a:noFill/>
                </a:ln>
                <a:solidFill>
                  <a:schemeClr val="tx1"/>
                </a:solidFill>
                <a:effectLst/>
                <a:uLnTx/>
                <a:uFillTx/>
                <a:latin typeface="+mn-lt"/>
                <a:ea typeface="+mn-ea"/>
                <a:cs typeface="+mn-cs"/>
              </a:rPr>
              <a:t>  Data can be defined as representation of facts, concepts or instructions in some manner.</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Char char=""/>
              <a:defRPr/>
            </a:pPr>
            <a:r>
              <a:rPr kumimoji="0" lang="en-US" sz="3200" b="0" i="0" u="sng" strike="noStrike" kern="1200" cap="none" spc="0" normalizeH="0" baseline="0" noProof="0" dirty="0">
                <a:ln>
                  <a:noFill/>
                </a:ln>
                <a:solidFill>
                  <a:schemeClr val="tx2">
                    <a:lumMod val="50000"/>
                  </a:schemeClr>
                </a:solidFill>
                <a:effectLst/>
                <a:uLnTx/>
                <a:uFillTx/>
                <a:latin typeface="+mn-lt"/>
                <a:ea typeface="+mn-ea"/>
                <a:cs typeface="+mn-cs"/>
              </a:rPr>
              <a:t>Data Item(Field):</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  </a:t>
            </a:r>
            <a:r>
              <a:rPr kumimoji="0" lang="en-US" sz="3200" b="0" i="0" u="none" strike="noStrike" kern="1200" cap="none" spc="0" normalizeH="0" baseline="0" noProof="0" dirty="0">
                <a:ln>
                  <a:noFill/>
                </a:ln>
                <a:solidFill>
                  <a:schemeClr val="tx1"/>
                </a:solidFill>
                <a:effectLst/>
                <a:uLnTx/>
                <a:uFillTx/>
                <a:latin typeface="+mn-lt"/>
                <a:ea typeface="+mn-ea"/>
                <a:cs typeface="+mn-cs"/>
              </a:rPr>
              <a:t>A set of characters which are used together to represent a specific data item.</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Char char=""/>
              <a:defRPr/>
            </a:pPr>
            <a:r>
              <a:rPr kumimoji="0" lang="en-US" sz="3200" b="0" i="0" u="sng" strike="noStrike" kern="1200" cap="none" spc="0" normalizeH="0" baseline="0" noProof="0" dirty="0">
                <a:ln>
                  <a:noFill/>
                </a:ln>
                <a:solidFill>
                  <a:schemeClr val="tx1"/>
                </a:solidFill>
                <a:effectLst/>
                <a:uLnTx/>
                <a:uFillTx/>
                <a:latin typeface="+mn-lt"/>
                <a:ea typeface="+mn-ea"/>
                <a:cs typeface="+mn-cs"/>
              </a:rPr>
              <a:t>Group Items</a:t>
            </a:r>
            <a:r>
              <a:rPr kumimoji="0" lang="en-US" sz="3200" b="1" i="0" u="none" strike="noStrike" kern="1200" cap="none" spc="0" normalizeH="0" baseline="0" noProof="0" dirty="0">
                <a:ln>
                  <a:noFill/>
                </a:ln>
                <a:solidFill>
                  <a:schemeClr val="tx1"/>
                </a:solidFill>
                <a:effectLst/>
                <a:uLnTx/>
                <a:uFillTx/>
                <a:latin typeface="+mn-lt"/>
                <a:ea typeface="+mn-ea"/>
                <a:cs typeface="+mn-cs"/>
              </a:rPr>
              <a:t>:</a:t>
            </a:r>
            <a:r>
              <a:rPr kumimoji="0" lang="en-US" sz="3200" b="0" i="0" u="none" strike="noStrike" kern="1200" cap="none" spc="0" normalizeH="0" baseline="0" noProof="0" dirty="0">
                <a:ln>
                  <a:noFill/>
                </a:ln>
                <a:solidFill>
                  <a:schemeClr val="tx1"/>
                </a:solidFill>
                <a:effectLst/>
                <a:uLnTx/>
                <a:uFillTx/>
                <a:latin typeface="+mn-lt"/>
                <a:ea typeface="+mn-ea"/>
                <a:cs typeface="+mn-cs"/>
              </a:rPr>
              <a:t> Data items are divided into sub items are called as group items.</a:t>
            </a:r>
            <a:endParaRPr kumimoji="0" lang="en-US" sz="3200" b="1" i="0" u="none" strike="noStrike" kern="1200" cap="none" spc="0" normalizeH="0" baseline="0" noProof="0" dirty="0">
              <a:ln>
                <a:noFill/>
              </a:ln>
              <a:solidFill>
                <a:schemeClr val="tx1"/>
              </a:solidFill>
              <a:effectLst/>
              <a:uLnTx/>
              <a:uFillTx/>
              <a:latin typeface="+mn-lt"/>
              <a:ea typeface="+mn-ea"/>
              <a:cs typeface="+mn-cs"/>
            </a:endParaRP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Char char=""/>
              <a:defRPr/>
            </a:pPr>
            <a:r>
              <a:rPr kumimoji="0" lang="en-US" sz="3200" b="0" i="0" u="sng" strike="noStrike" kern="1200" cap="none" spc="0" normalizeH="0" baseline="0" noProof="0" dirty="0">
                <a:ln>
                  <a:noFill/>
                </a:ln>
                <a:solidFill>
                  <a:schemeClr val="tx2">
                    <a:lumMod val="50000"/>
                  </a:schemeClr>
                </a:solidFill>
                <a:effectLst/>
                <a:uLnTx/>
                <a:uFillTx/>
                <a:latin typeface="+mn-lt"/>
                <a:ea typeface="+mn-ea"/>
                <a:cs typeface="+mn-cs"/>
              </a:rPr>
              <a:t>Record:</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 </a:t>
            </a:r>
            <a:r>
              <a:rPr kumimoji="0" lang="en-US" sz="3200" b="0" i="0" u="none" strike="noStrike" kern="1200" cap="none" spc="0" normalizeH="0" baseline="0" noProof="0" dirty="0">
                <a:ln>
                  <a:noFill/>
                </a:ln>
                <a:solidFill>
                  <a:schemeClr val="tx1"/>
                </a:solidFill>
                <a:effectLst/>
                <a:uLnTx/>
                <a:uFillTx/>
                <a:latin typeface="+mn-lt"/>
                <a:ea typeface="+mn-ea"/>
                <a:cs typeface="+mn-cs"/>
              </a:rPr>
              <a:t>It is a collection of related data items.</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Char char=""/>
              <a:defRPr/>
            </a:pPr>
            <a:r>
              <a:rPr kumimoji="0" lang="en-US" sz="3200" b="0" i="0" u="sng" strike="noStrike" kern="1200" cap="none" spc="0" normalizeH="0" baseline="0" noProof="0" dirty="0">
                <a:ln>
                  <a:noFill/>
                </a:ln>
                <a:solidFill>
                  <a:schemeClr val="tx2">
                    <a:lumMod val="50000"/>
                  </a:schemeClr>
                </a:solidFill>
                <a:effectLst/>
                <a:uLnTx/>
                <a:uFillTx/>
                <a:latin typeface="+mn-lt"/>
                <a:ea typeface="+mn-ea"/>
                <a:cs typeface="+mn-cs"/>
              </a:rPr>
              <a:t>File:</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 </a:t>
            </a:r>
            <a:r>
              <a:rPr kumimoji="0" lang="en-US" sz="3200" b="0" i="0" u="none" strike="noStrike" kern="1200" cap="none" spc="0" normalizeH="0" baseline="0" noProof="0" dirty="0">
                <a:ln>
                  <a:noFill/>
                </a:ln>
                <a:solidFill>
                  <a:schemeClr val="tx1"/>
                </a:solidFill>
                <a:effectLst/>
                <a:uLnTx/>
                <a:uFillTx/>
                <a:latin typeface="+mn-lt"/>
                <a:ea typeface="+mn-ea"/>
                <a:cs typeface="+mn-cs"/>
              </a:rPr>
              <a:t>It is a collection of related records.</a:t>
            </a:r>
          </a:p>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Char char=""/>
              <a:defRPr/>
            </a:pPr>
            <a:r>
              <a:rPr kumimoji="0" lang="en-US" sz="3200" b="0" i="0" u="sng" strike="noStrike" kern="1200" cap="none" spc="0" normalizeH="0" baseline="0" noProof="0" dirty="0">
                <a:ln>
                  <a:noFill/>
                </a:ln>
                <a:solidFill>
                  <a:schemeClr val="tx2">
                    <a:lumMod val="50000"/>
                  </a:schemeClr>
                </a:solidFill>
                <a:effectLst/>
                <a:uLnTx/>
                <a:uFillTx/>
                <a:latin typeface="+mn-lt"/>
                <a:ea typeface="+mn-ea"/>
                <a:cs typeface="+mn-cs"/>
              </a:rPr>
              <a:t>Entity:</a:t>
            </a:r>
            <a:r>
              <a:rPr kumimoji="0" lang="en-US" sz="3200" b="0" i="0" u="none" strike="noStrike" kern="1200" cap="none" spc="0" normalizeH="0" baseline="0" noProof="0" dirty="0">
                <a:ln>
                  <a:noFill/>
                </a:ln>
                <a:solidFill>
                  <a:schemeClr val="tx1"/>
                </a:solidFill>
                <a:effectLst/>
                <a:uLnTx/>
                <a:uFillTx/>
                <a:latin typeface="+mn-lt"/>
                <a:ea typeface="+mn-ea"/>
                <a:cs typeface="+mn-cs"/>
              </a:rPr>
              <a:t> It is a person, place, thing or concept about which information is recorded.</a:t>
            </a:r>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3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Basic Concepts &amp; Notations</a:t>
            </a:r>
          </a:p>
        </p:txBody>
      </p:sp>
      <p:sp>
        <p:nvSpPr>
          <p:cNvPr id="3" name="Content Placeholder 2"/>
          <p:cNvSpPr>
            <a:spLocks noGrp="1"/>
          </p:cNvSpPr>
          <p:nvPr>
            <p:ph idx="1"/>
          </p:nvPr>
        </p:nvSpPr>
        <p:spPr>
          <a:xfrm>
            <a:off x="1435100" y="1447800"/>
            <a:ext cx="7499350" cy="5257800"/>
          </a:xfrm>
        </p:spPr>
        <p:txBody>
          <a:bodyPr vert="horz" wrap="square" lIns="91440" tIns="45720" rIns="91440" bIns="45720" numCol="1" anchor="t" anchorCtr="0" compatLnSpc="1">
            <a:normAutofit/>
          </a:bodyPr>
          <a:lstStyle/>
          <a:p>
            <a:pPr marL="365760" marR="0" lvl="0" indent="-283210" algn="just" defTabSz="914400" rtl="0" eaLnBrk="1" fontAlgn="auto" latinLnBrk="0" hangingPunct="1">
              <a:lnSpc>
                <a:spcPct val="100000"/>
              </a:lnSpc>
              <a:spcBef>
                <a:spcPts val="600"/>
              </a:spcBef>
              <a:spcAft>
                <a:spcPts val="0"/>
              </a:spcAft>
              <a:buClr>
                <a:schemeClr val="accent1"/>
              </a:buClr>
              <a:buSzPct val="80000"/>
              <a:buFont typeface="Wingdings 2" panose="05020102010507070707"/>
              <a:buChar char=""/>
              <a:defRPr/>
            </a:pPr>
            <a:r>
              <a:rPr kumimoji="0" lang="en-US" sz="3200" b="0" i="0" u="sng" strike="noStrike" kern="1200" cap="none" spc="0" normalizeH="0" baseline="0" noProof="0" dirty="0">
                <a:ln>
                  <a:noFill/>
                </a:ln>
                <a:solidFill>
                  <a:schemeClr val="tx1"/>
                </a:solidFill>
                <a:effectLst/>
                <a:uLnTx/>
                <a:uFillTx/>
                <a:latin typeface="+mn-lt"/>
                <a:ea typeface="+mn-ea"/>
                <a:cs typeface="+mn-cs"/>
              </a:rPr>
              <a:t>Attribute</a:t>
            </a:r>
            <a:r>
              <a:rPr kumimoji="0" lang="en-US" sz="3200" b="1" i="0" u="sng" strike="noStrike" kern="1200" cap="none" spc="0" normalizeH="0" baseline="0" noProof="0" dirty="0">
                <a:ln>
                  <a:noFill/>
                </a:ln>
                <a:solidFill>
                  <a:schemeClr val="tx2">
                    <a:lumMod val="50000"/>
                  </a:schemeClr>
                </a:solidFill>
                <a:effectLst/>
                <a:uLnTx/>
                <a:uFillTx/>
                <a:latin typeface="+mn-lt"/>
                <a:ea typeface="+mn-ea"/>
                <a:cs typeface="+mn-cs"/>
              </a:rPr>
              <a:t>:</a:t>
            </a:r>
            <a:r>
              <a:rPr kumimoji="0" lang="en-US" sz="3200" b="1" i="0" u="none" strike="noStrike" kern="1200" cap="none" spc="0" normalizeH="0" baseline="0" noProof="0" dirty="0">
                <a:ln>
                  <a:noFill/>
                </a:ln>
                <a:solidFill>
                  <a:schemeClr val="tx2">
                    <a:lumMod val="50000"/>
                  </a:schemeClr>
                </a:solidFill>
                <a:effectLst/>
                <a:uLnTx/>
                <a:uFillTx/>
                <a:latin typeface="+mn-lt"/>
                <a:ea typeface="+mn-ea"/>
                <a:cs typeface="+mn-cs"/>
              </a:rPr>
              <a:t> </a:t>
            </a:r>
            <a:r>
              <a:rPr kumimoji="0" lang="en-US" sz="3200" b="0" i="0" u="none" strike="noStrike" kern="1200" cap="none" spc="0" normalizeH="0" baseline="0" noProof="0" dirty="0">
                <a:ln>
                  <a:noFill/>
                </a:ln>
                <a:solidFill>
                  <a:schemeClr val="tx1"/>
                </a:solidFill>
                <a:effectLst/>
                <a:uLnTx/>
                <a:uFillTx/>
                <a:latin typeface="+mn-lt"/>
                <a:ea typeface="+mn-ea"/>
                <a:cs typeface="+mn-cs"/>
              </a:rPr>
              <a:t>An entity contains certain properties or attributes which is used for assigning the values in data structure.</a:t>
            </a:r>
          </a:p>
        </p:txBody>
      </p:sp>
    </p:spTree>
  </p:cSld>
  <p:clrMapOvr>
    <a:masterClrMapping/>
  </p:clrMapOvr>
  <p:transition>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51005155-Business-Planning-Process-ppt-nw</Template>
  <TotalTime>69</TotalTime>
  <Words>1527</Words>
  <Application>Microsoft Office PowerPoint</Application>
  <PresentationFormat>On-screen Show (4:3)</PresentationFormat>
  <Paragraphs>89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Gill Sans MT</vt:lpstr>
      <vt:lpstr>Lucida Handwriting</vt:lpstr>
      <vt:lpstr>Tahoma</vt:lpstr>
      <vt:lpstr>Wingdings 2</vt:lpstr>
      <vt:lpstr>Office Theme</vt:lpstr>
      <vt:lpstr>DATA STRUCTURES</vt:lpstr>
      <vt:lpstr>Data Structures</vt:lpstr>
      <vt:lpstr>Data Structures</vt:lpstr>
      <vt:lpstr>Characteristics of Data Structures </vt:lpstr>
      <vt:lpstr>Need of Data Structures </vt:lpstr>
      <vt:lpstr>Advantages of Data Structures </vt:lpstr>
      <vt:lpstr>Basic concepts and notations</vt:lpstr>
      <vt:lpstr>Basic Concepts &amp; Notations</vt:lpstr>
      <vt:lpstr>Basic Concepts &amp; Notations</vt:lpstr>
      <vt:lpstr>Types of data structures</vt:lpstr>
      <vt:lpstr>Types of Data Structures</vt:lpstr>
      <vt:lpstr>Types of Data Structures</vt:lpstr>
      <vt:lpstr>Types of Data Structures</vt:lpstr>
      <vt:lpstr>Types of Data Structures</vt:lpstr>
      <vt:lpstr>Operations on data structures</vt:lpstr>
      <vt:lpstr>Operations on Data Structures</vt:lpstr>
      <vt:lpstr>Operations on Data Structures</vt:lpstr>
      <vt:lpstr>Operations on Data Structures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Accreditation Process in India</dc:title>
  <dc:creator>----------</dc:creator>
  <cp:lastModifiedBy>Admin</cp:lastModifiedBy>
  <cp:revision>637</cp:revision>
  <dcterms:created xsi:type="dcterms:W3CDTF">2012-02-29T16:23:18Z</dcterms:created>
  <dcterms:modified xsi:type="dcterms:W3CDTF">2022-01-17T06:22:32Z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