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8" r:id="rId4"/>
    <p:sldId id="281" r:id="rId5"/>
    <p:sldId id="271" r:id="rId6"/>
    <p:sldId id="272" r:id="rId7"/>
    <p:sldId id="273" r:id="rId8"/>
    <p:sldId id="284" r:id="rId9"/>
    <p:sldId id="285" r:id="rId10"/>
    <p:sldId id="265" r:id="rId11"/>
    <p:sldId id="266" r:id="rId12"/>
    <p:sldId id="286" r:id="rId13"/>
    <p:sldId id="274" r:id="rId14"/>
    <p:sldId id="275" r:id="rId15"/>
    <p:sldId id="267" r:id="rId16"/>
    <p:sldId id="268" r:id="rId17"/>
    <p:sldId id="276" r:id="rId18"/>
    <p:sldId id="277" r:id="rId19"/>
    <p:sldId id="282" r:id="rId20"/>
    <p:sldId id="278" r:id="rId21"/>
    <p:sldId id="279" r:id="rId22"/>
    <p:sldId id="270"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2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976"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d"/>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z="4400" u="sng" smtClean="0">
                <a:latin typeface="Algerian" pitchFamily="82" charset="0"/>
              </a:rPr>
              <a:t>Lecture-4</a:t>
            </a:r>
            <a:endParaRPr lang="en-US" u="sng" dirty="0">
              <a:latin typeface="Algerian" pitchFamily="82" charset="0"/>
            </a:endParaRP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z="4800" u="sng" smtClean="0">
                <a:latin typeface="Algerian" pitchFamily="82" charset="0"/>
              </a:rPr>
              <a:t>Constructors</a:t>
            </a:r>
            <a:endParaRPr lang="en-US" u="sng" dirty="0">
              <a:latin typeface="Algerian" pitchFamily="82" charset="0"/>
            </a:endParaRP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Constructors</a:t>
            </a:r>
            <a:endParaRPr lang="en-US" b="1" u="sng" dirty="0"/>
          </a:p>
        </p:txBody>
      </p:sp>
      <p:sp>
        <p:nvSpPr>
          <p:cNvPr id="3" name="Content Placeholder 2"/>
          <p:cNvSpPr>
            <a:spLocks noGrp="1"/>
          </p:cNvSpPr>
          <p:nvPr>
            <p:ph sz="quarter" idx="1"/>
          </p:nvPr>
        </p:nvSpPr>
        <p:spPr/>
        <p:txBody>
          <a:bodyPr/>
          <a:lstStyle/>
          <a:p>
            <a:r>
              <a:rPr lang="en-US" dirty="0" smtClean="0"/>
              <a:t>Constructor is a special type of method that enables an object to initialize itself when it is created.</a:t>
            </a:r>
          </a:p>
          <a:p>
            <a:r>
              <a:rPr lang="en-US" dirty="0" smtClean="0"/>
              <a:t>Constructors have same name as the class. </a:t>
            </a:r>
          </a:p>
          <a:p>
            <a:r>
              <a:rPr lang="en-US" dirty="0" smtClean="0"/>
              <a:t>Constructors have no return type, not even void</a:t>
            </a:r>
          </a:p>
          <a:p>
            <a:pPr>
              <a:buNone/>
            </a:pPr>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descr="C:\Users\manan\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11" y="457200"/>
            <a:ext cx="8905667"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54073"/>
      </p:ext>
    </p:extLst>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z="4800" u="sng" smtClean="0">
                <a:latin typeface="Algerian" pitchFamily="82" charset="0"/>
              </a:rPr>
              <a:t>Method Overloading</a:t>
            </a:r>
            <a:endParaRPr lang="en-US" sz="4800" u="sng" dirty="0">
              <a:latin typeface="Algerian" pitchFamily="82" charset="0"/>
            </a:endParaRP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 Overloading</a:t>
            </a:r>
            <a:endParaRPr lang="en-US" b="1" u="sng" dirty="0"/>
          </a:p>
        </p:txBody>
      </p:sp>
      <p:sp>
        <p:nvSpPr>
          <p:cNvPr id="3" name="Content Placeholder 2"/>
          <p:cNvSpPr>
            <a:spLocks noGrp="1"/>
          </p:cNvSpPr>
          <p:nvPr>
            <p:ph sz="quarter" idx="1"/>
          </p:nvPr>
        </p:nvSpPr>
        <p:spPr/>
        <p:txBody>
          <a:bodyPr/>
          <a:lstStyle/>
          <a:p>
            <a:pPr algn="just"/>
            <a:r>
              <a:rPr lang="en-US" dirty="0" smtClean="0"/>
              <a:t>It is possible to create methods that have same name, but different parameter lists and different definitions. This is called </a:t>
            </a:r>
            <a:r>
              <a:rPr lang="en-US" i="1" dirty="0" smtClean="0"/>
              <a:t>method overloading</a:t>
            </a:r>
            <a:r>
              <a:rPr lang="en-US" dirty="0" smtClean="0"/>
              <a:t>. Method overloading is used when objects are required to perform similar tasks but using different input parameters.</a:t>
            </a:r>
            <a:endParaRPr lang="en-US"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z="4400" u="sng" smtClean="0">
                <a:latin typeface="Algerian" pitchFamily="82" charset="0"/>
              </a:rPr>
              <a:t>Class Inheritance</a:t>
            </a:r>
            <a:endParaRPr lang="en-US" u="sng" dirty="0">
              <a:latin typeface="Algerian" pitchFamily="82" charset="0"/>
            </a:endParaRP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Class Inheritance</a:t>
            </a:r>
            <a:endParaRPr lang="en-US" b="1" u="sng" dirty="0"/>
          </a:p>
        </p:txBody>
      </p:sp>
      <p:sp>
        <p:nvSpPr>
          <p:cNvPr id="3" name="Content Placeholder 2"/>
          <p:cNvSpPr>
            <a:spLocks noGrp="1"/>
          </p:cNvSpPr>
          <p:nvPr>
            <p:ph sz="quarter" idx="1"/>
          </p:nvPr>
        </p:nvSpPr>
        <p:spPr>
          <a:xfrm>
            <a:off x="914400" y="1447800"/>
            <a:ext cx="7772400" cy="5105400"/>
          </a:xfrm>
        </p:spPr>
        <p:txBody>
          <a:bodyPr/>
          <a:lstStyle/>
          <a:p>
            <a:pPr algn="just"/>
            <a:r>
              <a:rPr lang="en-US" dirty="0" smtClean="0"/>
              <a:t>The mechanism of deriving a new class from an old one is called inheritance. Another term used for inheritance is reusability. The old class is known as the </a:t>
            </a:r>
            <a:r>
              <a:rPr lang="en-US" i="1" dirty="0" smtClean="0"/>
              <a:t>base class</a:t>
            </a:r>
            <a:r>
              <a:rPr lang="en-US" dirty="0" smtClean="0"/>
              <a:t> or the </a:t>
            </a:r>
            <a:r>
              <a:rPr lang="en-US" i="1" dirty="0" smtClean="0"/>
              <a:t>super class</a:t>
            </a:r>
            <a:r>
              <a:rPr lang="en-US" dirty="0" smtClean="0"/>
              <a:t> or </a:t>
            </a:r>
            <a:r>
              <a:rPr lang="en-US" i="1" dirty="0" smtClean="0"/>
              <a:t>parent class</a:t>
            </a:r>
            <a:r>
              <a:rPr lang="en-US" dirty="0" smtClean="0"/>
              <a:t> and the new one is called the </a:t>
            </a:r>
            <a:r>
              <a:rPr lang="en-US" i="1" dirty="0" smtClean="0"/>
              <a:t>sub class</a:t>
            </a:r>
            <a:r>
              <a:rPr lang="en-US" dirty="0" smtClean="0"/>
              <a:t> or </a:t>
            </a:r>
            <a:r>
              <a:rPr lang="en-US" i="1" dirty="0" smtClean="0"/>
              <a:t>derived class</a:t>
            </a:r>
            <a:r>
              <a:rPr lang="en-US" dirty="0" smtClean="0"/>
              <a:t> or </a:t>
            </a:r>
            <a:r>
              <a:rPr lang="en-US" i="1" dirty="0" smtClean="0"/>
              <a:t>child class</a:t>
            </a:r>
            <a:r>
              <a:rPr lang="en-US" dirty="0" smtClean="0"/>
              <a:t>.</a:t>
            </a:r>
          </a:p>
          <a:p>
            <a:pPr algn="just"/>
            <a:r>
              <a:rPr lang="en-US" dirty="0" smtClean="0"/>
              <a:t>Inheritance may take different forms:</a:t>
            </a:r>
          </a:p>
          <a:p>
            <a:pPr algn="just">
              <a:buNone/>
            </a:pPr>
            <a:r>
              <a:rPr lang="en-US" dirty="0" smtClean="0"/>
              <a:t>1. </a:t>
            </a:r>
            <a:r>
              <a:rPr lang="en-US" b="1" u="sng" dirty="0" smtClean="0"/>
              <a:t>Single Inheritance:</a:t>
            </a:r>
            <a:endParaRPr lang="en-US" b="1" u="sng" dirty="0"/>
          </a:p>
        </p:txBody>
      </p:sp>
      <p:pic>
        <p:nvPicPr>
          <p:cNvPr id="1026" name="Picture 2" descr="C:\Users\hcl\Desktop\inheritance.gif"/>
          <p:cNvPicPr>
            <a:picLocks noChangeAspect="1" noChangeArrowheads="1"/>
          </p:cNvPicPr>
          <p:nvPr/>
        </p:nvPicPr>
        <p:blipFill>
          <a:blip r:embed="rId2"/>
          <a:srcRect/>
          <a:stretch>
            <a:fillRect/>
          </a:stretch>
        </p:blipFill>
        <p:spPr bwMode="auto">
          <a:xfrm>
            <a:off x="2971800" y="4468177"/>
            <a:ext cx="2514600" cy="1959293"/>
          </a:xfrm>
          <a:prstGeom prst="rect">
            <a:avLst/>
          </a:prstGeom>
          <a:noFill/>
        </p:spPr>
      </p:pic>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Class Inheritance</a:t>
            </a:r>
            <a:endParaRPr lang="en-US" dirty="0"/>
          </a:p>
        </p:txBody>
      </p:sp>
      <p:sp>
        <p:nvSpPr>
          <p:cNvPr id="3" name="Content Placeholder 2"/>
          <p:cNvSpPr>
            <a:spLocks noGrp="1"/>
          </p:cNvSpPr>
          <p:nvPr>
            <p:ph sz="quarter" idx="1"/>
          </p:nvPr>
        </p:nvSpPr>
        <p:spPr>
          <a:xfrm>
            <a:off x="914400" y="1447800"/>
            <a:ext cx="7772400" cy="5181600"/>
          </a:xfrm>
        </p:spPr>
        <p:txBody>
          <a:bodyPr/>
          <a:lstStyle/>
          <a:p>
            <a:pPr>
              <a:buNone/>
            </a:pPr>
            <a:r>
              <a:rPr lang="en-US" dirty="0" smtClean="0"/>
              <a:t>2. </a:t>
            </a:r>
            <a:r>
              <a:rPr lang="en-US" b="1" u="sng" dirty="0" smtClean="0"/>
              <a:t>Multilevel Inheritance:</a:t>
            </a:r>
          </a:p>
          <a:p>
            <a:pPr>
              <a:buNone/>
            </a:pPr>
            <a:endParaRPr lang="en-US" b="1" u="sng" dirty="0" smtClean="0"/>
          </a:p>
          <a:p>
            <a:pPr>
              <a:buNone/>
            </a:pPr>
            <a:endParaRPr lang="en-US" b="1" u="sng" dirty="0" smtClean="0"/>
          </a:p>
          <a:p>
            <a:pPr>
              <a:buNone/>
            </a:pPr>
            <a:endParaRPr lang="en-US" b="1" dirty="0" smtClean="0"/>
          </a:p>
          <a:p>
            <a:pPr>
              <a:buNone/>
            </a:pPr>
            <a:endParaRPr lang="en-US" b="1" dirty="0" smtClean="0"/>
          </a:p>
          <a:p>
            <a:pPr>
              <a:buNone/>
            </a:pPr>
            <a:r>
              <a:rPr lang="en-US" b="1" dirty="0" smtClean="0"/>
              <a:t>3. </a:t>
            </a:r>
            <a:r>
              <a:rPr lang="en-US" b="1" u="sng" dirty="0" smtClean="0"/>
              <a:t>Multiple Inheritance:</a:t>
            </a:r>
          </a:p>
          <a:p>
            <a:pPr>
              <a:buNone/>
            </a:pPr>
            <a:endParaRPr lang="en-US" b="1" u="sng" dirty="0" smtClean="0"/>
          </a:p>
          <a:p>
            <a:pPr>
              <a:buNone/>
            </a:pPr>
            <a:endParaRPr lang="en-US" b="1" u="sng" dirty="0" smtClean="0"/>
          </a:p>
          <a:p>
            <a:pPr>
              <a:buNone/>
            </a:pPr>
            <a:endParaRPr lang="en-US" b="1" u="sng" dirty="0" smtClean="0"/>
          </a:p>
          <a:p>
            <a:pPr>
              <a:buNone/>
            </a:pPr>
            <a:endParaRPr lang="en-US" b="1" u="sng" dirty="0" smtClean="0"/>
          </a:p>
          <a:p>
            <a:pPr>
              <a:buNone/>
            </a:pPr>
            <a:endParaRPr lang="en-US" b="1" u="sng" dirty="0" smtClean="0"/>
          </a:p>
          <a:p>
            <a:pPr>
              <a:buNone/>
            </a:pPr>
            <a:endParaRPr lang="en-US" b="1" u="sng" dirty="0"/>
          </a:p>
        </p:txBody>
      </p:sp>
      <p:pic>
        <p:nvPicPr>
          <p:cNvPr id="2050" name="Picture 2" descr="C:\Users\hcl\Desktop\inheritance2.gif"/>
          <p:cNvPicPr>
            <a:picLocks noChangeAspect="1" noChangeArrowheads="1"/>
          </p:cNvPicPr>
          <p:nvPr/>
        </p:nvPicPr>
        <p:blipFill>
          <a:blip r:embed="rId2"/>
          <a:srcRect/>
          <a:stretch>
            <a:fillRect/>
          </a:stretch>
        </p:blipFill>
        <p:spPr bwMode="auto">
          <a:xfrm>
            <a:off x="3124200" y="1914525"/>
            <a:ext cx="2638425" cy="1819275"/>
          </a:xfrm>
          <a:prstGeom prst="rect">
            <a:avLst/>
          </a:prstGeom>
          <a:noFill/>
        </p:spPr>
      </p:pic>
      <p:pic>
        <p:nvPicPr>
          <p:cNvPr id="4098" name="Picture 2" descr="Multiple inheritance 1"/>
          <p:cNvPicPr>
            <a:picLocks noChangeAspect="1" noChangeArrowheads="1"/>
          </p:cNvPicPr>
          <p:nvPr/>
        </p:nvPicPr>
        <p:blipFill>
          <a:blip r:embed="rId3"/>
          <a:srcRect/>
          <a:stretch>
            <a:fillRect/>
          </a:stretch>
        </p:blipFill>
        <p:spPr bwMode="auto">
          <a:xfrm>
            <a:off x="2895600" y="4572000"/>
            <a:ext cx="2892425" cy="1619760"/>
          </a:xfrm>
          <a:prstGeom prst="rect">
            <a:avLst/>
          </a:prstGeom>
          <a:noFill/>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Class Inheritance</a:t>
            </a:r>
            <a:endParaRPr lang="en-US" dirty="0"/>
          </a:p>
        </p:txBody>
      </p:sp>
      <p:sp>
        <p:nvSpPr>
          <p:cNvPr id="3" name="Content Placeholder 2"/>
          <p:cNvSpPr>
            <a:spLocks noGrp="1"/>
          </p:cNvSpPr>
          <p:nvPr>
            <p:ph sz="quarter" idx="1"/>
          </p:nvPr>
        </p:nvSpPr>
        <p:spPr/>
        <p:txBody>
          <a:bodyPr/>
          <a:lstStyle/>
          <a:p>
            <a:pPr>
              <a:buNone/>
            </a:pPr>
            <a:r>
              <a:rPr lang="en-US" dirty="0" smtClean="0"/>
              <a:t>4. </a:t>
            </a:r>
            <a:r>
              <a:rPr lang="en-US" b="1" u="sng" dirty="0" smtClean="0"/>
              <a:t>Hierarchical Inheritance:</a:t>
            </a:r>
            <a:endParaRPr lang="en-US" b="1" u="sng" dirty="0"/>
          </a:p>
          <a:p>
            <a:pPr>
              <a:buNone/>
            </a:pPr>
            <a:r>
              <a:rPr lang="en-US" b="1" u="sng" dirty="0" smtClean="0"/>
              <a:t>                      </a:t>
            </a:r>
          </a:p>
        </p:txBody>
      </p:sp>
      <p:pic>
        <p:nvPicPr>
          <p:cNvPr id="4" name="Picture 3" descr="C:\Users\hcl\Desktop\concepts-bikeHeirarchy.gif"/>
          <p:cNvPicPr>
            <a:picLocks noChangeAspect="1" noChangeArrowheads="1"/>
          </p:cNvPicPr>
          <p:nvPr/>
        </p:nvPicPr>
        <p:blipFill>
          <a:blip r:embed="rId2"/>
          <a:srcRect/>
          <a:stretch>
            <a:fillRect/>
          </a:stretch>
        </p:blipFill>
        <p:spPr bwMode="auto">
          <a:xfrm>
            <a:off x="2438400" y="2133600"/>
            <a:ext cx="4572000" cy="3611880"/>
          </a:xfrm>
          <a:prstGeom prst="rect">
            <a:avLst/>
          </a:prstGeom>
          <a:noFill/>
        </p:spPr>
      </p:pic>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Sub-Class Constructor</a:t>
            </a:r>
            <a:endParaRPr lang="en-US" b="1" u="sng" dirty="0"/>
          </a:p>
        </p:txBody>
      </p:sp>
      <p:sp>
        <p:nvSpPr>
          <p:cNvPr id="3" name="Content Placeholder 2"/>
          <p:cNvSpPr>
            <a:spLocks noGrp="1"/>
          </p:cNvSpPr>
          <p:nvPr>
            <p:ph sz="quarter" idx="1"/>
          </p:nvPr>
        </p:nvSpPr>
        <p:spPr/>
        <p:txBody>
          <a:bodyPr/>
          <a:lstStyle/>
          <a:p>
            <a:pPr algn="just"/>
            <a:r>
              <a:rPr lang="en-US" dirty="0" smtClean="0"/>
              <a:t>The subclass constructor uses the keyword </a:t>
            </a:r>
            <a:r>
              <a:rPr lang="en-US" b="1" dirty="0" smtClean="0"/>
              <a:t>super </a:t>
            </a:r>
            <a:r>
              <a:rPr lang="en-US" dirty="0" smtClean="0"/>
              <a:t>to invoke the constructor method of the </a:t>
            </a:r>
            <a:r>
              <a:rPr lang="en-US" dirty="0" err="1" smtClean="0"/>
              <a:t>superclass</a:t>
            </a:r>
            <a:r>
              <a:rPr lang="en-US" dirty="0" smtClean="0"/>
              <a:t>. The keyword super is subject to following conditions:</a:t>
            </a:r>
          </a:p>
          <a:p>
            <a:pPr marL="514350" indent="-514350" algn="just">
              <a:buAutoNum type="arabicPeriod"/>
            </a:pPr>
            <a:r>
              <a:rPr lang="en-US" b="1" dirty="0" smtClean="0"/>
              <a:t>super</a:t>
            </a:r>
            <a:r>
              <a:rPr lang="en-US" dirty="0" smtClean="0"/>
              <a:t> may only be used with the subclass constructor method</a:t>
            </a:r>
          </a:p>
          <a:p>
            <a:pPr marL="514350" indent="-514350" algn="just">
              <a:buAutoNum type="arabicPeriod"/>
            </a:pPr>
            <a:r>
              <a:rPr lang="en-US" dirty="0" smtClean="0"/>
              <a:t>The call to </a:t>
            </a:r>
            <a:r>
              <a:rPr lang="en-US" dirty="0" err="1" smtClean="0"/>
              <a:t>superclass</a:t>
            </a:r>
            <a:r>
              <a:rPr lang="en-US" dirty="0" smtClean="0"/>
              <a:t> constructor must appear as the first statement within the subclass constructor</a:t>
            </a:r>
          </a:p>
          <a:p>
            <a:pPr marL="514350" indent="-514350" algn="just">
              <a:buAutoNum type="arabicPeriod"/>
            </a:pPr>
            <a:r>
              <a:rPr lang="en-US" dirty="0" smtClean="0"/>
              <a:t>The parameters in the super call must match the order and type of the instance variable declared in the </a:t>
            </a:r>
            <a:r>
              <a:rPr lang="en-US" b="1" dirty="0" smtClean="0"/>
              <a:t>super</a:t>
            </a:r>
            <a:r>
              <a:rPr lang="en-US" dirty="0" smtClean="0"/>
              <a:t> class </a:t>
            </a:r>
            <a:endParaRPr lang="en-US" dirty="0"/>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u="sng" smtClean="0">
                <a:latin typeface="Algerian" pitchFamily="82" charset="0"/>
              </a:rPr>
              <a:t>Introducing Classes, Objects &amp; Methods</a:t>
            </a:r>
            <a:endParaRPr lang="en-US" u="sng" dirty="0">
              <a:latin typeface="Algerian" pitchFamily="82" charset="0"/>
            </a:endParaRP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Overriding methods</a:t>
            </a:r>
            <a:endParaRPr lang="en-US" b="1" u="sng" dirty="0"/>
          </a:p>
        </p:txBody>
      </p:sp>
      <p:sp>
        <p:nvSpPr>
          <p:cNvPr id="3" name="Content Placeholder 2"/>
          <p:cNvSpPr>
            <a:spLocks noGrp="1"/>
          </p:cNvSpPr>
          <p:nvPr>
            <p:ph sz="quarter" idx="1"/>
          </p:nvPr>
        </p:nvSpPr>
        <p:spPr/>
        <p:txBody>
          <a:bodyPr/>
          <a:lstStyle/>
          <a:p>
            <a:pPr algn="just"/>
            <a:r>
              <a:rPr lang="en-US" dirty="0" smtClean="0"/>
              <a:t>In a class hierarchy, when a method in a subclass has the same name and type signature as a method in its </a:t>
            </a:r>
            <a:r>
              <a:rPr lang="en-US" dirty="0" err="1" smtClean="0"/>
              <a:t>superclass</a:t>
            </a:r>
            <a:r>
              <a:rPr lang="en-US" dirty="0" smtClean="0"/>
              <a:t>, then the method in the subclass is said to </a:t>
            </a:r>
            <a:r>
              <a:rPr lang="en-US" i="1" dirty="0" smtClean="0"/>
              <a:t>override </a:t>
            </a:r>
            <a:r>
              <a:rPr lang="en-US" dirty="0" smtClean="0"/>
              <a:t>the method in the </a:t>
            </a:r>
            <a:r>
              <a:rPr lang="en-US" dirty="0" err="1" smtClean="0"/>
              <a:t>superclass</a:t>
            </a:r>
            <a:r>
              <a:rPr lang="en-US" dirty="0" smtClean="0"/>
              <a:t>. When an overridden method is called from within a subclass, it will always refer to the version of that method defined by the subclass. The version of the method defined by the </a:t>
            </a:r>
            <a:r>
              <a:rPr lang="en-US" dirty="0" err="1" smtClean="0"/>
              <a:t>superclass</a:t>
            </a:r>
            <a:r>
              <a:rPr lang="en-US" dirty="0" smtClean="0"/>
              <a:t> will be hidden.</a:t>
            </a:r>
            <a:endParaRPr lang="en-US"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Final Class, Variables and Methods</a:t>
            </a:r>
            <a:endParaRPr lang="en-US" b="1" u="sng" dirty="0"/>
          </a:p>
        </p:txBody>
      </p:sp>
      <p:sp>
        <p:nvSpPr>
          <p:cNvPr id="3" name="Content Placeholder 2"/>
          <p:cNvSpPr>
            <a:spLocks noGrp="1"/>
          </p:cNvSpPr>
          <p:nvPr>
            <p:ph sz="quarter" idx="1"/>
          </p:nvPr>
        </p:nvSpPr>
        <p:spPr>
          <a:xfrm>
            <a:off x="914400" y="1447800"/>
            <a:ext cx="7772400" cy="5029200"/>
          </a:xfrm>
        </p:spPr>
        <p:txBody>
          <a:bodyPr>
            <a:normAutofit/>
          </a:bodyPr>
          <a:lstStyle/>
          <a:p>
            <a:pPr algn="just"/>
            <a:r>
              <a:rPr lang="en-US" b="1" u="sng" dirty="0" smtClean="0"/>
              <a:t>Final Class:</a:t>
            </a:r>
          </a:p>
          <a:p>
            <a:pPr algn="just">
              <a:buNone/>
            </a:pPr>
            <a:r>
              <a:rPr lang="en-US" dirty="0" smtClean="0"/>
              <a:t>                    A final class is one that cannot be sub-classed.</a:t>
            </a:r>
          </a:p>
          <a:p>
            <a:pPr algn="just">
              <a:buNone/>
            </a:pPr>
            <a:endParaRPr lang="en-US" dirty="0" smtClean="0"/>
          </a:p>
          <a:p>
            <a:pPr algn="just"/>
            <a:r>
              <a:rPr lang="en-US" b="1" u="sng" dirty="0" smtClean="0"/>
              <a:t>Final Variable:</a:t>
            </a:r>
            <a:r>
              <a:rPr lang="en-US" dirty="0" smtClean="0"/>
              <a:t> </a:t>
            </a:r>
          </a:p>
          <a:p>
            <a:pPr algn="just">
              <a:buNone/>
            </a:pPr>
            <a:r>
              <a:rPr lang="en-US" dirty="0" smtClean="0"/>
              <a:t>                    A final variable is a variable which has been initialized to a fixed value which cannot be changed after initialization.</a:t>
            </a:r>
          </a:p>
          <a:p>
            <a:pPr algn="just">
              <a:buNone/>
            </a:pPr>
            <a:endParaRPr lang="en-US" dirty="0" smtClean="0"/>
          </a:p>
          <a:p>
            <a:pPr algn="just"/>
            <a:r>
              <a:rPr lang="en-US" b="1" u="sng" dirty="0" smtClean="0"/>
              <a:t>Final Methods:</a:t>
            </a:r>
          </a:p>
          <a:p>
            <a:pPr algn="just">
              <a:buNone/>
            </a:pPr>
            <a:r>
              <a:rPr lang="en-US" b="1" dirty="0" smtClean="0"/>
              <a:t>                   </a:t>
            </a:r>
            <a:r>
              <a:rPr lang="en-US" dirty="0" smtClean="0"/>
              <a:t>The final keyword in a method declaration indicate that the method cannot be overridden by subclasses.</a:t>
            </a:r>
            <a:endParaRPr lang="en-US" b="1" u="sng" dirty="0" smtClean="0"/>
          </a:p>
          <a:p>
            <a:pPr algn="just"/>
            <a:endParaRPr lang="en-US" dirty="0"/>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 Class</a:t>
            </a:r>
            <a:endParaRPr lang="en-US" b="1" u="sng" dirty="0"/>
          </a:p>
        </p:txBody>
      </p:sp>
      <p:sp>
        <p:nvSpPr>
          <p:cNvPr id="3" name="Content Placeholder 2"/>
          <p:cNvSpPr>
            <a:spLocks noGrp="1"/>
          </p:cNvSpPr>
          <p:nvPr>
            <p:ph sz="quarter" idx="1"/>
          </p:nvPr>
        </p:nvSpPr>
        <p:spPr/>
        <p:txBody>
          <a:bodyPr>
            <a:normAutofit/>
          </a:bodyPr>
          <a:lstStyle/>
          <a:p>
            <a:pPr algn="just"/>
            <a:r>
              <a:rPr lang="en-US" dirty="0" smtClean="0"/>
              <a:t>An </a:t>
            </a:r>
            <a:r>
              <a:rPr lang="en-US" i="1" dirty="0" smtClean="0"/>
              <a:t>abstract class</a:t>
            </a:r>
            <a:r>
              <a:rPr lang="en-US" dirty="0" smtClean="0"/>
              <a:t> is a class that is declared abstract—it may or may not include abstract methods. Abstract classes cannot be instantiated, but they can be sub-classed.</a:t>
            </a:r>
          </a:p>
          <a:p>
            <a:pPr algn="just"/>
            <a:r>
              <a:rPr lang="en-US" dirty="0" smtClean="0"/>
              <a:t> An </a:t>
            </a:r>
            <a:r>
              <a:rPr lang="en-US" i="1" dirty="0" smtClean="0"/>
              <a:t>abstract method</a:t>
            </a:r>
            <a:r>
              <a:rPr lang="en-US" dirty="0" smtClean="0"/>
              <a:t> is a method that is declared without an implementation (without braces, and followed by a semicolon), like this: </a:t>
            </a:r>
          </a:p>
          <a:p>
            <a:pPr algn="just">
              <a:buNone/>
            </a:pPr>
            <a:r>
              <a:rPr lang="en-US" dirty="0" smtClean="0"/>
              <a:t>       </a:t>
            </a:r>
          </a:p>
          <a:p>
            <a:pPr algn="just">
              <a:buNone/>
            </a:pPr>
            <a:r>
              <a:rPr lang="en-US" dirty="0" smtClean="0"/>
              <a:t>        </a:t>
            </a:r>
            <a:r>
              <a:rPr lang="en-US" dirty="0" smtClean="0">
                <a:solidFill>
                  <a:srgbClr val="D22800"/>
                </a:solidFill>
              </a:rPr>
              <a:t>abstract void </a:t>
            </a:r>
            <a:r>
              <a:rPr lang="en-US" dirty="0" err="1" smtClean="0">
                <a:solidFill>
                  <a:srgbClr val="D22800"/>
                </a:solidFill>
              </a:rPr>
              <a:t>moveTo</a:t>
            </a:r>
            <a:r>
              <a:rPr lang="en-US" dirty="0" smtClean="0">
                <a:solidFill>
                  <a:srgbClr val="D22800"/>
                </a:solidFill>
              </a:rPr>
              <a:t>(double </a:t>
            </a:r>
            <a:r>
              <a:rPr lang="en-US" dirty="0" err="1" smtClean="0">
                <a:solidFill>
                  <a:srgbClr val="D22800"/>
                </a:solidFill>
              </a:rPr>
              <a:t>deltaX</a:t>
            </a:r>
            <a:r>
              <a:rPr lang="en-US" dirty="0" smtClean="0">
                <a:solidFill>
                  <a:srgbClr val="D22800"/>
                </a:solidFill>
              </a:rPr>
              <a:t>, double </a:t>
            </a:r>
            <a:r>
              <a:rPr lang="en-US" dirty="0" err="1" smtClean="0">
                <a:solidFill>
                  <a:srgbClr val="D22800"/>
                </a:solidFill>
              </a:rPr>
              <a:t>deltaY</a:t>
            </a:r>
            <a:r>
              <a:rPr lang="en-US" dirty="0" smtClean="0">
                <a:solidFill>
                  <a:srgbClr val="D22800"/>
                </a:solidFill>
              </a:rPr>
              <a:t>); </a:t>
            </a: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 Class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If a class includes abstract methods, the class itself </a:t>
            </a:r>
            <a:r>
              <a:rPr lang="en-US" i="1" dirty="0" smtClean="0"/>
              <a:t>must</a:t>
            </a:r>
            <a:r>
              <a:rPr lang="en-US" dirty="0" smtClean="0"/>
              <a:t> be declared abstract, as in: </a:t>
            </a:r>
          </a:p>
          <a:p>
            <a:pPr>
              <a:buNone/>
            </a:pPr>
            <a:r>
              <a:rPr lang="en-US" dirty="0" smtClean="0"/>
              <a:t>    public abstract class </a:t>
            </a:r>
            <a:r>
              <a:rPr lang="en-US" dirty="0" err="1" smtClean="0"/>
              <a:t>GraphicObject</a:t>
            </a:r>
            <a:r>
              <a:rPr lang="en-US" dirty="0" smtClean="0"/>
              <a:t> </a:t>
            </a:r>
          </a:p>
          <a:p>
            <a:pPr>
              <a:buNone/>
            </a:pPr>
            <a:r>
              <a:rPr lang="en-US" dirty="0" smtClean="0"/>
              <a:t>   { </a:t>
            </a:r>
          </a:p>
          <a:p>
            <a:pPr>
              <a:buNone/>
            </a:pPr>
            <a:r>
              <a:rPr lang="en-US" dirty="0" smtClean="0"/>
              <a:t>      // declare fields </a:t>
            </a:r>
          </a:p>
          <a:p>
            <a:pPr>
              <a:buNone/>
            </a:pPr>
            <a:r>
              <a:rPr lang="en-US" dirty="0" smtClean="0"/>
              <a:t>     // declare non-abstract methods </a:t>
            </a:r>
          </a:p>
          <a:p>
            <a:pPr>
              <a:buNone/>
            </a:pPr>
            <a:r>
              <a:rPr lang="en-US" dirty="0" smtClean="0"/>
              <a:t>     abstract void draw(); </a:t>
            </a:r>
          </a:p>
          <a:p>
            <a:pPr>
              <a:buNone/>
            </a:pPr>
            <a:r>
              <a:rPr lang="en-US" dirty="0" smtClean="0"/>
              <a:t>    } </a:t>
            </a:r>
          </a:p>
          <a:p>
            <a:pPr algn="just">
              <a:buNone/>
            </a:pPr>
            <a:r>
              <a:rPr lang="en-US" dirty="0" smtClean="0"/>
              <a:t>                           When an abstract class is </a:t>
            </a:r>
            <a:r>
              <a:rPr lang="en-US" dirty="0" err="1" smtClean="0"/>
              <a:t>subclassed</a:t>
            </a:r>
            <a:r>
              <a:rPr lang="en-US" dirty="0" smtClean="0"/>
              <a:t>, the subclass usually provides implementations for all of the abstract methods in its parent class.</a:t>
            </a:r>
            <a:endParaRPr lang="en-US" dirty="0"/>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Introducing Classes, Objects and Methods</a:t>
            </a:r>
            <a:endParaRPr lang="en-US" b="1" u="sng" dirty="0"/>
          </a:p>
        </p:txBody>
      </p:sp>
      <p:sp>
        <p:nvSpPr>
          <p:cNvPr id="3" name="Content Placeholder 2"/>
          <p:cNvSpPr>
            <a:spLocks noGrp="1"/>
          </p:cNvSpPr>
          <p:nvPr>
            <p:ph sz="quarter" idx="1"/>
          </p:nvPr>
        </p:nvSpPr>
        <p:spPr/>
        <p:txBody>
          <a:bodyPr/>
          <a:lstStyle/>
          <a:p>
            <a:r>
              <a:rPr lang="en-US" dirty="0" smtClean="0"/>
              <a:t>A Class is a way to bind the data and functions together.</a:t>
            </a:r>
          </a:p>
          <a:p>
            <a:pPr>
              <a:buNone/>
            </a:pPr>
            <a:r>
              <a:rPr lang="en-US" dirty="0" smtClean="0"/>
              <a:t>    </a:t>
            </a:r>
            <a:r>
              <a:rPr lang="en-US" b="1" u="sng" dirty="0" smtClean="0"/>
              <a:t>Syntax:</a:t>
            </a:r>
          </a:p>
          <a:p>
            <a:pPr>
              <a:buNone/>
            </a:pPr>
            <a:r>
              <a:rPr lang="en-US" dirty="0" smtClean="0"/>
              <a:t>    class </a:t>
            </a:r>
            <a:r>
              <a:rPr lang="en-US" dirty="0" err="1" smtClean="0"/>
              <a:t>classname</a:t>
            </a:r>
            <a:r>
              <a:rPr lang="en-US" dirty="0" smtClean="0"/>
              <a:t> [extends </a:t>
            </a:r>
            <a:r>
              <a:rPr lang="en-US" dirty="0" err="1" smtClean="0"/>
              <a:t>superclassname</a:t>
            </a:r>
            <a:r>
              <a:rPr lang="en-US" dirty="0" smtClean="0"/>
              <a:t>]</a:t>
            </a:r>
          </a:p>
          <a:p>
            <a:pPr>
              <a:buNone/>
            </a:pPr>
            <a:r>
              <a:rPr lang="en-US" b="1" dirty="0" smtClean="0"/>
              <a:t>    {</a:t>
            </a:r>
            <a:r>
              <a:rPr lang="en-US" b="1" u="sng" dirty="0" smtClean="0"/>
              <a:t> </a:t>
            </a:r>
          </a:p>
          <a:p>
            <a:pPr>
              <a:buNone/>
            </a:pPr>
            <a:r>
              <a:rPr lang="en-US" dirty="0" smtClean="0"/>
              <a:t>          [ fields declaration; ]</a:t>
            </a:r>
          </a:p>
          <a:p>
            <a:pPr>
              <a:buNone/>
            </a:pPr>
            <a:r>
              <a:rPr lang="en-US" dirty="0" smtClean="0"/>
              <a:t>          [ methods declaration; ]</a:t>
            </a:r>
          </a:p>
          <a:p>
            <a:pPr>
              <a:buNone/>
            </a:pPr>
            <a:r>
              <a:rPr lang="en-US" dirty="0" smtClean="0"/>
              <a:t>     }</a:t>
            </a:r>
          </a:p>
          <a:p>
            <a:pPr>
              <a:buNone/>
            </a:pPr>
            <a:r>
              <a:rPr lang="en-US" dirty="0" smtClean="0"/>
              <a:t>                     Everything in square brackets is optional. </a:t>
            </a:r>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Fields Declaration</a:t>
            </a:r>
            <a:endParaRPr lang="en-US" b="1" u="sng" dirty="0"/>
          </a:p>
        </p:txBody>
      </p:sp>
      <p:sp>
        <p:nvSpPr>
          <p:cNvPr id="3" name="Content Placeholder 2"/>
          <p:cNvSpPr>
            <a:spLocks noGrp="1"/>
          </p:cNvSpPr>
          <p:nvPr>
            <p:ph sz="quarter" idx="1"/>
          </p:nvPr>
        </p:nvSpPr>
        <p:spPr/>
        <p:txBody>
          <a:bodyPr/>
          <a:lstStyle/>
          <a:p>
            <a:r>
              <a:rPr lang="en-US" dirty="0" smtClean="0"/>
              <a:t>Data is encapsulated in a class by placing data fields inside the body of the class definition.</a:t>
            </a:r>
          </a:p>
          <a:p>
            <a:pPr>
              <a:buNone/>
            </a:pPr>
            <a:endParaRPr lang="en-US" dirty="0" smtClean="0"/>
          </a:p>
          <a:p>
            <a:pPr>
              <a:buNone/>
            </a:pPr>
            <a:r>
              <a:rPr lang="en-US" dirty="0" smtClean="0"/>
              <a:t>    class </a:t>
            </a:r>
            <a:r>
              <a:rPr lang="en-US" dirty="0" err="1" smtClean="0"/>
              <a:t>Classname</a:t>
            </a:r>
            <a:endParaRPr lang="en-US" dirty="0" smtClean="0"/>
          </a:p>
          <a:p>
            <a:pPr>
              <a:buNone/>
            </a:pPr>
            <a:r>
              <a:rPr lang="en-US" dirty="0" smtClean="0"/>
              <a:t>    {</a:t>
            </a:r>
          </a:p>
          <a:p>
            <a:pPr>
              <a:buNone/>
            </a:pPr>
            <a:r>
              <a:rPr lang="en-US" dirty="0" smtClean="0"/>
              <a:t>        data-type </a:t>
            </a:r>
            <a:r>
              <a:rPr lang="en-US" dirty="0" err="1" smtClean="0"/>
              <a:t>variablename</a:t>
            </a:r>
            <a:r>
              <a:rPr lang="en-US" dirty="0" smtClean="0"/>
              <a:t>;</a:t>
            </a:r>
          </a:p>
          <a:p>
            <a:pPr>
              <a:buNone/>
            </a:pPr>
            <a:r>
              <a:rPr lang="en-US" dirty="0" smtClean="0"/>
              <a:t>        data-type </a:t>
            </a:r>
            <a:r>
              <a:rPr lang="en-US" dirty="0" err="1" smtClean="0"/>
              <a:t>variablename</a:t>
            </a:r>
            <a:r>
              <a:rPr lang="en-US" dirty="0" smtClean="0"/>
              <a:t>;</a:t>
            </a:r>
          </a:p>
          <a:p>
            <a:pPr>
              <a:buNone/>
            </a:pPr>
            <a:r>
              <a:rPr lang="en-US" dirty="0" smtClean="0"/>
              <a:t>    }</a:t>
            </a:r>
            <a:endParaRPr lang="en-US" dirty="0"/>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Methods Declaration</a:t>
            </a:r>
            <a:endParaRPr lang="en-US" dirty="0"/>
          </a:p>
        </p:txBody>
      </p:sp>
      <p:sp>
        <p:nvSpPr>
          <p:cNvPr id="3" name="Content Placeholder 2"/>
          <p:cNvSpPr>
            <a:spLocks noGrp="1"/>
          </p:cNvSpPr>
          <p:nvPr>
            <p:ph sz="quarter" idx="1"/>
          </p:nvPr>
        </p:nvSpPr>
        <p:spPr/>
        <p:txBody>
          <a:bodyPr/>
          <a:lstStyle/>
          <a:p>
            <a:r>
              <a:rPr lang="en-US" b="1" u="sng" dirty="0" smtClean="0"/>
              <a:t>Syntax:</a:t>
            </a:r>
          </a:p>
          <a:p>
            <a:pPr>
              <a:buNone/>
            </a:pPr>
            <a:r>
              <a:rPr lang="en-US" dirty="0" smtClean="0"/>
              <a:t>        type </a:t>
            </a:r>
            <a:r>
              <a:rPr lang="en-US" dirty="0" err="1" smtClean="0"/>
              <a:t>methodname</a:t>
            </a:r>
            <a:r>
              <a:rPr lang="en-US" dirty="0" smtClean="0"/>
              <a:t>(parameter-list)</a:t>
            </a:r>
          </a:p>
          <a:p>
            <a:pPr>
              <a:buNone/>
            </a:pPr>
            <a:r>
              <a:rPr lang="en-US" dirty="0" smtClean="0"/>
              <a:t>        {</a:t>
            </a:r>
          </a:p>
          <a:p>
            <a:pPr>
              <a:buNone/>
            </a:pPr>
            <a:r>
              <a:rPr lang="en-US" dirty="0" smtClean="0"/>
              <a:t>             method-body;</a:t>
            </a:r>
          </a:p>
          <a:p>
            <a:pPr>
              <a:buNone/>
            </a:pPr>
            <a:r>
              <a:rPr lang="en-US" dirty="0" smtClean="0"/>
              <a:t>         }</a:t>
            </a:r>
          </a:p>
          <a:p>
            <a:r>
              <a:rPr lang="en-US" dirty="0" smtClean="0"/>
              <a:t>The type can even be void, if the method does not return any value. </a:t>
            </a:r>
            <a:endParaRPr lang="en-US" dirty="0"/>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Creating Objects</a:t>
            </a:r>
            <a:endParaRPr lang="en-US" b="1" u="sng" dirty="0"/>
          </a:p>
        </p:txBody>
      </p:sp>
      <p:sp>
        <p:nvSpPr>
          <p:cNvPr id="3" name="Content Placeholder 2"/>
          <p:cNvSpPr>
            <a:spLocks noGrp="1"/>
          </p:cNvSpPr>
          <p:nvPr>
            <p:ph sz="quarter" idx="1"/>
          </p:nvPr>
        </p:nvSpPr>
        <p:spPr/>
        <p:txBody>
          <a:bodyPr/>
          <a:lstStyle/>
          <a:p>
            <a:pPr algn="just"/>
            <a:r>
              <a:rPr lang="en-US" dirty="0" smtClean="0"/>
              <a:t>An object in java is essentially a block  of memory that contains space to store all the instance variables. Object in java are created using the new operator. The new operator creates an object of the specified class and returns a reference to the object.</a:t>
            </a:r>
          </a:p>
          <a:p>
            <a:pPr algn="just">
              <a:buNone/>
            </a:pPr>
            <a:r>
              <a:rPr lang="en-US" dirty="0" smtClean="0"/>
              <a:t>    </a:t>
            </a:r>
            <a:r>
              <a:rPr lang="en-US" dirty="0" smtClean="0">
                <a:solidFill>
                  <a:srgbClr val="D22800"/>
                </a:solidFill>
              </a:rPr>
              <a:t>Rectangle rect1;                                 //declare the object</a:t>
            </a:r>
          </a:p>
          <a:p>
            <a:pPr algn="just">
              <a:buNone/>
            </a:pPr>
            <a:r>
              <a:rPr lang="en-US" dirty="0" smtClean="0">
                <a:solidFill>
                  <a:srgbClr val="D22800"/>
                </a:solidFill>
              </a:rPr>
              <a:t>    rect1=new Rectangle();                   //instantiate the object</a:t>
            </a:r>
          </a:p>
          <a:p>
            <a:pPr algn="just"/>
            <a:endParaRPr lang="en-US" dirty="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Accessing Class Members</a:t>
            </a:r>
            <a:endParaRPr lang="en-US" b="1" u="sng" dirty="0"/>
          </a:p>
        </p:txBody>
      </p:sp>
      <p:sp>
        <p:nvSpPr>
          <p:cNvPr id="3" name="Content Placeholder 2"/>
          <p:cNvSpPr>
            <a:spLocks noGrp="1"/>
          </p:cNvSpPr>
          <p:nvPr>
            <p:ph sz="quarter" idx="1"/>
          </p:nvPr>
        </p:nvSpPr>
        <p:spPr/>
        <p:txBody>
          <a:bodyPr/>
          <a:lstStyle/>
          <a:p>
            <a:pPr algn="just"/>
            <a:r>
              <a:rPr lang="en-US" dirty="0" smtClean="0"/>
              <a:t>The Class members of a class can be accessed using the object-name and the dot operator.</a:t>
            </a:r>
          </a:p>
          <a:p>
            <a:pPr algn="just">
              <a:buNone/>
            </a:pPr>
            <a:r>
              <a:rPr lang="en-US" dirty="0" smtClean="0"/>
              <a:t>    </a:t>
            </a:r>
            <a:r>
              <a:rPr lang="en-US" dirty="0" err="1" smtClean="0">
                <a:solidFill>
                  <a:srgbClr val="D22800"/>
                </a:solidFill>
              </a:rPr>
              <a:t>objectname.variablename</a:t>
            </a:r>
            <a:r>
              <a:rPr lang="en-US" dirty="0" smtClean="0">
                <a:solidFill>
                  <a:srgbClr val="D22800"/>
                </a:solidFill>
              </a:rPr>
              <a:t>=value;</a:t>
            </a:r>
          </a:p>
          <a:p>
            <a:pPr algn="just">
              <a:buNone/>
            </a:pPr>
            <a:r>
              <a:rPr lang="en-US" dirty="0" smtClean="0">
                <a:solidFill>
                  <a:srgbClr val="D22800"/>
                </a:solidFill>
              </a:rPr>
              <a:t>    </a:t>
            </a:r>
            <a:r>
              <a:rPr lang="en-US" dirty="0" err="1" smtClean="0">
                <a:solidFill>
                  <a:srgbClr val="D22800"/>
                </a:solidFill>
              </a:rPr>
              <a:t>objectname.methodname</a:t>
            </a:r>
            <a:r>
              <a:rPr lang="en-US" dirty="0" smtClean="0">
                <a:solidFill>
                  <a:srgbClr val="D22800"/>
                </a:solidFill>
              </a:rPr>
              <a:t>(parameter-list);</a:t>
            </a:r>
          </a:p>
          <a:p>
            <a:pPr algn="just"/>
            <a:r>
              <a:rPr lang="en-US" dirty="0" smtClean="0"/>
              <a:t>Here </a:t>
            </a:r>
            <a:r>
              <a:rPr lang="en-US" dirty="0" err="1" smtClean="0"/>
              <a:t>objectname</a:t>
            </a:r>
            <a:r>
              <a:rPr lang="en-US" dirty="0" smtClean="0"/>
              <a:t> is the name of the object, </a:t>
            </a:r>
            <a:r>
              <a:rPr lang="en-US" dirty="0" err="1" smtClean="0"/>
              <a:t>variablename</a:t>
            </a:r>
            <a:r>
              <a:rPr lang="en-US" dirty="0" smtClean="0"/>
              <a:t> is the name of the instance variable inside the object that we wish you access, </a:t>
            </a:r>
            <a:r>
              <a:rPr lang="en-US" dirty="0" err="1" smtClean="0"/>
              <a:t>methodname</a:t>
            </a:r>
            <a:r>
              <a:rPr lang="en-US" dirty="0" smtClean="0"/>
              <a:t> is the method that we wish to call, and parameter-list is a comma separated list of </a:t>
            </a:r>
            <a:r>
              <a:rPr lang="en-US" dirty="0" err="1" smtClean="0"/>
              <a:t>methodname</a:t>
            </a:r>
            <a:r>
              <a:rPr lang="en-US" dirty="0" smtClean="0"/>
              <a:t> declared in the class. </a:t>
            </a:r>
            <a:endParaRPr lang="en-US" dirty="0"/>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C:\Users\manan\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503919"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4987"/>
      </p:ext>
    </p:extLst>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manan\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86" y="381000"/>
            <a:ext cx="8571714"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243613"/>
      </p:ext>
    </p:extLst>
  </p:cSld>
  <p:clrMapOvr>
    <a:masterClrMapping/>
  </p:clrMapOvr>
  <p:transition>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320</TotalTime>
  <Words>799</Words>
  <Application>Microsoft Office PowerPoint</Application>
  <PresentationFormat>On-screen Show (4:3)</PresentationFormat>
  <Paragraphs>92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Franklin Gothic Book</vt:lpstr>
      <vt:lpstr>Perpetua</vt:lpstr>
      <vt:lpstr>Wingdings 2</vt:lpstr>
      <vt:lpstr>Equity</vt:lpstr>
      <vt:lpstr>Lecture-4</vt:lpstr>
      <vt:lpstr>Introducing Classes, Objects &amp; Methods</vt:lpstr>
      <vt:lpstr>Introducing Classes, Objects and Methods</vt:lpstr>
      <vt:lpstr>Fields Declaration</vt:lpstr>
      <vt:lpstr>Methods Declaration</vt:lpstr>
      <vt:lpstr>Creating Objects</vt:lpstr>
      <vt:lpstr>Accessing Class Members</vt:lpstr>
      <vt:lpstr>PowerPoint Presentation</vt:lpstr>
      <vt:lpstr>PowerPoint Presentation</vt:lpstr>
      <vt:lpstr>Constructors</vt:lpstr>
      <vt:lpstr>Constructors</vt:lpstr>
      <vt:lpstr>PowerPoint Presentation</vt:lpstr>
      <vt:lpstr>Method Overloading</vt:lpstr>
      <vt:lpstr>Method Overloading</vt:lpstr>
      <vt:lpstr>Class Inheritance</vt:lpstr>
      <vt:lpstr>Class Inheritance</vt:lpstr>
      <vt:lpstr>Class Inheritance</vt:lpstr>
      <vt:lpstr>Class Inheritance</vt:lpstr>
      <vt:lpstr>Sub-Class Constructor</vt:lpstr>
      <vt:lpstr>Overriding methods</vt:lpstr>
      <vt:lpstr>Final Class, Variables and Methods</vt:lpstr>
      <vt:lpstr>Abstract Class</vt:lpstr>
      <vt:lpstr>Abstract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Points to be Discussed</dc:title>
  <dc:creator>hcl</dc:creator>
  <cp:lastModifiedBy>Ram Kumar</cp:lastModifiedBy>
  <cp:revision>73</cp:revision>
  <dcterms:created xsi:type="dcterms:W3CDTF">2006-08-16T00:00:00Z</dcterms:created>
  <dcterms:modified xsi:type="dcterms:W3CDTF">2022-01-12T05:19:53Z</dcterms:modified>
</cp:coreProperties>
</file>