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E2FE105-F0C2-480D-B745-182B5F63375C}" type="datetimeFigureOut">
              <a:rPr lang="en-US" smtClean="0"/>
              <a:t>2/28/2022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3238412-03A3-4DE1-AEB0-504E4A290CE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2FE105-F0C2-480D-B745-182B5F63375C}"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38412-03A3-4DE1-AEB0-504E4A290C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E2FE105-F0C2-480D-B745-182B5F63375C}"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238412-03A3-4DE1-AEB0-504E4A290C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E2FE105-F0C2-480D-B745-182B5F63375C}" type="datetimeFigureOut">
              <a:rPr lang="en-US" smtClean="0"/>
              <a:t>2/28/2022</a:t>
            </a:fld>
            <a:endParaRPr lang="en-US"/>
          </a:p>
        </p:txBody>
      </p:sp>
      <p:sp>
        <p:nvSpPr>
          <p:cNvPr id="9" name="Slide Number Placeholder 8"/>
          <p:cNvSpPr>
            <a:spLocks noGrp="1"/>
          </p:cNvSpPr>
          <p:nvPr>
            <p:ph type="sldNum" sz="quarter" idx="15"/>
          </p:nvPr>
        </p:nvSpPr>
        <p:spPr/>
        <p:txBody>
          <a:bodyPr rtlCol="0"/>
          <a:lstStyle/>
          <a:p>
            <a:fld id="{43238412-03A3-4DE1-AEB0-504E4A290CEA}"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E2FE105-F0C2-480D-B745-182B5F63375C}" type="datetimeFigureOut">
              <a:rPr lang="en-US" smtClean="0"/>
              <a:t>2/28/2022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3238412-03A3-4DE1-AEB0-504E4A290CEA}"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E2FE105-F0C2-480D-B745-182B5F63375C}"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238412-03A3-4DE1-AEB0-504E4A290CEA}"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E2FE105-F0C2-480D-B745-182B5F63375C}" type="datetimeFigureOut">
              <a:rPr lang="en-US" smtClean="0"/>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238412-03A3-4DE1-AEB0-504E4A290CEA}"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E2FE105-F0C2-480D-B745-182B5F63375C}" type="datetimeFigureOut">
              <a:rPr lang="en-US" smtClean="0"/>
              <a:t>2/28/2022</a:t>
            </a:fld>
            <a:endParaRPr lang="en-US"/>
          </a:p>
        </p:txBody>
      </p:sp>
      <p:sp>
        <p:nvSpPr>
          <p:cNvPr id="7" name="Slide Number Placeholder 6"/>
          <p:cNvSpPr>
            <a:spLocks noGrp="1"/>
          </p:cNvSpPr>
          <p:nvPr>
            <p:ph type="sldNum" sz="quarter" idx="11"/>
          </p:nvPr>
        </p:nvSpPr>
        <p:spPr/>
        <p:txBody>
          <a:bodyPr rtlCol="0"/>
          <a:lstStyle/>
          <a:p>
            <a:fld id="{43238412-03A3-4DE1-AEB0-504E4A290CEA}"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FE105-F0C2-480D-B745-182B5F63375C}" type="datetimeFigureOut">
              <a:rPr lang="en-US" smtClean="0"/>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238412-03A3-4DE1-AEB0-504E4A290C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E2FE105-F0C2-480D-B745-182B5F63375C}" type="datetimeFigureOut">
              <a:rPr lang="en-US" smtClean="0"/>
              <a:t>2/28/2022</a:t>
            </a:fld>
            <a:endParaRPr lang="en-US"/>
          </a:p>
        </p:txBody>
      </p:sp>
      <p:sp>
        <p:nvSpPr>
          <p:cNvPr id="22" name="Slide Number Placeholder 21"/>
          <p:cNvSpPr>
            <a:spLocks noGrp="1"/>
          </p:cNvSpPr>
          <p:nvPr>
            <p:ph type="sldNum" sz="quarter" idx="15"/>
          </p:nvPr>
        </p:nvSpPr>
        <p:spPr/>
        <p:txBody>
          <a:bodyPr rtlCol="0"/>
          <a:lstStyle/>
          <a:p>
            <a:fld id="{43238412-03A3-4DE1-AEB0-504E4A290CEA}"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E2FE105-F0C2-480D-B745-182B5F63375C}" type="datetimeFigureOut">
              <a:rPr lang="en-US" smtClean="0"/>
              <a:t>2/28/2022</a:t>
            </a:fld>
            <a:endParaRPr lang="en-US"/>
          </a:p>
        </p:txBody>
      </p:sp>
      <p:sp>
        <p:nvSpPr>
          <p:cNvPr id="18" name="Slide Number Placeholder 17"/>
          <p:cNvSpPr>
            <a:spLocks noGrp="1"/>
          </p:cNvSpPr>
          <p:nvPr>
            <p:ph type="sldNum" sz="quarter" idx="11"/>
          </p:nvPr>
        </p:nvSpPr>
        <p:spPr/>
        <p:txBody>
          <a:bodyPr rtlCol="0"/>
          <a:lstStyle/>
          <a:p>
            <a:fld id="{43238412-03A3-4DE1-AEB0-504E4A290CEA}"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E2FE105-F0C2-480D-B745-182B5F63375C}" type="datetimeFigureOut">
              <a:rPr lang="en-US" smtClean="0"/>
              <a:t>2/28/2022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3238412-03A3-4DE1-AEB0-504E4A290CE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java-linkedlist" TargetMode="External"/><Relationship Id="rId2" Type="http://schemas.openxmlformats.org/officeDocument/2006/relationships/hyperlink" Target="https://www.javatpoint.com/java-arraylist" TargetMode="External"/><Relationship Id="rId1" Type="http://schemas.openxmlformats.org/officeDocument/2006/relationships/slideLayout" Target="../slideLayouts/slideLayout2.xml"/><Relationship Id="rId4" Type="http://schemas.openxmlformats.org/officeDocument/2006/relationships/hyperlink" Target="https://www.javatpoint.com/java-priorityqueu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Collections in Java</a:t>
            </a:r>
            <a:br>
              <a:rPr lang="en-US"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Iterator</a:t>
            </a:r>
            <a:r>
              <a:rPr lang="en-US" dirty="0" smtClean="0"/>
              <a:t> interface</a:t>
            </a:r>
            <a:br>
              <a:rPr lang="en-US" dirty="0" smtClean="0"/>
            </a:br>
            <a:endParaRPr lang="en-US" dirty="0"/>
          </a:p>
        </p:txBody>
      </p:sp>
      <p:sp>
        <p:nvSpPr>
          <p:cNvPr id="3" name="Content Placeholder 2"/>
          <p:cNvSpPr>
            <a:spLocks noGrp="1"/>
          </p:cNvSpPr>
          <p:nvPr>
            <p:ph sz="quarter" idx="1"/>
          </p:nvPr>
        </p:nvSpPr>
        <p:spPr/>
        <p:txBody>
          <a:bodyPr/>
          <a:lstStyle/>
          <a:p>
            <a:r>
              <a:rPr lang="en-US" dirty="0" err="1" smtClean="0"/>
              <a:t>Iterator</a:t>
            </a:r>
            <a:r>
              <a:rPr lang="en-US" dirty="0" smtClean="0"/>
              <a:t> interface provides the facility of iterating the elements in a forward direction only.</a:t>
            </a:r>
            <a:br>
              <a:rPr lang="en-US" dirty="0" smtClean="0"/>
            </a:br>
            <a:endParaRPr lang="en-US" dirty="0"/>
          </a:p>
        </p:txBody>
      </p:sp>
      <p:graphicFrame>
        <p:nvGraphicFramePr>
          <p:cNvPr id="4" name="Table 3"/>
          <p:cNvGraphicFramePr>
            <a:graphicFrameLocks noGrp="1"/>
          </p:cNvGraphicFramePr>
          <p:nvPr/>
        </p:nvGraphicFramePr>
        <p:xfrm>
          <a:off x="857224" y="2714620"/>
          <a:ext cx="7215238" cy="2430068"/>
        </p:xfrm>
        <a:graphic>
          <a:graphicData uri="http://schemas.openxmlformats.org/drawingml/2006/table">
            <a:tbl>
              <a:tblPr/>
              <a:tblGrid>
                <a:gridCol w="845542"/>
                <a:gridCol w="2621179"/>
                <a:gridCol w="3748517"/>
              </a:tblGrid>
              <a:tr h="368655">
                <a:tc>
                  <a:txBody>
                    <a:bodyPr/>
                    <a:lstStyle/>
                    <a:p>
                      <a:pPr algn="l" fontAlgn="t"/>
                      <a:r>
                        <a:rPr lang="en-US" sz="1300">
                          <a:solidFill>
                            <a:srgbClr val="000000"/>
                          </a:solidFill>
                          <a:latin typeface="times new roman"/>
                        </a:rPr>
                        <a:t>No.</a:t>
                      </a:r>
                    </a:p>
                  </a:txBody>
                  <a:tcPr marL="82707" marR="82707" marT="82707" marB="82707">
                    <a:lnL w="9525" cap="flat" cmpd="sng" algn="ctr">
                      <a:solidFill>
                        <a:srgbClr val="F06D7E"/>
                      </a:solidFill>
                      <a:prstDash val="solid"/>
                      <a:round/>
                      <a:headEnd type="none" w="med" len="med"/>
                      <a:tailEnd type="none" w="med" len="med"/>
                    </a:lnL>
                    <a:lnR w="9525" cap="flat" cmpd="sng" algn="ctr">
                      <a:solidFill>
                        <a:srgbClr val="F06D7E"/>
                      </a:solidFill>
                      <a:prstDash val="solid"/>
                      <a:round/>
                      <a:headEnd type="none" w="med" len="med"/>
                      <a:tailEnd type="none" w="med" len="med"/>
                    </a:lnR>
                    <a:lnT w="9525" cap="flat" cmpd="sng" algn="ctr">
                      <a:solidFill>
                        <a:srgbClr val="F06D7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Method</a:t>
                      </a:r>
                    </a:p>
                  </a:txBody>
                  <a:tcPr marL="82707" marR="82707" marT="82707" marB="82707">
                    <a:lnL w="9525" cap="flat" cmpd="sng" algn="ctr">
                      <a:solidFill>
                        <a:srgbClr val="F06D7E"/>
                      </a:solidFill>
                      <a:prstDash val="solid"/>
                      <a:round/>
                      <a:headEnd type="none" w="med" len="med"/>
                      <a:tailEnd type="none" w="med" len="med"/>
                    </a:lnL>
                    <a:lnR w="9525" cap="flat" cmpd="sng" algn="ctr">
                      <a:solidFill>
                        <a:srgbClr val="F06D7E"/>
                      </a:solidFill>
                      <a:prstDash val="solid"/>
                      <a:round/>
                      <a:headEnd type="none" w="med" len="med"/>
                      <a:tailEnd type="none" w="med" len="med"/>
                    </a:lnR>
                    <a:lnT w="9525" cap="flat" cmpd="sng" algn="ctr">
                      <a:solidFill>
                        <a:srgbClr val="F06D7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F06D7E"/>
                      </a:solidFill>
                      <a:prstDash val="solid"/>
                      <a:round/>
                      <a:headEnd type="none" w="med" len="med"/>
                      <a:tailEnd type="none" w="med" len="med"/>
                    </a:lnL>
                    <a:lnR w="9525" cap="flat" cmpd="sng" algn="ctr">
                      <a:solidFill>
                        <a:srgbClr val="F06D7E"/>
                      </a:solidFill>
                      <a:prstDash val="solid"/>
                      <a:round/>
                      <a:headEnd type="none" w="med" len="med"/>
                      <a:tailEnd type="none" w="med" len="med"/>
                    </a:lnR>
                    <a:lnT w="9525" cap="flat" cmpd="sng" algn="ctr">
                      <a:solidFill>
                        <a:srgbClr val="F06D7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631477">
                <a:tc>
                  <a:txBody>
                    <a:bodyPr/>
                    <a:lstStyle/>
                    <a:p>
                      <a:pPr algn="just" fontAlgn="t"/>
                      <a:r>
                        <a:rPr lang="en-US" sz="1300">
                          <a:solidFill>
                            <a:srgbClr val="333333"/>
                          </a:solidFill>
                          <a:latin typeface="inter-regular"/>
                        </a:rPr>
                        <a:t>1</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public boolean hasNext()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returns true if the iterator has more elements otherwise it returns false.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14968">
                <a:tc>
                  <a:txBody>
                    <a:bodyPr/>
                    <a:lstStyle/>
                    <a:p>
                      <a:pPr algn="just" fontAlgn="t"/>
                      <a:r>
                        <a:rPr lang="en-US" sz="1300">
                          <a:solidFill>
                            <a:srgbClr val="333333"/>
                          </a:solidFill>
                          <a:latin typeface="inter-regular"/>
                        </a:rPr>
                        <a:t>2</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public Object next()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returns the element and moves the cursor pointer to the next element.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14968">
                <a:tc>
                  <a:txBody>
                    <a:bodyPr/>
                    <a:lstStyle/>
                    <a:p>
                      <a:pPr algn="just" fontAlgn="t"/>
                      <a:r>
                        <a:rPr lang="en-US" sz="1300">
                          <a:solidFill>
                            <a:srgbClr val="333333"/>
                          </a:solidFill>
                          <a:latin typeface="inter-regular"/>
                        </a:rPr>
                        <a:t>3</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public void remove()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It removes the last elements returned by the </a:t>
                      </a:r>
                      <a:r>
                        <a:rPr lang="en-US" sz="1300" dirty="0" err="1">
                          <a:solidFill>
                            <a:srgbClr val="333333"/>
                          </a:solidFill>
                          <a:latin typeface="inter-regular"/>
                        </a:rPr>
                        <a:t>iterator</a:t>
                      </a:r>
                      <a:r>
                        <a:rPr lang="en-US" sz="1300" dirty="0">
                          <a:solidFill>
                            <a:srgbClr val="333333"/>
                          </a:solidFill>
                          <a:latin typeface="inter-regular"/>
                        </a:rPr>
                        <a:t>. It is less used.</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Interface</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List interface is the child interface of Collection interface. It inhibits a list type data structure in which we can store the ordered collection of objects. It can have duplicate values.</a:t>
            </a:r>
          </a:p>
          <a:p>
            <a:r>
              <a:rPr lang="en-US" dirty="0" smtClean="0"/>
              <a:t>List interface is implemented by the classes </a:t>
            </a:r>
            <a:r>
              <a:rPr lang="en-US" dirty="0" err="1" smtClean="0"/>
              <a:t>ArrayList</a:t>
            </a:r>
            <a:r>
              <a:rPr lang="en-US" dirty="0" smtClean="0"/>
              <a:t>, </a:t>
            </a:r>
            <a:r>
              <a:rPr lang="en-US" dirty="0" err="1" smtClean="0"/>
              <a:t>LinkedList</a:t>
            </a:r>
            <a:r>
              <a:rPr lang="en-US" dirty="0" smtClean="0"/>
              <a:t>, Vector, and Stack.</a:t>
            </a:r>
          </a:p>
          <a:p>
            <a:r>
              <a:rPr lang="en-US" dirty="0" smtClean="0"/>
              <a:t>To instantiate the List interface, we must use </a:t>
            </a:r>
            <a:r>
              <a:rPr lang="en-US" dirty="0" smtClean="0"/>
              <a:t>:</a:t>
            </a:r>
          </a:p>
          <a:p>
            <a:pPr>
              <a:buNone/>
            </a:pPr>
            <a:endParaRPr lang="en-US" dirty="0" smtClean="0"/>
          </a:p>
          <a:p>
            <a:pPr lvl="2"/>
            <a:r>
              <a:rPr lang="en-US" dirty="0" smtClean="0"/>
              <a:t>List &lt;data-type&gt; list1= </a:t>
            </a:r>
            <a:r>
              <a:rPr lang="en-US" b="1" dirty="0" smtClean="0"/>
              <a:t>new</a:t>
            </a:r>
            <a:r>
              <a:rPr lang="en-US" dirty="0" smtClean="0"/>
              <a:t> </a:t>
            </a:r>
            <a:r>
              <a:rPr lang="en-US" dirty="0" err="1" smtClean="0"/>
              <a:t>ArrayList</a:t>
            </a:r>
            <a:r>
              <a:rPr lang="en-US" dirty="0" smtClean="0"/>
              <a:t>();  </a:t>
            </a:r>
          </a:p>
          <a:p>
            <a:pPr lvl="2"/>
            <a:r>
              <a:rPr lang="en-US" dirty="0" smtClean="0"/>
              <a:t>List &lt;data-type&gt; list2 = </a:t>
            </a:r>
            <a:r>
              <a:rPr lang="en-US" b="1" dirty="0" smtClean="0"/>
              <a:t>new</a:t>
            </a:r>
            <a:r>
              <a:rPr lang="en-US" dirty="0" smtClean="0"/>
              <a:t> </a:t>
            </a:r>
            <a:r>
              <a:rPr lang="en-US" dirty="0" err="1" smtClean="0"/>
              <a:t>LinkedList</a:t>
            </a:r>
            <a:r>
              <a:rPr lang="en-US" dirty="0" smtClean="0"/>
              <a:t>();  </a:t>
            </a:r>
          </a:p>
          <a:p>
            <a:pPr lvl="2"/>
            <a:r>
              <a:rPr lang="en-US" dirty="0" smtClean="0"/>
              <a:t>List &lt;data-type&gt; list3 = </a:t>
            </a:r>
            <a:r>
              <a:rPr lang="en-US" b="1" dirty="0" smtClean="0"/>
              <a:t>new</a:t>
            </a:r>
            <a:r>
              <a:rPr lang="en-US" dirty="0" smtClean="0"/>
              <a:t> Vector();  </a:t>
            </a:r>
          </a:p>
          <a:p>
            <a:pPr lvl="2"/>
            <a:r>
              <a:rPr lang="en-US" dirty="0" smtClean="0"/>
              <a:t>List &lt;data-type&gt; list4 = </a:t>
            </a:r>
            <a:r>
              <a:rPr lang="en-US" b="1" dirty="0" smtClean="0"/>
              <a:t>new</a:t>
            </a:r>
            <a:r>
              <a:rPr lang="en-US" dirty="0" smtClean="0"/>
              <a:t> Stack();  </a:t>
            </a:r>
          </a:p>
          <a:p>
            <a:pPr lvl="2"/>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ArrayList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lgn="just"/>
            <a:r>
              <a:rPr lang="en-US" sz="2000" dirty="0" smtClean="0"/>
              <a:t>The </a:t>
            </a:r>
            <a:r>
              <a:rPr lang="en-US" sz="2000" dirty="0" err="1" smtClean="0"/>
              <a:t>ArrayList</a:t>
            </a:r>
            <a:r>
              <a:rPr lang="en-US" sz="2000" dirty="0" smtClean="0"/>
              <a:t> class implements the List interface. It uses a dynamic array to store the duplicate element of different data types. The </a:t>
            </a:r>
            <a:r>
              <a:rPr lang="en-US" sz="2000" dirty="0" err="1" smtClean="0"/>
              <a:t>ArrayList</a:t>
            </a:r>
            <a:r>
              <a:rPr lang="en-US" sz="2000" dirty="0" smtClean="0"/>
              <a:t> class maintains the insertion order and is non-synchronized. The elements stored in the </a:t>
            </a:r>
            <a:r>
              <a:rPr lang="en-US" sz="2000" dirty="0" err="1" smtClean="0"/>
              <a:t>ArrayList</a:t>
            </a:r>
            <a:r>
              <a:rPr lang="en-US" sz="2000" dirty="0" smtClean="0"/>
              <a:t> class can be randomly accessed.</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00" y="1028343"/>
            <a:ext cx="6786610" cy="4524315"/>
          </a:xfrm>
          <a:prstGeom prst="rect">
            <a:avLst/>
          </a:prstGeom>
        </p:spPr>
        <p:txBody>
          <a:bodyPr wrap="square">
            <a:spAutoFit/>
          </a:bodyPr>
          <a:lstStyle/>
          <a:p>
            <a:r>
              <a:rPr lang="en-US" b="1" dirty="0"/>
              <a:t>import</a:t>
            </a:r>
            <a:r>
              <a:rPr lang="en-US" dirty="0"/>
              <a:t> </a:t>
            </a:r>
            <a:r>
              <a:rPr lang="en-US" dirty="0" err="1"/>
              <a:t>java.util</a:t>
            </a:r>
            <a:r>
              <a:rPr lang="en-US" dirty="0"/>
              <a:t>.*;  </a:t>
            </a:r>
          </a:p>
          <a:p>
            <a:r>
              <a:rPr lang="en-US" b="1" dirty="0"/>
              <a:t>class</a:t>
            </a:r>
            <a:r>
              <a:rPr lang="en-US" dirty="0"/>
              <a:t> </a:t>
            </a:r>
            <a:r>
              <a:rPr lang="en-US" dirty="0" smtClean="0"/>
              <a:t>TestJavaCollection1{</a:t>
            </a:r>
            <a:r>
              <a:rPr lang="en-US" dirty="0"/>
              <a:t>  </a:t>
            </a:r>
          </a:p>
          <a:p>
            <a:r>
              <a:rPr lang="en-US" b="1" dirty="0" smtClean="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smtClean="0"/>
              <a:t>ArrayList</a:t>
            </a:r>
            <a:r>
              <a:rPr lang="en-US" dirty="0" smtClean="0"/>
              <a:t>&lt;String</a:t>
            </a:r>
            <a:r>
              <a:rPr lang="en-US" dirty="0"/>
              <a:t>&gt; list=</a:t>
            </a:r>
            <a:r>
              <a:rPr lang="en-US" b="1" dirty="0"/>
              <a:t>new</a:t>
            </a:r>
            <a:r>
              <a:rPr lang="en-US" dirty="0"/>
              <a:t> </a:t>
            </a:r>
            <a:r>
              <a:rPr lang="en-US" dirty="0" err="1"/>
              <a:t>ArrayList</a:t>
            </a:r>
            <a:r>
              <a:rPr lang="en-US" dirty="0"/>
              <a:t>&lt;String&gt;();//Creating </a:t>
            </a:r>
            <a:r>
              <a:rPr lang="en-US" dirty="0" err="1"/>
              <a:t>arraylist</a:t>
            </a:r>
            <a:r>
              <a:rPr lang="en-US" dirty="0"/>
              <a:t>  </a:t>
            </a:r>
          </a:p>
          <a:p>
            <a:r>
              <a:rPr lang="en-US" dirty="0" err="1"/>
              <a:t>list.add</a:t>
            </a:r>
            <a:r>
              <a:rPr lang="en-US" dirty="0"/>
              <a:t>("Ravi");//Adding object in </a:t>
            </a:r>
            <a:r>
              <a:rPr lang="en-US" dirty="0" err="1"/>
              <a:t>arraylist</a:t>
            </a:r>
            <a:r>
              <a:rPr lang="en-US" dirty="0"/>
              <a:t>  </a:t>
            </a:r>
          </a:p>
          <a:p>
            <a:r>
              <a:rPr lang="en-US" dirty="0" err="1"/>
              <a:t>list.add</a:t>
            </a:r>
            <a:r>
              <a:rPr lang="en-US" dirty="0"/>
              <a:t>("Vijay");  </a:t>
            </a:r>
          </a:p>
          <a:p>
            <a:r>
              <a:rPr lang="en-US" dirty="0" err="1"/>
              <a:t>list.add</a:t>
            </a:r>
            <a:r>
              <a:rPr lang="en-US" dirty="0"/>
              <a:t>("Ravi");  </a:t>
            </a:r>
          </a:p>
          <a:p>
            <a:r>
              <a:rPr lang="en-US" dirty="0" err="1"/>
              <a:t>list.add</a:t>
            </a:r>
            <a:r>
              <a:rPr lang="en-US" dirty="0"/>
              <a:t>("Ajay");  </a:t>
            </a:r>
          </a:p>
          <a:p>
            <a:r>
              <a:rPr lang="en-US" dirty="0"/>
              <a:t>//Traversing list through </a:t>
            </a:r>
            <a:r>
              <a:rPr lang="en-US" dirty="0" err="1"/>
              <a:t>Iterator</a:t>
            </a:r>
            <a:r>
              <a:rPr lang="en-US" dirty="0"/>
              <a:t>  </a:t>
            </a:r>
          </a:p>
          <a:p>
            <a:r>
              <a:rPr lang="en-US" dirty="0" err="1"/>
              <a:t>Iterator</a:t>
            </a:r>
            <a:r>
              <a:rPr lang="en-US" dirty="0"/>
              <a:t> </a:t>
            </a:r>
            <a:r>
              <a:rPr lang="en-US" dirty="0" err="1"/>
              <a:t>itr</a:t>
            </a:r>
            <a:r>
              <a:rPr lang="en-US" dirty="0"/>
              <a:t>=</a:t>
            </a:r>
            <a:r>
              <a:rPr lang="en-US" dirty="0" err="1"/>
              <a:t>list.iterator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a:t>
            </a:r>
          </a:p>
          <a:p>
            <a:r>
              <a:rPr lang="en-US" dirty="0"/>
              <a:t>}  </a:t>
            </a:r>
          </a:p>
          <a:p>
            <a:r>
              <a:rPr lang="en-US" dirty="0"/>
              <a:t>}  </a:t>
            </a:r>
          </a:p>
        </p:txBody>
      </p:sp>
      <p:sp>
        <p:nvSpPr>
          <p:cNvPr id="8" name="TextBox 7"/>
          <p:cNvSpPr txBox="1"/>
          <p:nvPr/>
        </p:nvSpPr>
        <p:spPr>
          <a:xfrm>
            <a:off x="5929322" y="4143380"/>
            <a:ext cx="2357454" cy="1477328"/>
          </a:xfrm>
          <a:prstGeom prst="rect">
            <a:avLst/>
          </a:prstGeom>
          <a:noFill/>
        </p:spPr>
        <p:txBody>
          <a:bodyPr wrap="square" rtlCol="0">
            <a:spAutoFit/>
          </a:bodyPr>
          <a:lstStyle/>
          <a:p>
            <a:r>
              <a:rPr lang="en-US" b="1" dirty="0"/>
              <a:t>Output:</a:t>
            </a:r>
            <a:endParaRPr lang="en-US" b="1" dirty="0" smtClean="0"/>
          </a:p>
          <a:p>
            <a:r>
              <a:rPr lang="en-US" dirty="0" smtClean="0"/>
              <a:t>Ravi </a:t>
            </a:r>
          </a:p>
          <a:p>
            <a:r>
              <a:rPr lang="en-US" dirty="0" smtClean="0"/>
              <a:t>Vijay </a:t>
            </a:r>
          </a:p>
          <a:p>
            <a:r>
              <a:rPr lang="en-US" dirty="0" smtClean="0"/>
              <a:t>Ravi </a:t>
            </a:r>
          </a:p>
          <a:p>
            <a:r>
              <a:rPr lang="en-US" dirty="0" smtClean="0"/>
              <a:t>Ajay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LinkedList</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lgn="just"/>
            <a:r>
              <a:rPr lang="en-US" sz="2000" dirty="0" err="1" smtClean="0"/>
              <a:t>LinkedList</a:t>
            </a:r>
            <a:r>
              <a:rPr lang="en-US" sz="2000" dirty="0" smtClean="0"/>
              <a:t> implements the Collection interface. It uses a doubly linked list internally to store the elements. It can store the duplicate elements. It maintains the insertion order and is not synchronized. In </a:t>
            </a:r>
            <a:r>
              <a:rPr lang="en-US" sz="2000" dirty="0" err="1" smtClean="0"/>
              <a:t>LinkedList</a:t>
            </a:r>
            <a:r>
              <a:rPr lang="en-US" sz="2000" dirty="0" smtClean="0"/>
              <a:t>, the manipulation is fast because no shifting is required.</a:t>
            </a: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100" y="500042"/>
            <a:ext cx="6929486" cy="3970318"/>
          </a:xfrm>
          <a:prstGeom prst="rect">
            <a:avLst/>
          </a:prstGeom>
        </p:spPr>
        <p:txBody>
          <a:bodyPr wrap="square">
            <a:spAutoFit/>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TestJavaCollection2{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LinkedList</a:t>
            </a:r>
            <a:r>
              <a:rPr lang="en-US" dirty="0"/>
              <a:t>&lt;String&gt; al=</a:t>
            </a:r>
            <a:r>
              <a:rPr lang="en-US" b="1" dirty="0"/>
              <a:t>new</a:t>
            </a:r>
            <a:r>
              <a:rPr lang="en-US" dirty="0"/>
              <a:t> </a:t>
            </a:r>
            <a:r>
              <a:rPr lang="en-US" dirty="0" err="1"/>
              <a:t>LinkedList</a:t>
            </a:r>
            <a:r>
              <a:rPr lang="en-US" dirty="0"/>
              <a:t>&lt;String&gt;();  </a:t>
            </a:r>
          </a:p>
          <a:p>
            <a:r>
              <a:rPr lang="en-US" dirty="0" err="1"/>
              <a:t>al.add</a:t>
            </a:r>
            <a:r>
              <a:rPr lang="en-US" dirty="0"/>
              <a:t>("Ravi");  </a:t>
            </a:r>
          </a:p>
          <a:p>
            <a:r>
              <a:rPr lang="en-US" dirty="0" err="1"/>
              <a:t>al.add</a:t>
            </a:r>
            <a:r>
              <a:rPr lang="en-US" dirty="0"/>
              <a:t>("Vijay");  </a:t>
            </a:r>
          </a:p>
          <a:p>
            <a:r>
              <a:rPr lang="en-US" dirty="0" err="1"/>
              <a:t>al.add</a:t>
            </a:r>
            <a:r>
              <a:rPr lang="en-US" dirty="0"/>
              <a:t>("Ravi");  </a:t>
            </a:r>
          </a:p>
          <a:p>
            <a:r>
              <a:rPr lang="en-US" dirty="0" err="1"/>
              <a:t>al.add</a:t>
            </a:r>
            <a:r>
              <a:rPr lang="en-US" dirty="0"/>
              <a:t>("Ajay");  </a:t>
            </a:r>
          </a:p>
          <a:p>
            <a:r>
              <a:rPr lang="en-US" dirty="0" err="1"/>
              <a:t>Iterator</a:t>
            </a:r>
            <a:r>
              <a:rPr lang="en-US" dirty="0"/>
              <a:t>&lt;String&gt; </a:t>
            </a:r>
            <a:r>
              <a:rPr lang="en-US" dirty="0" err="1"/>
              <a:t>itr</a:t>
            </a:r>
            <a:r>
              <a:rPr lang="en-US" dirty="0"/>
              <a:t>=</a:t>
            </a:r>
            <a:r>
              <a:rPr lang="en-US" dirty="0" err="1"/>
              <a:t>al.iterator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a:t>
            </a:r>
          </a:p>
          <a:p>
            <a:r>
              <a:rPr lang="en-US" dirty="0"/>
              <a:t>}  </a:t>
            </a:r>
          </a:p>
          <a:p>
            <a:r>
              <a:rPr lang="en-US" dirty="0"/>
              <a:t>}  </a:t>
            </a:r>
          </a:p>
        </p:txBody>
      </p:sp>
      <p:sp>
        <p:nvSpPr>
          <p:cNvPr id="6" name="TextBox 5"/>
          <p:cNvSpPr txBox="1"/>
          <p:nvPr/>
        </p:nvSpPr>
        <p:spPr>
          <a:xfrm>
            <a:off x="5143504" y="4143380"/>
            <a:ext cx="2643206" cy="1754326"/>
          </a:xfrm>
          <a:prstGeom prst="rect">
            <a:avLst/>
          </a:prstGeom>
          <a:noFill/>
        </p:spPr>
        <p:txBody>
          <a:bodyPr wrap="square" rtlCol="0">
            <a:spAutoFit/>
          </a:bodyPr>
          <a:lstStyle/>
          <a:p>
            <a:r>
              <a:rPr lang="fi-FI" b="1" dirty="0"/>
              <a:t>Output:</a:t>
            </a:r>
          </a:p>
          <a:p>
            <a:r>
              <a:rPr lang="fi-FI" dirty="0"/>
              <a:t>Ravi </a:t>
            </a:r>
            <a:endParaRPr lang="fi-FI" dirty="0" smtClean="0"/>
          </a:p>
          <a:p>
            <a:r>
              <a:rPr lang="fi-FI" dirty="0" smtClean="0"/>
              <a:t>Vijay </a:t>
            </a:r>
          </a:p>
          <a:p>
            <a:r>
              <a:rPr lang="fi-FI" dirty="0" smtClean="0"/>
              <a:t>Ravi </a:t>
            </a:r>
          </a:p>
          <a:p>
            <a:r>
              <a:rPr lang="fi-FI" dirty="0" smtClean="0"/>
              <a:t>Ajay</a:t>
            </a:r>
            <a:endParaRPr lang="fi-FI"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Vector uses a dynamic array to store the data elements. It is similar to </a:t>
            </a:r>
            <a:r>
              <a:rPr lang="en-US" dirty="0" err="1" smtClean="0"/>
              <a:t>ArrayList</a:t>
            </a:r>
            <a:r>
              <a:rPr lang="en-US" dirty="0" smtClean="0"/>
              <a:t>. However, It is synchronized and contains many methods that are not the part of Collection framework.</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72792" y="2285992"/>
            <a:ext cx="184731" cy="369332"/>
          </a:xfrm>
          <a:prstGeom prst="rect">
            <a:avLst/>
          </a:prstGeom>
          <a:noFill/>
        </p:spPr>
        <p:txBody>
          <a:bodyPr wrap="none" rtlCol="0">
            <a:spAutoFit/>
          </a:bodyPr>
          <a:lstStyle/>
          <a:p>
            <a:endParaRPr lang="en-US" dirty="0"/>
          </a:p>
        </p:txBody>
      </p:sp>
      <p:sp>
        <p:nvSpPr>
          <p:cNvPr id="5" name="Rectangle 4"/>
          <p:cNvSpPr/>
          <p:nvPr/>
        </p:nvSpPr>
        <p:spPr>
          <a:xfrm>
            <a:off x="642910" y="642918"/>
            <a:ext cx="5500726" cy="3970318"/>
          </a:xfrm>
          <a:prstGeom prst="rect">
            <a:avLst/>
          </a:prstGeom>
        </p:spPr>
        <p:txBody>
          <a:bodyPr wrap="square">
            <a:spAutoFit/>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TestJavaCollection3{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Vector&lt;String&gt; v=</a:t>
            </a:r>
            <a:r>
              <a:rPr lang="en-US" b="1" dirty="0"/>
              <a:t>new</a:t>
            </a:r>
            <a:r>
              <a:rPr lang="en-US" dirty="0"/>
              <a:t> Vector&lt;String&gt;();  </a:t>
            </a:r>
          </a:p>
          <a:p>
            <a:r>
              <a:rPr lang="en-US" dirty="0" err="1"/>
              <a:t>v.add</a:t>
            </a:r>
            <a:r>
              <a:rPr lang="en-US" dirty="0"/>
              <a:t>("</a:t>
            </a:r>
            <a:r>
              <a:rPr lang="en-US" dirty="0" err="1"/>
              <a:t>Ayush</a:t>
            </a:r>
            <a:r>
              <a:rPr lang="en-US" dirty="0"/>
              <a:t>");  </a:t>
            </a:r>
          </a:p>
          <a:p>
            <a:r>
              <a:rPr lang="en-US" dirty="0" err="1"/>
              <a:t>v.add</a:t>
            </a:r>
            <a:r>
              <a:rPr lang="en-US" dirty="0"/>
              <a:t>("</a:t>
            </a:r>
            <a:r>
              <a:rPr lang="en-US" dirty="0" err="1"/>
              <a:t>Amit</a:t>
            </a:r>
            <a:r>
              <a:rPr lang="en-US" dirty="0"/>
              <a:t>");  </a:t>
            </a:r>
          </a:p>
          <a:p>
            <a:r>
              <a:rPr lang="en-US" dirty="0" err="1"/>
              <a:t>v.add</a:t>
            </a:r>
            <a:r>
              <a:rPr lang="en-US" dirty="0"/>
              <a:t>("</a:t>
            </a:r>
            <a:r>
              <a:rPr lang="en-US" dirty="0" err="1"/>
              <a:t>Ashish</a:t>
            </a:r>
            <a:r>
              <a:rPr lang="en-US" dirty="0"/>
              <a:t>");  </a:t>
            </a:r>
          </a:p>
          <a:p>
            <a:r>
              <a:rPr lang="en-US" dirty="0" err="1"/>
              <a:t>v.add</a:t>
            </a:r>
            <a:r>
              <a:rPr lang="en-US" dirty="0"/>
              <a:t>("</a:t>
            </a:r>
            <a:r>
              <a:rPr lang="en-US" dirty="0" err="1"/>
              <a:t>Garima</a:t>
            </a:r>
            <a:r>
              <a:rPr lang="en-US" dirty="0"/>
              <a:t>");  </a:t>
            </a:r>
          </a:p>
          <a:p>
            <a:r>
              <a:rPr lang="en-US" dirty="0" err="1"/>
              <a:t>Iterator</a:t>
            </a:r>
            <a:r>
              <a:rPr lang="en-US" dirty="0"/>
              <a:t>&lt;String&gt; </a:t>
            </a:r>
            <a:r>
              <a:rPr lang="en-US" dirty="0" err="1"/>
              <a:t>itr</a:t>
            </a:r>
            <a:r>
              <a:rPr lang="en-US" dirty="0"/>
              <a:t>=</a:t>
            </a:r>
            <a:r>
              <a:rPr lang="en-US" dirty="0" err="1"/>
              <a:t>v.iterator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a:t>
            </a:r>
          </a:p>
          <a:p>
            <a:r>
              <a:rPr lang="en-US" dirty="0"/>
              <a:t>}  </a:t>
            </a:r>
          </a:p>
          <a:p>
            <a:r>
              <a:rPr lang="en-US" dirty="0"/>
              <a:t>}  </a:t>
            </a:r>
          </a:p>
        </p:txBody>
      </p:sp>
      <p:sp>
        <p:nvSpPr>
          <p:cNvPr id="6" name="TextBox 5"/>
          <p:cNvSpPr txBox="1"/>
          <p:nvPr/>
        </p:nvSpPr>
        <p:spPr>
          <a:xfrm>
            <a:off x="4929190" y="3786190"/>
            <a:ext cx="3357586" cy="1754326"/>
          </a:xfrm>
          <a:prstGeom prst="rect">
            <a:avLst/>
          </a:prstGeom>
          <a:noFill/>
        </p:spPr>
        <p:txBody>
          <a:bodyPr wrap="square" rtlCol="0">
            <a:spAutoFit/>
          </a:bodyPr>
          <a:lstStyle/>
          <a:p>
            <a:r>
              <a:rPr lang="en-US" b="1" dirty="0"/>
              <a:t>Output:</a:t>
            </a:r>
          </a:p>
          <a:p>
            <a:r>
              <a:rPr lang="en-US" dirty="0" err="1"/>
              <a:t>Ayush</a:t>
            </a:r>
            <a:r>
              <a:rPr lang="en-US" dirty="0"/>
              <a:t> </a:t>
            </a:r>
            <a:endParaRPr lang="en-US" dirty="0" smtClean="0"/>
          </a:p>
          <a:p>
            <a:r>
              <a:rPr lang="en-US" dirty="0" err="1" smtClean="0"/>
              <a:t>Amit</a:t>
            </a:r>
            <a:r>
              <a:rPr lang="en-US" dirty="0" smtClean="0"/>
              <a:t> </a:t>
            </a:r>
          </a:p>
          <a:p>
            <a:r>
              <a:rPr lang="en-US" dirty="0" err="1" smtClean="0"/>
              <a:t>Ashish</a:t>
            </a:r>
            <a:r>
              <a:rPr lang="en-US" dirty="0" smtClean="0"/>
              <a:t> </a:t>
            </a:r>
          </a:p>
          <a:p>
            <a:r>
              <a:rPr lang="en-US" dirty="0" err="1" smtClean="0"/>
              <a:t>Garima</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br>
              <a:rPr lang="en-US" dirty="0" smtClean="0"/>
            </a:br>
            <a:endParaRPr lang="en-US" dirty="0"/>
          </a:p>
        </p:txBody>
      </p:sp>
      <p:sp>
        <p:nvSpPr>
          <p:cNvPr id="3" name="Content Placeholder 2"/>
          <p:cNvSpPr>
            <a:spLocks noGrp="1"/>
          </p:cNvSpPr>
          <p:nvPr>
            <p:ph sz="quarter" idx="1"/>
          </p:nvPr>
        </p:nvSpPr>
        <p:spPr/>
        <p:txBody>
          <a:bodyPr>
            <a:normAutofit/>
          </a:bodyPr>
          <a:lstStyle/>
          <a:p>
            <a:pPr algn="just"/>
            <a:r>
              <a:rPr lang="en-US" sz="2000" dirty="0" smtClean="0"/>
              <a:t>The stack is the subclass of Vector. It implements the last-in-first-out data structure, i.e., Stack. The stack contains all of the methods of Vector class and also provides its methods like </a:t>
            </a:r>
            <a:r>
              <a:rPr lang="en-US" sz="2000" dirty="0" err="1" smtClean="0"/>
              <a:t>boolean</a:t>
            </a:r>
            <a:r>
              <a:rPr lang="en-US" sz="2000" dirty="0" smtClean="0"/>
              <a:t> push(), </a:t>
            </a:r>
            <a:r>
              <a:rPr lang="en-US" sz="2000" dirty="0" err="1" smtClean="0"/>
              <a:t>boolean</a:t>
            </a:r>
            <a:r>
              <a:rPr lang="en-US" sz="2000" dirty="0" smtClean="0"/>
              <a:t> peek(), </a:t>
            </a:r>
            <a:r>
              <a:rPr lang="en-US" sz="2000" dirty="0" err="1" smtClean="0"/>
              <a:t>boolean</a:t>
            </a:r>
            <a:r>
              <a:rPr lang="en-US" sz="2000" dirty="0" smtClean="0"/>
              <a:t> push(object o), which defines its properties.</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5786" y="500042"/>
            <a:ext cx="6572296" cy="4524315"/>
          </a:xfrm>
          <a:prstGeom prst="rect">
            <a:avLst/>
          </a:prstGeom>
        </p:spPr>
        <p:txBody>
          <a:bodyPr wrap="square">
            <a:spAutoFit/>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TestJavaCollection4{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Stack&lt;String&gt; stack = </a:t>
            </a:r>
            <a:r>
              <a:rPr lang="en-US" b="1" dirty="0"/>
              <a:t>new</a:t>
            </a:r>
            <a:r>
              <a:rPr lang="en-US" dirty="0"/>
              <a:t> Stack&lt;String&gt;();  </a:t>
            </a:r>
          </a:p>
          <a:p>
            <a:r>
              <a:rPr lang="en-US" dirty="0" err="1"/>
              <a:t>stack.push</a:t>
            </a:r>
            <a:r>
              <a:rPr lang="en-US" dirty="0"/>
              <a:t>("</a:t>
            </a:r>
            <a:r>
              <a:rPr lang="en-US" dirty="0" err="1"/>
              <a:t>Ayush</a:t>
            </a:r>
            <a:r>
              <a:rPr lang="en-US" dirty="0"/>
              <a:t>");  </a:t>
            </a:r>
          </a:p>
          <a:p>
            <a:r>
              <a:rPr lang="en-US" dirty="0" err="1"/>
              <a:t>stack.push</a:t>
            </a:r>
            <a:r>
              <a:rPr lang="en-US" dirty="0"/>
              <a:t>("</a:t>
            </a:r>
            <a:r>
              <a:rPr lang="en-US" dirty="0" err="1"/>
              <a:t>Garvit</a:t>
            </a:r>
            <a:r>
              <a:rPr lang="en-US" dirty="0"/>
              <a:t>");  </a:t>
            </a:r>
          </a:p>
          <a:p>
            <a:r>
              <a:rPr lang="en-US" dirty="0" err="1"/>
              <a:t>stack.push</a:t>
            </a:r>
            <a:r>
              <a:rPr lang="en-US" dirty="0"/>
              <a:t>("</a:t>
            </a:r>
            <a:r>
              <a:rPr lang="en-US" dirty="0" err="1"/>
              <a:t>Amit</a:t>
            </a:r>
            <a:r>
              <a:rPr lang="en-US" dirty="0"/>
              <a:t>");  </a:t>
            </a:r>
          </a:p>
          <a:p>
            <a:r>
              <a:rPr lang="en-US" dirty="0" err="1"/>
              <a:t>stack.push</a:t>
            </a:r>
            <a:r>
              <a:rPr lang="en-US" dirty="0"/>
              <a:t>("</a:t>
            </a:r>
            <a:r>
              <a:rPr lang="en-US" dirty="0" err="1"/>
              <a:t>Ashish</a:t>
            </a:r>
            <a:r>
              <a:rPr lang="en-US" dirty="0"/>
              <a:t>");  </a:t>
            </a:r>
          </a:p>
          <a:p>
            <a:r>
              <a:rPr lang="en-US" dirty="0" err="1"/>
              <a:t>stack.push</a:t>
            </a:r>
            <a:r>
              <a:rPr lang="en-US" dirty="0"/>
              <a:t>("</a:t>
            </a:r>
            <a:r>
              <a:rPr lang="en-US" dirty="0" err="1"/>
              <a:t>Garima</a:t>
            </a:r>
            <a:r>
              <a:rPr lang="en-US" dirty="0"/>
              <a:t>");  </a:t>
            </a:r>
          </a:p>
          <a:p>
            <a:r>
              <a:rPr lang="en-US" dirty="0"/>
              <a:t>stack.pop();  </a:t>
            </a:r>
          </a:p>
          <a:p>
            <a:r>
              <a:rPr lang="en-US" dirty="0" err="1"/>
              <a:t>Iterator</a:t>
            </a:r>
            <a:r>
              <a:rPr lang="en-US" dirty="0"/>
              <a:t>&lt;String&gt; </a:t>
            </a:r>
            <a:r>
              <a:rPr lang="en-US" dirty="0" err="1"/>
              <a:t>itr</a:t>
            </a:r>
            <a:r>
              <a:rPr lang="en-US" dirty="0"/>
              <a:t>=</a:t>
            </a:r>
            <a:r>
              <a:rPr lang="en-US" dirty="0" err="1"/>
              <a:t>stack.iterator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a:t>
            </a:r>
          </a:p>
          <a:p>
            <a:r>
              <a:rPr lang="en-US" dirty="0"/>
              <a:t>}  </a:t>
            </a:r>
          </a:p>
          <a:p>
            <a:r>
              <a:rPr lang="en-US" dirty="0"/>
              <a:t>}  </a:t>
            </a:r>
          </a:p>
        </p:txBody>
      </p:sp>
      <p:sp>
        <p:nvSpPr>
          <p:cNvPr id="6" name="TextBox 5"/>
          <p:cNvSpPr txBox="1"/>
          <p:nvPr/>
        </p:nvSpPr>
        <p:spPr>
          <a:xfrm>
            <a:off x="4714876" y="4500570"/>
            <a:ext cx="1928826" cy="1477328"/>
          </a:xfrm>
          <a:prstGeom prst="rect">
            <a:avLst/>
          </a:prstGeom>
          <a:noFill/>
        </p:spPr>
        <p:txBody>
          <a:bodyPr wrap="square" rtlCol="0">
            <a:spAutoFit/>
          </a:bodyPr>
          <a:lstStyle/>
          <a:p>
            <a:r>
              <a:rPr lang="en-IN" b="1" dirty="0" smtClean="0"/>
              <a:t>Output</a:t>
            </a:r>
          </a:p>
          <a:p>
            <a:r>
              <a:rPr lang="en-US" dirty="0" err="1" smtClean="0"/>
              <a:t>Ayush</a:t>
            </a:r>
            <a:r>
              <a:rPr lang="en-US" dirty="0" smtClean="0"/>
              <a:t> </a:t>
            </a:r>
          </a:p>
          <a:p>
            <a:r>
              <a:rPr lang="en-US" dirty="0" err="1" smtClean="0"/>
              <a:t>Garvit</a:t>
            </a:r>
            <a:r>
              <a:rPr lang="en-US" dirty="0" smtClean="0"/>
              <a:t> </a:t>
            </a:r>
          </a:p>
          <a:p>
            <a:r>
              <a:rPr lang="en-US" dirty="0" err="1" smtClean="0"/>
              <a:t>Amit</a:t>
            </a:r>
            <a:r>
              <a:rPr lang="en-US" dirty="0" smtClean="0"/>
              <a:t> </a:t>
            </a:r>
          </a:p>
          <a:p>
            <a:r>
              <a:rPr lang="en-US" dirty="0" err="1" smtClean="0"/>
              <a:t>Ashish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Collections in Java</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a:t>
            </a:r>
            <a:r>
              <a:rPr lang="en-US" b="1" dirty="0" smtClean="0"/>
              <a:t>Collection in Java</a:t>
            </a:r>
            <a:r>
              <a:rPr lang="en-US" dirty="0" smtClean="0"/>
              <a:t> is a framework that provides an architecture to store and manipulate the group of objects.</a:t>
            </a:r>
          </a:p>
          <a:p>
            <a:r>
              <a:rPr lang="en-US" dirty="0" smtClean="0"/>
              <a:t>Java Collections can achieve all the operations that you perform on a data such as searching, sorting, insertion, manipulation, and deletion.</a:t>
            </a:r>
          </a:p>
          <a:p>
            <a:r>
              <a:rPr lang="en-US" dirty="0" smtClean="0"/>
              <a:t>Java Collection means a single unit of objects. Java Collection framework provides many interfaces (Set, List, Queue, </a:t>
            </a:r>
            <a:r>
              <a:rPr lang="en-US" dirty="0" err="1" smtClean="0"/>
              <a:t>Deque</a:t>
            </a:r>
            <a:r>
              <a:rPr lang="en-US" dirty="0" smtClean="0"/>
              <a:t>) and classes (</a:t>
            </a:r>
            <a:r>
              <a:rPr lang="en-US" dirty="0" err="1" smtClean="0">
                <a:hlinkClick r:id="rId2"/>
              </a:rPr>
              <a:t>ArrayList</a:t>
            </a:r>
            <a:endParaRPr lang="en-US" dirty="0" smtClean="0">
              <a:hlinkClick r:id="rId2"/>
            </a:endParaRPr>
          </a:p>
          <a:p>
            <a:pPr lvl="1"/>
            <a:r>
              <a:rPr lang="en-US" dirty="0" smtClean="0"/>
              <a:t> </a:t>
            </a:r>
            <a:r>
              <a:rPr lang="en-US" dirty="0" smtClean="0"/>
              <a:t>Vector, </a:t>
            </a:r>
            <a:r>
              <a:rPr lang="en-US" dirty="0" err="1" smtClean="0">
                <a:hlinkClick r:id="rId3"/>
              </a:rPr>
              <a:t>LinkedList</a:t>
            </a:r>
            <a:endParaRPr lang="en-US" dirty="0" smtClean="0">
              <a:hlinkClick r:id="rId3"/>
            </a:endParaRPr>
          </a:p>
          <a:p>
            <a:pPr lvl="1"/>
            <a:r>
              <a:rPr lang="en-US" dirty="0" smtClean="0"/>
              <a:t> </a:t>
            </a:r>
            <a:r>
              <a:rPr lang="en-US" dirty="0" err="1" smtClean="0">
                <a:hlinkClick r:id="rId4"/>
              </a:rPr>
              <a:t>PriorityQueue</a:t>
            </a:r>
            <a:endParaRPr lang="en-US" dirty="0" smtClean="0">
              <a:hlinkClick r:id="rId4"/>
            </a:endParaRPr>
          </a:p>
          <a:p>
            <a:pPr lvl="1"/>
            <a:r>
              <a:rPr lang="en-US" dirty="0" smtClean="0"/>
              <a:t> </a:t>
            </a:r>
            <a:r>
              <a:rPr lang="en-US" dirty="0" err="1" smtClean="0"/>
              <a:t>HashSet</a:t>
            </a:r>
            <a:r>
              <a:rPr lang="en-US" dirty="0" smtClean="0"/>
              <a:t>, </a:t>
            </a:r>
            <a:r>
              <a:rPr lang="en-US" dirty="0" err="1" smtClean="0"/>
              <a:t>LinkedHashSet</a:t>
            </a:r>
            <a:r>
              <a:rPr lang="en-US" dirty="0" smtClean="0"/>
              <a:t>, </a:t>
            </a:r>
            <a:r>
              <a:rPr lang="en-US" dirty="0" err="1" smtClean="0"/>
              <a:t>TreeSet</a:t>
            </a:r>
            <a:r>
              <a:rPr lang="en-US" dirty="0" smtClean="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Interface</a:t>
            </a:r>
            <a:br>
              <a:rPr lang="en-US" dirty="0" smtClean="0"/>
            </a:br>
            <a:endParaRPr lang="en-US" dirty="0"/>
          </a:p>
        </p:txBody>
      </p:sp>
      <p:sp>
        <p:nvSpPr>
          <p:cNvPr id="3" name="Content Placeholder 2"/>
          <p:cNvSpPr>
            <a:spLocks noGrp="1"/>
          </p:cNvSpPr>
          <p:nvPr>
            <p:ph sz="quarter" idx="1"/>
          </p:nvPr>
        </p:nvSpPr>
        <p:spPr/>
        <p:txBody>
          <a:bodyPr>
            <a:normAutofit/>
          </a:bodyPr>
          <a:lstStyle/>
          <a:p>
            <a:pPr algn="just"/>
            <a:r>
              <a:rPr lang="en-US" sz="2000" dirty="0" smtClean="0"/>
              <a:t>Queue interface maintains the first-in-first-out order. It can be defined as an ordered list that is used to hold the elements which are about to be processed. There are various classes like </a:t>
            </a:r>
            <a:r>
              <a:rPr lang="en-US" sz="2000" dirty="0" err="1" smtClean="0"/>
              <a:t>PriorityQueue</a:t>
            </a:r>
            <a:r>
              <a:rPr lang="en-US" sz="2000" dirty="0" smtClean="0"/>
              <a:t>, </a:t>
            </a:r>
            <a:r>
              <a:rPr lang="en-US" sz="2000" dirty="0" err="1" smtClean="0"/>
              <a:t>Deque</a:t>
            </a:r>
            <a:r>
              <a:rPr lang="en-US" sz="2000" dirty="0" smtClean="0"/>
              <a:t>, and </a:t>
            </a:r>
            <a:r>
              <a:rPr lang="en-US" sz="2000" dirty="0" err="1" smtClean="0"/>
              <a:t>ArrayDeque</a:t>
            </a:r>
            <a:r>
              <a:rPr lang="en-US" sz="2000" dirty="0" smtClean="0"/>
              <a:t> which implements the Queue interface</a:t>
            </a:r>
            <a:r>
              <a:rPr lang="en-US" sz="2000" dirty="0" smtClean="0"/>
              <a:t>.</a:t>
            </a:r>
          </a:p>
          <a:p>
            <a:r>
              <a:rPr lang="en-US" sz="2000" dirty="0" smtClean="0"/>
              <a:t>Queue interface can be instantiated as:</a:t>
            </a:r>
          </a:p>
          <a:p>
            <a:pPr lvl="1"/>
            <a:r>
              <a:rPr lang="en-US" sz="1700" dirty="0" smtClean="0"/>
              <a:t>Queue&lt;String&gt; q1 = </a:t>
            </a:r>
            <a:r>
              <a:rPr lang="en-US" sz="1700" b="1" dirty="0" smtClean="0"/>
              <a:t>new</a:t>
            </a:r>
            <a:r>
              <a:rPr lang="en-US" sz="1700" dirty="0" smtClean="0"/>
              <a:t> </a:t>
            </a:r>
            <a:r>
              <a:rPr lang="en-US" sz="1700" dirty="0" err="1" smtClean="0"/>
              <a:t>PriorityQueue</a:t>
            </a:r>
            <a:r>
              <a:rPr lang="en-US" sz="1700" dirty="0" smtClean="0"/>
              <a:t>();  </a:t>
            </a:r>
          </a:p>
          <a:p>
            <a:pPr lvl="1"/>
            <a:r>
              <a:rPr lang="en-US" sz="1700" dirty="0" smtClean="0"/>
              <a:t>Queue&lt;String&gt; q2 = </a:t>
            </a:r>
            <a:r>
              <a:rPr lang="en-US" sz="1700" b="1" dirty="0" smtClean="0"/>
              <a:t>new</a:t>
            </a:r>
            <a:r>
              <a:rPr lang="en-US" sz="1700" dirty="0" smtClean="0"/>
              <a:t> </a:t>
            </a:r>
            <a:r>
              <a:rPr lang="en-US" sz="1700" dirty="0" err="1" smtClean="0"/>
              <a:t>ArrayDeque</a:t>
            </a:r>
            <a:r>
              <a:rPr lang="en-US" sz="1700" dirty="0" smtClean="0"/>
              <a:t>();  </a:t>
            </a:r>
          </a:p>
          <a:p>
            <a:pPr algn="just"/>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PriorityQueue</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lgn="just"/>
            <a:r>
              <a:rPr lang="en-US" sz="2000" dirty="0" smtClean="0"/>
              <a:t>The </a:t>
            </a:r>
            <a:r>
              <a:rPr lang="en-US" sz="2000" dirty="0" err="1" smtClean="0"/>
              <a:t>PriorityQueue</a:t>
            </a:r>
            <a:r>
              <a:rPr lang="en-US" sz="2000" dirty="0" smtClean="0"/>
              <a:t> class implements the Queue interface. It holds the elements or objects which are to be processed by their priorities. </a:t>
            </a:r>
            <a:r>
              <a:rPr lang="en-US" sz="2000" dirty="0" err="1" smtClean="0"/>
              <a:t>PriorityQueue</a:t>
            </a:r>
            <a:r>
              <a:rPr lang="en-US" sz="2000" dirty="0" smtClean="0"/>
              <a:t> doesn't allow null values to be stored in the queue.</a:t>
            </a: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394692"/>
            <a:ext cx="8429684" cy="6463308"/>
          </a:xfrm>
          <a:prstGeom prst="rect">
            <a:avLst/>
          </a:prstGeom>
          <a:noFill/>
        </p:spPr>
        <p:txBody>
          <a:bodyPr wrap="square" rtlCol="0">
            <a:spAutoFit/>
          </a:bodyPr>
          <a:lstStyle/>
          <a:p>
            <a:r>
              <a:rPr lang="en-US" sz="1600" b="1" dirty="0"/>
              <a:t>import</a:t>
            </a:r>
            <a:r>
              <a:rPr lang="en-US" sz="1600" dirty="0"/>
              <a:t> </a:t>
            </a:r>
            <a:r>
              <a:rPr lang="en-US" sz="1600" dirty="0" err="1"/>
              <a:t>java.util</a:t>
            </a:r>
            <a:r>
              <a:rPr lang="en-US" sz="1600" dirty="0"/>
              <a:t>.*;  </a:t>
            </a:r>
          </a:p>
          <a:p>
            <a:r>
              <a:rPr lang="en-US" sz="1600" b="1" dirty="0"/>
              <a:t>public</a:t>
            </a:r>
            <a:r>
              <a:rPr lang="en-US" sz="1600" dirty="0"/>
              <a:t> </a:t>
            </a:r>
            <a:r>
              <a:rPr lang="en-US" sz="1600" b="1" dirty="0"/>
              <a:t>class</a:t>
            </a:r>
            <a:r>
              <a:rPr lang="en-US" sz="1600" dirty="0"/>
              <a:t> TestJavaCollection5{  </a:t>
            </a:r>
          </a:p>
          <a:p>
            <a:r>
              <a:rPr lang="en-US" sz="1600" b="1" dirty="0"/>
              <a:t>public</a:t>
            </a:r>
            <a:r>
              <a:rPr lang="en-US" sz="1600" dirty="0"/>
              <a:t> </a:t>
            </a:r>
            <a:r>
              <a:rPr lang="en-US" sz="1600" b="1" dirty="0"/>
              <a:t>static</a:t>
            </a:r>
            <a:r>
              <a:rPr lang="en-US" sz="1600" dirty="0"/>
              <a:t> </a:t>
            </a:r>
            <a:r>
              <a:rPr lang="en-US" sz="1600" b="1" dirty="0"/>
              <a:t>void</a:t>
            </a:r>
            <a:r>
              <a:rPr lang="en-US" sz="1600" dirty="0"/>
              <a:t> main(String </a:t>
            </a:r>
            <a:r>
              <a:rPr lang="en-US" sz="1600" dirty="0" err="1"/>
              <a:t>args</a:t>
            </a:r>
            <a:r>
              <a:rPr lang="en-US" sz="1600" dirty="0"/>
              <a:t>[]){  </a:t>
            </a:r>
          </a:p>
          <a:p>
            <a:r>
              <a:rPr lang="en-US" sz="1600" dirty="0" err="1"/>
              <a:t>PriorityQueue</a:t>
            </a:r>
            <a:r>
              <a:rPr lang="en-US" sz="1600" dirty="0"/>
              <a:t>&lt;String&gt; queue=</a:t>
            </a:r>
            <a:r>
              <a:rPr lang="en-US" sz="1600" b="1" dirty="0"/>
              <a:t>new</a:t>
            </a:r>
            <a:r>
              <a:rPr lang="en-US" sz="1600" dirty="0"/>
              <a:t> </a:t>
            </a:r>
            <a:r>
              <a:rPr lang="en-US" sz="1600" dirty="0" err="1"/>
              <a:t>PriorityQueue</a:t>
            </a:r>
            <a:r>
              <a:rPr lang="en-US" sz="1600" dirty="0"/>
              <a:t>&lt;String&gt;();  </a:t>
            </a:r>
          </a:p>
          <a:p>
            <a:r>
              <a:rPr lang="en-US" sz="1600" dirty="0" err="1"/>
              <a:t>queue.add</a:t>
            </a:r>
            <a:r>
              <a:rPr lang="en-US" sz="1600" dirty="0"/>
              <a:t>("</a:t>
            </a:r>
            <a:r>
              <a:rPr lang="en-US" sz="1600" dirty="0" err="1"/>
              <a:t>Amit</a:t>
            </a:r>
            <a:r>
              <a:rPr lang="en-US" sz="1600" dirty="0"/>
              <a:t> Sharma");  </a:t>
            </a:r>
          </a:p>
          <a:p>
            <a:r>
              <a:rPr lang="en-US" sz="1600" dirty="0" err="1"/>
              <a:t>queue.add</a:t>
            </a:r>
            <a:r>
              <a:rPr lang="en-US" sz="1600" dirty="0"/>
              <a:t>("Vijay Raj");  </a:t>
            </a:r>
          </a:p>
          <a:p>
            <a:r>
              <a:rPr lang="en-US" sz="1600" dirty="0" err="1"/>
              <a:t>queue.add</a:t>
            </a:r>
            <a:r>
              <a:rPr lang="en-US" sz="1600" dirty="0"/>
              <a:t>("</a:t>
            </a:r>
            <a:r>
              <a:rPr lang="en-US" sz="1600" dirty="0" err="1"/>
              <a:t>JaiShankar</a:t>
            </a:r>
            <a:r>
              <a:rPr lang="en-US" sz="1600" dirty="0"/>
              <a:t>");  </a:t>
            </a:r>
          </a:p>
          <a:p>
            <a:r>
              <a:rPr lang="en-US" sz="1600" dirty="0" err="1"/>
              <a:t>queue.add</a:t>
            </a:r>
            <a:r>
              <a:rPr lang="en-US" sz="1600" dirty="0"/>
              <a:t>("Raj");  </a:t>
            </a:r>
          </a:p>
          <a:p>
            <a:r>
              <a:rPr lang="en-US" sz="1600" dirty="0" err="1"/>
              <a:t>System.out.println</a:t>
            </a:r>
            <a:r>
              <a:rPr lang="en-US" sz="1600" dirty="0"/>
              <a:t>("head:"+</a:t>
            </a:r>
            <a:r>
              <a:rPr lang="en-US" sz="1600" dirty="0" err="1"/>
              <a:t>queue.element</a:t>
            </a:r>
            <a:r>
              <a:rPr lang="en-US" sz="1600" dirty="0"/>
              <a:t>());  </a:t>
            </a:r>
          </a:p>
          <a:p>
            <a:r>
              <a:rPr lang="en-US" sz="1600" dirty="0" err="1"/>
              <a:t>System.out.println</a:t>
            </a:r>
            <a:r>
              <a:rPr lang="en-US" sz="1600" dirty="0"/>
              <a:t>("head:"+</a:t>
            </a:r>
            <a:r>
              <a:rPr lang="en-US" sz="1600" dirty="0" err="1"/>
              <a:t>queue.peek</a:t>
            </a:r>
            <a:r>
              <a:rPr lang="en-US" sz="1600" dirty="0"/>
              <a:t>());  </a:t>
            </a:r>
          </a:p>
          <a:p>
            <a:r>
              <a:rPr lang="en-US" sz="1600" dirty="0" err="1"/>
              <a:t>System.out.println</a:t>
            </a:r>
            <a:r>
              <a:rPr lang="en-US" sz="1600" dirty="0"/>
              <a:t>("iterating the queue elements:");  </a:t>
            </a:r>
          </a:p>
          <a:p>
            <a:r>
              <a:rPr lang="en-US" sz="1600" dirty="0" err="1"/>
              <a:t>Iterator</a:t>
            </a:r>
            <a:r>
              <a:rPr lang="en-US" sz="1600" dirty="0"/>
              <a:t> </a:t>
            </a:r>
            <a:r>
              <a:rPr lang="en-US" sz="1600" dirty="0" err="1"/>
              <a:t>itr</a:t>
            </a:r>
            <a:r>
              <a:rPr lang="en-US" sz="1600" dirty="0"/>
              <a:t>=</a:t>
            </a:r>
            <a:r>
              <a:rPr lang="en-US" sz="1600" dirty="0" err="1"/>
              <a:t>queue.iterator</a:t>
            </a:r>
            <a:r>
              <a:rPr lang="en-US" sz="1600" dirty="0"/>
              <a:t>();  </a:t>
            </a:r>
          </a:p>
          <a:p>
            <a:r>
              <a:rPr lang="en-US" sz="1600" b="1" dirty="0"/>
              <a:t>while</a:t>
            </a:r>
            <a:r>
              <a:rPr lang="en-US" sz="1600" dirty="0"/>
              <a:t>(</a:t>
            </a:r>
            <a:r>
              <a:rPr lang="en-US" sz="1600" dirty="0" err="1"/>
              <a:t>itr.hasNext</a:t>
            </a:r>
            <a:r>
              <a:rPr lang="en-US" sz="1600" dirty="0"/>
              <a:t>()){  </a:t>
            </a:r>
          </a:p>
          <a:p>
            <a:r>
              <a:rPr lang="en-US" sz="1600" dirty="0" err="1"/>
              <a:t>System.out.println</a:t>
            </a:r>
            <a:r>
              <a:rPr lang="en-US" sz="1600" dirty="0"/>
              <a:t>(</a:t>
            </a:r>
            <a:r>
              <a:rPr lang="en-US" sz="1600" dirty="0" err="1"/>
              <a:t>itr.next</a:t>
            </a:r>
            <a:r>
              <a:rPr lang="en-US" sz="1600" dirty="0"/>
              <a:t>());  </a:t>
            </a:r>
          </a:p>
          <a:p>
            <a:r>
              <a:rPr lang="en-US" sz="1600" dirty="0"/>
              <a:t>}  </a:t>
            </a:r>
          </a:p>
          <a:p>
            <a:r>
              <a:rPr lang="en-US" sz="1600" dirty="0" err="1"/>
              <a:t>queue.remove</a:t>
            </a:r>
            <a:r>
              <a:rPr lang="en-US" sz="1600" dirty="0"/>
              <a:t>();  </a:t>
            </a:r>
          </a:p>
          <a:p>
            <a:r>
              <a:rPr lang="en-US" sz="1600" dirty="0" err="1"/>
              <a:t>queue.poll</a:t>
            </a:r>
            <a:r>
              <a:rPr lang="en-US" sz="1600" dirty="0"/>
              <a:t>();  </a:t>
            </a:r>
          </a:p>
          <a:p>
            <a:r>
              <a:rPr lang="en-US" sz="1600" dirty="0" err="1"/>
              <a:t>System.out.println</a:t>
            </a:r>
            <a:r>
              <a:rPr lang="en-US" sz="1600" dirty="0"/>
              <a:t>("after removing two elements:");  </a:t>
            </a:r>
          </a:p>
          <a:p>
            <a:r>
              <a:rPr lang="en-US" sz="1600" dirty="0" err="1"/>
              <a:t>Iterator</a:t>
            </a:r>
            <a:r>
              <a:rPr lang="en-US" sz="1600" dirty="0"/>
              <a:t>&lt;String&gt; itr2=</a:t>
            </a:r>
            <a:r>
              <a:rPr lang="en-US" sz="1600" dirty="0" err="1"/>
              <a:t>queue.iterator</a:t>
            </a:r>
            <a:r>
              <a:rPr lang="en-US" sz="1600" dirty="0"/>
              <a:t>();  </a:t>
            </a:r>
          </a:p>
          <a:p>
            <a:r>
              <a:rPr lang="en-US" sz="1600" b="1" dirty="0"/>
              <a:t>while</a:t>
            </a:r>
            <a:r>
              <a:rPr lang="en-US" sz="1600" dirty="0"/>
              <a:t>(itr2.hasNext()){  </a:t>
            </a:r>
          </a:p>
          <a:p>
            <a:r>
              <a:rPr lang="en-US" sz="1600" dirty="0" err="1"/>
              <a:t>System.out.println</a:t>
            </a:r>
            <a:r>
              <a:rPr lang="en-US" sz="1600" dirty="0"/>
              <a:t>(itr2.next());  </a:t>
            </a:r>
          </a:p>
          <a:p>
            <a:r>
              <a:rPr lang="en-US" sz="1600" dirty="0"/>
              <a:t>}  </a:t>
            </a:r>
          </a:p>
          <a:p>
            <a:r>
              <a:rPr lang="en-US" sz="1600" dirty="0"/>
              <a:t>}  </a:t>
            </a:r>
          </a:p>
          <a:p>
            <a:r>
              <a:rPr lang="en-US" sz="1600" dirty="0"/>
              <a:t>}</a:t>
            </a:r>
          </a:p>
          <a:p>
            <a:endParaRPr lang="en-US" sz="1600" dirty="0"/>
          </a:p>
        </p:txBody>
      </p:sp>
      <p:sp>
        <p:nvSpPr>
          <p:cNvPr id="5" name="TextBox 4"/>
          <p:cNvSpPr txBox="1"/>
          <p:nvPr/>
        </p:nvSpPr>
        <p:spPr>
          <a:xfrm>
            <a:off x="5643570" y="3000372"/>
            <a:ext cx="3071834" cy="2862322"/>
          </a:xfrm>
          <a:prstGeom prst="rect">
            <a:avLst/>
          </a:prstGeom>
          <a:noFill/>
        </p:spPr>
        <p:txBody>
          <a:bodyPr wrap="square" rtlCol="0">
            <a:spAutoFit/>
          </a:bodyPr>
          <a:lstStyle/>
          <a:p>
            <a:r>
              <a:rPr lang="en-US" b="1" dirty="0"/>
              <a:t>Output</a:t>
            </a:r>
            <a:r>
              <a:rPr lang="en-US" dirty="0"/>
              <a:t>:</a:t>
            </a:r>
          </a:p>
          <a:p>
            <a:r>
              <a:rPr lang="en-US" sz="1600" dirty="0" err="1"/>
              <a:t>head:Amit</a:t>
            </a:r>
            <a:r>
              <a:rPr lang="en-US" sz="1600" dirty="0"/>
              <a:t> Sharma </a:t>
            </a:r>
            <a:endParaRPr lang="en-US" sz="1600" dirty="0" smtClean="0"/>
          </a:p>
          <a:p>
            <a:r>
              <a:rPr lang="en-US" sz="1600" dirty="0" err="1" smtClean="0"/>
              <a:t>head:Amit</a:t>
            </a:r>
            <a:r>
              <a:rPr lang="en-US" sz="1600" dirty="0" smtClean="0"/>
              <a:t> </a:t>
            </a:r>
            <a:r>
              <a:rPr lang="en-US" sz="1600" dirty="0"/>
              <a:t>Sharma </a:t>
            </a:r>
            <a:endParaRPr lang="en-US" sz="1600" dirty="0" smtClean="0"/>
          </a:p>
          <a:p>
            <a:r>
              <a:rPr lang="en-US" sz="1600" dirty="0" smtClean="0"/>
              <a:t>iterating </a:t>
            </a:r>
            <a:r>
              <a:rPr lang="en-US" sz="1600" dirty="0"/>
              <a:t>the queue elements: </a:t>
            </a:r>
            <a:r>
              <a:rPr lang="en-US" sz="1600" dirty="0" err="1"/>
              <a:t>Amit</a:t>
            </a:r>
            <a:r>
              <a:rPr lang="en-US" sz="1600" dirty="0"/>
              <a:t> Sharma </a:t>
            </a:r>
            <a:endParaRPr lang="en-US" sz="1600" dirty="0" smtClean="0"/>
          </a:p>
          <a:p>
            <a:r>
              <a:rPr lang="en-US" sz="1600" dirty="0" smtClean="0"/>
              <a:t>Raj </a:t>
            </a:r>
            <a:r>
              <a:rPr lang="en-US" sz="1600" dirty="0" err="1"/>
              <a:t>JaiShankar</a:t>
            </a:r>
            <a:r>
              <a:rPr lang="en-US" sz="1600" dirty="0"/>
              <a:t> </a:t>
            </a:r>
            <a:endParaRPr lang="en-US" sz="1600" dirty="0" smtClean="0"/>
          </a:p>
          <a:p>
            <a:r>
              <a:rPr lang="en-US" sz="1600" dirty="0" smtClean="0"/>
              <a:t>Vijay Raj</a:t>
            </a:r>
          </a:p>
          <a:p>
            <a:r>
              <a:rPr lang="en-US" sz="1600" dirty="0" smtClean="0"/>
              <a:t>after </a:t>
            </a:r>
            <a:r>
              <a:rPr lang="en-US" sz="1600" dirty="0"/>
              <a:t>removing two elements: Raj </a:t>
            </a:r>
            <a:endParaRPr lang="en-US" sz="1600" dirty="0" smtClean="0"/>
          </a:p>
          <a:p>
            <a:r>
              <a:rPr lang="en-US" sz="1600" dirty="0" smtClean="0"/>
              <a:t>Vijay </a:t>
            </a:r>
            <a:r>
              <a:rPr lang="en-US" sz="1600" dirty="0"/>
              <a:t>Raj</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28"/>
            <a:ext cx="7467600" cy="714380"/>
          </a:xfrm>
        </p:spPr>
        <p:txBody>
          <a:bodyPr>
            <a:normAutofit fontScale="90000"/>
          </a:bodyPr>
          <a:lstStyle/>
          <a:p>
            <a:r>
              <a:rPr lang="en-US" dirty="0" err="1" smtClean="0"/>
              <a:t>Deque</a:t>
            </a:r>
            <a:r>
              <a:rPr lang="en-US" dirty="0" smtClean="0"/>
              <a:t> </a:t>
            </a:r>
            <a:r>
              <a:rPr lang="en-US" dirty="0" smtClean="0"/>
              <a:t>Interface</a:t>
            </a:r>
            <a:r>
              <a:rPr lang="en-US" dirty="0" smtClean="0"/>
              <a:t/>
            </a:r>
            <a:br>
              <a:rPr lang="en-US" dirty="0" smtClean="0"/>
            </a:br>
            <a:endParaRPr lang="en-US" b="1" dirty="0"/>
          </a:p>
        </p:txBody>
      </p:sp>
      <p:sp>
        <p:nvSpPr>
          <p:cNvPr id="3" name="Content Placeholder 2"/>
          <p:cNvSpPr>
            <a:spLocks noGrp="1"/>
          </p:cNvSpPr>
          <p:nvPr>
            <p:ph sz="quarter" idx="1"/>
          </p:nvPr>
        </p:nvSpPr>
        <p:spPr/>
        <p:txBody>
          <a:bodyPr>
            <a:normAutofit/>
          </a:bodyPr>
          <a:lstStyle/>
          <a:p>
            <a:pPr algn="just"/>
            <a:r>
              <a:rPr lang="en-US" sz="2000" dirty="0" err="1" smtClean="0"/>
              <a:t>Deque</a:t>
            </a:r>
            <a:r>
              <a:rPr lang="en-US" sz="2000" dirty="0" smtClean="0"/>
              <a:t> interface extends the Queue interface. In </a:t>
            </a:r>
            <a:r>
              <a:rPr lang="en-US" sz="2000" dirty="0" err="1" smtClean="0"/>
              <a:t>Deque</a:t>
            </a:r>
            <a:r>
              <a:rPr lang="en-US" sz="2000" dirty="0" smtClean="0"/>
              <a:t>, we can remove and add the elements from both the side. </a:t>
            </a:r>
            <a:r>
              <a:rPr lang="en-US" sz="2000" dirty="0" err="1" smtClean="0"/>
              <a:t>Deque</a:t>
            </a:r>
            <a:r>
              <a:rPr lang="en-US" sz="2000" dirty="0" smtClean="0"/>
              <a:t> stands for a double-ended queue which enables us to perform the operations at both the ends</a:t>
            </a:r>
            <a:r>
              <a:rPr lang="en-US" sz="2000" dirty="0" smtClean="0"/>
              <a:t>.</a:t>
            </a:r>
          </a:p>
          <a:p>
            <a:pPr algn="just">
              <a:buNone/>
            </a:pPr>
            <a:endParaRPr lang="en-IN" sz="2000" dirty="0" smtClean="0"/>
          </a:p>
          <a:p>
            <a:r>
              <a:rPr lang="en-US" sz="2000" dirty="0" err="1" smtClean="0"/>
              <a:t>Deque</a:t>
            </a:r>
            <a:r>
              <a:rPr lang="en-US" sz="2000" dirty="0" smtClean="0"/>
              <a:t> can be instantiated as:</a:t>
            </a:r>
          </a:p>
          <a:p>
            <a:pPr lvl="1"/>
            <a:r>
              <a:rPr lang="en-US" sz="1500" dirty="0" err="1" smtClean="0"/>
              <a:t>Deque</a:t>
            </a:r>
            <a:r>
              <a:rPr lang="en-US" sz="1500" dirty="0" smtClean="0"/>
              <a:t> d = </a:t>
            </a:r>
            <a:r>
              <a:rPr lang="en-US" sz="1500" b="1" dirty="0" smtClean="0"/>
              <a:t>new</a:t>
            </a:r>
            <a:r>
              <a:rPr lang="en-US" sz="1500" dirty="0" smtClean="0"/>
              <a:t> </a:t>
            </a:r>
            <a:r>
              <a:rPr lang="en-US" sz="1500" dirty="0" err="1" smtClean="0"/>
              <a:t>ArrayDeque</a:t>
            </a:r>
            <a:r>
              <a:rPr lang="en-US" sz="1500" dirty="0" smtClean="0"/>
              <a:t>();</a:t>
            </a:r>
            <a:r>
              <a:rPr lang="en-US" sz="1700" dirty="0" smtClean="0"/>
              <a:t>  </a:t>
            </a:r>
          </a:p>
          <a:p>
            <a:pPr algn="just"/>
            <a:endParaRPr lang="en-US" sz="2000" dirty="0"/>
          </a:p>
        </p:txBody>
      </p:sp>
      <p:sp>
        <p:nvSpPr>
          <p:cNvPr id="4" name="Title 1"/>
          <p:cNvSpPr txBox="1">
            <a:spLocks/>
          </p:cNvSpPr>
          <p:nvPr/>
        </p:nvSpPr>
        <p:spPr>
          <a:xfrm>
            <a:off x="428596" y="214290"/>
            <a:ext cx="7467600" cy="11430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000" b="0" i="0" u="none" strike="noStrike" kern="1200" cap="small"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ArrayDeque</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sz="2000" dirty="0" err="1" smtClean="0"/>
              <a:t>ArrayDeque</a:t>
            </a:r>
            <a:r>
              <a:rPr lang="en-US" sz="2000" dirty="0" smtClean="0"/>
              <a:t> class implements the </a:t>
            </a:r>
            <a:r>
              <a:rPr lang="en-US" sz="2000" dirty="0" err="1" smtClean="0"/>
              <a:t>Deque</a:t>
            </a:r>
            <a:r>
              <a:rPr lang="en-US" sz="2000" dirty="0" smtClean="0"/>
              <a:t> interface. It facilitates us to use the </a:t>
            </a:r>
            <a:r>
              <a:rPr lang="en-US" sz="2000" dirty="0" err="1" smtClean="0"/>
              <a:t>Deque</a:t>
            </a:r>
            <a:r>
              <a:rPr lang="en-US" sz="2000" dirty="0" smtClean="0"/>
              <a:t>. Unlike queue, we can add or delete the elements from both the ends.</a:t>
            </a:r>
          </a:p>
          <a:p>
            <a:r>
              <a:rPr lang="en-US" sz="2000" dirty="0" err="1" smtClean="0"/>
              <a:t>ArrayDeque</a:t>
            </a:r>
            <a:r>
              <a:rPr lang="en-US" sz="2000" dirty="0" smtClean="0"/>
              <a:t> is faster than </a:t>
            </a:r>
            <a:r>
              <a:rPr lang="en-US" sz="2000" dirty="0" err="1" smtClean="0"/>
              <a:t>ArrayList</a:t>
            </a:r>
            <a:r>
              <a:rPr lang="en-US" sz="2000" dirty="0" smtClean="0"/>
              <a:t> and Stack and has no capacity restrictions.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786" y="785794"/>
            <a:ext cx="7000924" cy="4247317"/>
          </a:xfrm>
          <a:prstGeom prst="rect">
            <a:avLst/>
          </a:prstGeom>
          <a:noFill/>
        </p:spPr>
        <p:txBody>
          <a:bodyPr wrap="square" rtlCol="0">
            <a:spAutoFit/>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TestJavaCollection6{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r>
              <a:rPr lang="en-US" dirty="0"/>
              <a:t>//Creating </a:t>
            </a:r>
            <a:r>
              <a:rPr lang="en-US" dirty="0" err="1"/>
              <a:t>Deque</a:t>
            </a:r>
            <a:r>
              <a:rPr lang="en-US" dirty="0"/>
              <a:t> and adding elements  </a:t>
            </a:r>
          </a:p>
          <a:p>
            <a:r>
              <a:rPr lang="en-US" dirty="0" err="1"/>
              <a:t>Deque</a:t>
            </a:r>
            <a:r>
              <a:rPr lang="en-US" dirty="0"/>
              <a:t>&lt;String&gt; </a:t>
            </a:r>
            <a:r>
              <a:rPr lang="en-US" dirty="0" err="1"/>
              <a:t>deque</a:t>
            </a:r>
            <a:r>
              <a:rPr lang="en-US" dirty="0"/>
              <a:t> = </a:t>
            </a:r>
            <a:r>
              <a:rPr lang="en-US" b="1" dirty="0"/>
              <a:t>new</a:t>
            </a:r>
            <a:r>
              <a:rPr lang="en-US" dirty="0"/>
              <a:t> </a:t>
            </a:r>
            <a:r>
              <a:rPr lang="en-US" dirty="0" err="1"/>
              <a:t>ArrayDeque</a:t>
            </a:r>
            <a:r>
              <a:rPr lang="en-US" dirty="0"/>
              <a:t>&lt;String&gt;();  </a:t>
            </a:r>
          </a:p>
          <a:p>
            <a:r>
              <a:rPr lang="en-US" dirty="0" err="1"/>
              <a:t>deque.add</a:t>
            </a:r>
            <a:r>
              <a:rPr lang="en-US" dirty="0"/>
              <a:t>("</a:t>
            </a:r>
            <a:r>
              <a:rPr lang="en-US" dirty="0" err="1"/>
              <a:t>Gautam</a:t>
            </a:r>
            <a:r>
              <a:rPr lang="en-US" dirty="0"/>
              <a:t>");  </a:t>
            </a:r>
          </a:p>
          <a:p>
            <a:r>
              <a:rPr lang="en-US" dirty="0" err="1"/>
              <a:t>deque.add</a:t>
            </a:r>
            <a:r>
              <a:rPr lang="en-US" dirty="0"/>
              <a:t>("Karan");  </a:t>
            </a:r>
          </a:p>
          <a:p>
            <a:r>
              <a:rPr lang="en-US" dirty="0" err="1"/>
              <a:t>deque.add</a:t>
            </a:r>
            <a:r>
              <a:rPr lang="en-US" dirty="0"/>
              <a:t>("Ajay");  </a:t>
            </a:r>
          </a:p>
          <a:p>
            <a:r>
              <a:rPr lang="en-US" dirty="0"/>
              <a:t>//Traversing elements  </a:t>
            </a:r>
          </a:p>
          <a:p>
            <a:r>
              <a:rPr lang="en-US" b="1" dirty="0"/>
              <a:t>for</a:t>
            </a:r>
            <a:r>
              <a:rPr lang="en-US" dirty="0"/>
              <a:t> (String </a:t>
            </a:r>
            <a:r>
              <a:rPr lang="en-US" dirty="0" err="1"/>
              <a:t>str</a:t>
            </a:r>
            <a:r>
              <a:rPr lang="en-US" dirty="0"/>
              <a:t> : </a:t>
            </a:r>
            <a:r>
              <a:rPr lang="en-US" dirty="0" err="1"/>
              <a:t>deque</a:t>
            </a:r>
            <a:r>
              <a:rPr lang="en-US" dirty="0"/>
              <a:t>) {  </a:t>
            </a:r>
          </a:p>
          <a:p>
            <a:r>
              <a:rPr lang="en-US" dirty="0" err="1"/>
              <a:t>System.out.println</a:t>
            </a:r>
            <a:r>
              <a:rPr lang="en-US" dirty="0"/>
              <a:t>(</a:t>
            </a:r>
            <a:r>
              <a:rPr lang="en-US" dirty="0" err="1"/>
              <a:t>str</a:t>
            </a:r>
            <a:r>
              <a:rPr lang="en-US" dirty="0"/>
              <a:t>);  </a:t>
            </a:r>
          </a:p>
          <a:p>
            <a:r>
              <a:rPr lang="en-US" dirty="0"/>
              <a:t>}  </a:t>
            </a:r>
          </a:p>
          <a:p>
            <a:r>
              <a:rPr lang="en-US" dirty="0"/>
              <a:t>}  </a:t>
            </a:r>
          </a:p>
          <a:p>
            <a:r>
              <a:rPr lang="en-US" dirty="0"/>
              <a:t>}  </a:t>
            </a:r>
          </a:p>
          <a:p>
            <a:endParaRPr lang="en-US" dirty="0"/>
          </a:p>
        </p:txBody>
      </p:sp>
      <p:sp>
        <p:nvSpPr>
          <p:cNvPr id="6" name="TextBox 5"/>
          <p:cNvSpPr txBox="1"/>
          <p:nvPr/>
        </p:nvSpPr>
        <p:spPr>
          <a:xfrm>
            <a:off x="5072066" y="3929066"/>
            <a:ext cx="3357586" cy="1477328"/>
          </a:xfrm>
          <a:prstGeom prst="rect">
            <a:avLst/>
          </a:prstGeom>
          <a:noFill/>
        </p:spPr>
        <p:txBody>
          <a:bodyPr wrap="square" rtlCol="0">
            <a:spAutoFit/>
          </a:bodyPr>
          <a:lstStyle/>
          <a:p>
            <a:r>
              <a:rPr lang="en-US" b="1" dirty="0"/>
              <a:t>Output</a:t>
            </a:r>
            <a:r>
              <a:rPr lang="en-US" dirty="0"/>
              <a:t>:</a:t>
            </a:r>
          </a:p>
          <a:p>
            <a:r>
              <a:rPr lang="en-US" dirty="0" err="1"/>
              <a:t>Gautam</a:t>
            </a:r>
            <a:r>
              <a:rPr lang="en-US" dirty="0"/>
              <a:t> </a:t>
            </a:r>
            <a:endParaRPr lang="en-US" dirty="0" smtClean="0"/>
          </a:p>
          <a:p>
            <a:r>
              <a:rPr lang="en-US" dirty="0" smtClean="0"/>
              <a:t>Karan </a:t>
            </a:r>
          </a:p>
          <a:p>
            <a:r>
              <a:rPr lang="en-US" dirty="0" smtClean="0"/>
              <a:t>Ajay</a:t>
            </a: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Interface</a:t>
            </a:r>
            <a:br>
              <a:rPr lang="en-US" dirty="0" smtClean="0"/>
            </a:br>
            <a:endParaRPr lang="en-US" dirty="0"/>
          </a:p>
        </p:txBody>
      </p:sp>
      <p:sp>
        <p:nvSpPr>
          <p:cNvPr id="3" name="Content Placeholder 2"/>
          <p:cNvSpPr>
            <a:spLocks noGrp="1"/>
          </p:cNvSpPr>
          <p:nvPr>
            <p:ph sz="quarter" idx="1"/>
          </p:nvPr>
        </p:nvSpPr>
        <p:spPr/>
        <p:txBody>
          <a:bodyPr>
            <a:normAutofit/>
          </a:bodyPr>
          <a:lstStyle/>
          <a:p>
            <a:pPr algn="just"/>
            <a:r>
              <a:rPr lang="en-US" sz="2000" dirty="0" smtClean="0"/>
              <a:t>Set Interface in Java is present in </a:t>
            </a:r>
            <a:r>
              <a:rPr lang="en-US" sz="2000" dirty="0" err="1" smtClean="0"/>
              <a:t>java.util</a:t>
            </a:r>
            <a:r>
              <a:rPr lang="en-US" sz="2000" dirty="0" smtClean="0"/>
              <a:t> package. It extends the Collection interface. It represents the unordered set of elements which doesn't allow us to store the duplicate items. We can store at most one null value in Set. Set is implemented by </a:t>
            </a:r>
            <a:r>
              <a:rPr lang="en-US" sz="2000" dirty="0" err="1" smtClean="0"/>
              <a:t>HashSet</a:t>
            </a:r>
            <a:r>
              <a:rPr lang="en-US" sz="2000" dirty="0" smtClean="0"/>
              <a:t>, </a:t>
            </a:r>
            <a:r>
              <a:rPr lang="en-US" sz="2000" dirty="0" err="1" smtClean="0"/>
              <a:t>LinkedHashSet</a:t>
            </a:r>
            <a:r>
              <a:rPr lang="en-US" sz="2000" dirty="0" smtClean="0"/>
              <a:t>, and </a:t>
            </a:r>
            <a:r>
              <a:rPr lang="en-US" sz="2000" dirty="0" err="1" smtClean="0"/>
              <a:t>TreeSet</a:t>
            </a:r>
            <a:r>
              <a:rPr lang="en-US" sz="2000" dirty="0" smtClean="0"/>
              <a:t>.</a:t>
            </a:r>
          </a:p>
          <a:p>
            <a:r>
              <a:rPr lang="en-US" sz="2000" dirty="0" smtClean="0"/>
              <a:t>Set can be instantiated as:</a:t>
            </a:r>
          </a:p>
          <a:p>
            <a:pPr lvl="1"/>
            <a:r>
              <a:rPr lang="en-US" sz="1700" dirty="0" smtClean="0"/>
              <a:t>Set&lt;data-type&gt; s1 = </a:t>
            </a:r>
            <a:r>
              <a:rPr lang="en-US" sz="1700" b="1" dirty="0" smtClean="0"/>
              <a:t>new</a:t>
            </a:r>
            <a:r>
              <a:rPr lang="en-US" sz="1700" dirty="0" smtClean="0"/>
              <a:t> </a:t>
            </a:r>
            <a:r>
              <a:rPr lang="en-US" sz="1700" dirty="0" err="1" smtClean="0"/>
              <a:t>HashSet</a:t>
            </a:r>
            <a:r>
              <a:rPr lang="en-US" sz="1700" dirty="0" smtClean="0"/>
              <a:t>&lt;data-type&gt;();  </a:t>
            </a:r>
          </a:p>
          <a:p>
            <a:pPr lvl="1"/>
            <a:r>
              <a:rPr lang="en-US" sz="1700" dirty="0" smtClean="0"/>
              <a:t>Set&lt;data-type&gt; s2 = </a:t>
            </a:r>
            <a:r>
              <a:rPr lang="en-US" sz="1700" b="1" dirty="0" smtClean="0"/>
              <a:t>new</a:t>
            </a:r>
            <a:r>
              <a:rPr lang="en-US" sz="1700" dirty="0" smtClean="0"/>
              <a:t> </a:t>
            </a:r>
            <a:r>
              <a:rPr lang="en-US" sz="1700" dirty="0" err="1" smtClean="0"/>
              <a:t>LinkedHashSet</a:t>
            </a:r>
            <a:r>
              <a:rPr lang="en-US" sz="1700" dirty="0" smtClean="0"/>
              <a:t>&lt;data-type&gt;();  </a:t>
            </a:r>
          </a:p>
          <a:p>
            <a:pPr lvl="1"/>
            <a:r>
              <a:rPr lang="en-US" sz="1700" dirty="0" smtClean="0"/>
              <a:t>Set&lt;data-type&gt; s3 = </a:t>
            </a:r>
            <a:r>
              <a:rPr lang="en-US" sz="1700" b="1" dirty="0" smtClean="0"/>
              <a:t>new</a:t>
            </a:r>
            <a:r>
              <a:rPr lang="en-US" sz="1700" dirty="0" smtClean="0"/>
              <a:t> </a:t>
            </a:r>
            <a:r>
              <a:rPr lang="en-US" sz="1700" dirty="0" err="1" smtClean="0"/>
              <a:t>TreeSet</a:t>
            </a:r>
            <a:r>
              <a:rPr lang="en-US" sz="1700" dirty="0" smtClean="0"/>
              <a:t>&lt;data-type&gt;();  </a:t>
            </a:r>
          </a:p>
          <a:p>
            <a:pPr algn="just"/>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HashSet</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err="1" smtClean="0"/>
              <a:t>HashSet</a:t>
            </a:r>
            <a:r>
              <a:rPr lang="en-US" dirty="0" smtClean="0"/>
              <a:t> class implements Set Interface. It represents the collection that uses a hash table for storage. Hashing is used to store the elements in the </a:t>
            </a:r>
            <a:r>
              <a:rPr lang="en-US" dirty="0" err="1" smtClean="0"/>
              <a:t>HashSet</a:t>
            </a:r>
            <a:r>
              <a:rPr lang="en-US" dirty="0" smtClean="0"/>
              <a:t>. It contains unique items.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357166"/>
            <a:ext cx="7286676" cy="4801314"/>
          </a:xfrm>
          <a:prstGeom prst="rect">
            <a:avLst/>
          </a:prstGeom>
          <a:noFill/>
        </p:spPr>
        <p:txBody>
          <a:bodyPr wrap="square" rtlCol="0">
            <a:spAutoFit/>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TestJavaCollection7{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//Creating </a:t>
            </a:r>
            <a:r>
              <a:rPr lang="en-US" dirty="0" err="1"/>
              <a:t>HashSet</a:t>
            </a:r>
            <a:r>
              <a:rPr lang="en-US" dirty="0"/>
              <a:t> and adding elements  </a:t>
            </a:r>
          </a:p>
          <a:p>
            <a:r>
              <a:rPr lang="en-US" dirty="0" err="1"/>
              <a:t>HashSet</a:t>
            </a:r>
            <a:r>
              <a:rPr lang="en-US" dirty="0"/>
              <a:t>&lt;String&gt; set=</a:t>
            </a:r>
            <a:r>
              <a:rPr lang="en-US" b="1" dirty="0"/>
              <a:t>new</a:t>
            </a:r>
            <a:r>
              <a:rPr lang="en-US" dirty="0"/>
              <a:t> </a:t>
            </a:r>
            <a:r>
              <a:rPr lang="en-US" dirty="0" err="1"/>
              <a:t>HashSet</a:t>
            </a:r>
            <a:r>
              <a:rPr lang="en-US" dirty="0"/>
              <a:t>&lt;String&gt;();  </a:t>
            </a:r>
          </a:p>
          <a:p>
            <a:r>
              <a:rPr lang="en-US" dirty="0" err="1"/>
              <a:t>set.add</a:t>
            </a:r>
            <a:r>
              <a:rPr lang="en-US" dirty="0"/>
              <a:t>("Ravi");  </a:t>
            </a:r>
          </a:p>
          <a:p>
            <a:r>
              <a:rPr lang="en-US" dirty="0" err="1"/>
              <a:t>set.add</a:t>
            </a:r>
            <a:r>
              <a:rPr lang="en-US" dirty="0"/>
              <a:t>("Vijay");  </a:t>
            </a:r>
          </a:p>
          <a:p>
            <a:r>
              <a:rPr lang="en-US" dirty="0" err="1"/>
              <a:t>set.add</a:t>
            </a:r>
            <a:r>
              <a:rPr lang="en-US" dirty="0"/>
              <a:t>("Ravi");  </a:t>
            </a:r>
          </a:p>
          <a:p>
            <a:r>
              <a:rPr lang="en-US" dirty="0" err="1"/>
              <a:t>set.add</a:t>
            </a:r>
            <a:r>
              <a:rPr lang="en-US" dirty="0"/>
              <a:t>("Ajay");  </a:t>
            </a:r>
          </a:p>
          <a:p>
            <a:r>
              <a:rPr lang="en-US" dirty="0"/>
              <a:t>//Traversing elements  </a:t>
            </a:r>
          </a:p>
          <a:p>
            <a:r>
              <a:rPr lang="en-US" dirty="0" err="1"/>
              <a:t>Iterator</a:t>
            </a:r>
            <a:r>
              <a:rPr lang="en-US" dirty="0"/>
              <a:t>&lt;String&gt; </a:t>
            </a:r>
            <a:r>
              <a:rPr lang="en-US" dirty="0" err="1"/>
              <a:t>itr</a:t>
            </a:r>
            <a:r>
              <a:rPr lang="en-US" dirty="0"/>
              <a:t>=</a:t>
            </a:r>
            <a:r>
              <a:rPr lang="en-US" dirty="0" err="1"/>
              <a:t>set.iterator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a:t>
            </a:r>
          </a:p>
          <a:p>
            <a:r>
              <a:rPr lang="en-US" dirty="0"/>
              <a:t>}  </a:t>
            </a:r>
          </a:p>
          <a:p>
            <a:r>
              <a:rPr lang="en-US" dirty="0"/>
              <a:t>}  </a:t>
            </a:r>
          </a:p>
          <a:p>
            <a:endParaRPr lang="en-US" dirty="0"/>
          </a:p>
        </p:txBody>
      </p:sp>
      <p:sp>
        <p:nvSpPr>
          <p:cNvPr id="6" name="TextBox 5"/>
          <p:cNvSpPr txBox="1"/>
          <p:nvPr/>
        </p:nvSpPr>
        <p:spPr>
          <a:xfrm>
            <a:off x="5357818" y="3643314"/>
            <a:ext cx="2500330" cy="1477328"/>
          </a:xfrm>
          <a:prstGeom prst="rect">
            <a:avLst/>
          </a:prstGeom>
          <a:noFill/>
        </p:spPr>
        <p:txBody>
          <a:bodyPr wrap="square" rtlCol="0">
            <a:spAutoFit/>
          </a:bodyPr>
          <a:lstStyle/>
          <a:p>
            <a:r>
              <a:rPr lang="en-US" b="1" dirty="0"/>
              <a:t>Output</a:t>
            </a:r>
            <a:r>
              <a:rPr lang="en-US" dirty="0"/>
              <a:t>:</a:t>
            </a:r>
          </a:p>
          <a:p>
            <a:r>
              <a:rPr lang="en-US" dirty="0"/>
              <a:t>Vijay </a:t>
            </a:r>
            <a:endParaRPr lang="en-US" dirty="0" smtClean="0"/>
          </a:p>
          <a:p>
            <a:r>
              <a:rPr lang="en-US" dirty="0" smtClean="0"/>
              <a:t>Ravi </a:t>
            </a:r>
          </a:p>
          <a:p>
            <a:r>
              <a:rPr lang="en-US" dirty="0" smtClean="0"/>
              <a:t>Ajay</a:t>
            </a:r>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LinkedHashSet</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sz="2000" dirty="0" err="1" smtClean="0"/>
              <a:t>LinkedHashSet</a:t>
            </a:r>
            <a:r>
              <a:rPr lang="en-US" sz="2000" dirty="0" smtClean="0"/>
              <a:t> class represents the </a:t>
            </a:r>
            <a:r>
              <a:rPr lang="en-US" sz="2000" dirty="0" err="1" smtClean="0"/>
              <a:t>LinkedList</a:t>
            </a:r>
            <a:r>
              <a:rPr lang="en-US" sz="2000" dirty="0" smtClean="0"/>
              <a:t> implementation of Set Interface. It extends the </a:t>
            </a:r>
            <a:r>
              <a:rPr lang="en-US" sz="2000" dirty="0" err="1" smtClean="0"/>
              <a:t>HashSet</a:t>
            </a:r>
            <a:r>
              <a:rPr lang="en-US" sz="2000" dirty="0" smtClean="0"/>
              <a:t> class and implements Set interface. Like </a:t>
            </a:r>
            <a:r>
              <a:rPr lang="en-US" sz="2000" dirty="0" err="1" smtClean="0"/>
              <a:t>HashSet</a:t>
            </a:r>
            <a:r>
              <a:rPr lang="en-US" sz="2000" dirty="0" smtClean="0"/>
              <a:t>, It also contains unique elements. It maintains the insertion order and permits null elements.</a:t>
            </a:r>
            <a:endParaRPr lang="en-US" sz="2000" dirty="0" smtClean="0"/>
          </a:p>
          <a:p>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Collection in </a:t>
            </a:r>
            <a:r>
              <a:rPr lang="en-US" dirty="0" smtClean="0"/>
              <a:t>Java</a:t>
            </a:r>
            <a:endParaRPr lang="en-US" dirty="0"/>
          </a:p>
        </p:txBody>
      </p:sp>
      <p:sp>
        <p:nvSpPr>
          <p:cNvPr id="3" name="Content Placeholder 2"/>
          <p:cNvSpPr>
            <a:spLocks noGrp="1"/>
          </p:cNvSpPr>
          <p:nvPr>
            <p:ph sz="quarter" idx="1"/>
          </p:nvPr>
        </p:nvSpPr>
        <p:spPr/>
        <p:txBody>
          <a:bodyPr/>
          <a:lstStyle/>
          <a:p>
            <a:r>
              <a:rPr lang="en-US" dirty="0" smtClean="0"/>
              <a:t>A Collection represents a single unit of objects, i.e., a group.</a:t>
            </a:r>
            <a:br>
              <a:rPr lang="en-US" dirty="0" smtClean="0"/>
            </a:b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714356"/>
            <a:ext cx="7000924" cy="4247317"/>
          </a:xfrm>
          <a:prstGeom prst="rect">
            <a:avLst/>
          </a:prstGeom>
          <a:noFill/>
        </p:spPr>
        <p:txBody>
          <a:bodyPr wrap="square" rtlCol="0">
            <a:spAutoFit/>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TestJavaCollection8{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err="1"/>
              <a:t>LinkedHashSet</a:t>
            </a:r>
            <a:r>
              <a:rPr lang="en-US" dirty="0"/>
              <a:t>&lt;String&gt; set=</a:t>
            </a:r>
            <a:r>
              <a:rPr lang="en-US" b="1" dirty="0"/>
              <a:t>new</a:t>
            </a:r>
            <a:r>
              <a:rPr lang="en-US" dirty="0"/>
              <a:t> </a:t>
            </a:r>
            <a:r>
              <a:rPr lang="en-US" dirty="0" err="1"/>
              <a:t>LinkedHashSet</a:t>
            </a:r>
            <a:r>
              <a:rPr lang="en-US" dirty="0"/>
              <a:t>&lt;String&gt;();  </a:t>
            </a:r>
          </a:p>
          <a:p>
            <a:r>
              <a:rPr lang="en-US" dirty="0" err="1"/>
              <a:t>set.add</a:t>
            </a:r>
            <a:r>
              <a:rPr lang="en-US" dirty="0"/>
              <a:t>("Ravi");  </a:t>
            </a:r>
          </a:p>
          <a:p>
            <a:r>
              <a:rPr lang="en-US" dirty="0" err="1"/>
              <a:t>set.add</a:t>
            </a:r>
            <a:r>
              <a:rPr lang="en-US" dirty="0"/>
              <a:t>("Vijay");  </a:t>
            </a:r>
          </a:p>
          <a:p>
            <a:r>
              <a:rPr lang="en-US" dirty="0" err="1"/>
              <a:t>set.add</a:t>
            </a:r>
            <a:r>
              <a:rPr lang="en-US" dirty="0"/>
              <a:t>("Ravi");  </a:t>
            </a:r>
          </a:p>
          <a:p>
            <a:r>
              <a:rPr lang="en-US" dirty="0" err="1"/>
              <a:t>set.add</a:t>
            </a:r>
            <a:r>
              <a:rPr lang="en-US" dirty="0"/>
              <a:t>("Ajay");  </a:t>
            </a:r>
          </a:p>
          <a:p>
            <a:r>
              <a:rPr lang="en-US" dirty="0" err="1"/>
              <a:t>Iterator</a:t>
            </a:r>
            <a:r>
              <a:rPr lang="en-US" dirty="0"/>
              <a:t>&lt;String&gt; </a:t>
            </a:r>
            <a:r>
              <a:rPr lang="en-US" dirty="0" err="1"/>
              <a:t>itr</a:t>
            </a:r>
            <a:r>
              <a:rPr lang="en-US" dirty="0"/>
              <a:t>=</a:t>
            </a:r>
            <a:r>
              <a:rPr lang="en-US" dirty="0" err="1"/>
              <a:t>set.iterator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a:t>
            </a:r>
          </a:p>
          <a:p>
            <a:r>
              <a:rPr lang="en-US" dirty="0"/>
              <a:t>}  </a:t>
            </a:r>
          </a:p>
          <a:p>
            <a:r>
              <a:rPr lang="en-US" dirty="0"/>
              <a:t>}  </a:t>
            </a:r>
          </a:p>
          <a:p>
            <a:endParaRPr lang="en-US" dirty="0"/>
          </a:p>
        </p:txBody>
      </p:sp>
      <p:sp>
        <p:nvSpPr>
          <p:cNvPr id="5" name="TextBox 4"/>
          <p:cNvSpPr txBox="1"/>
          <p:nvPr/>
        </p:nvSpPr>
        <p:spPr>
          <a:xfrm>
            <a:off x="5000628" y="3857628"/>
            <a:ext cx="3214710" cy="1477328"/>
          </a:xfrm>
          <a:prstGeom prst="rect">
            <a:avLst/>
          </a:prstGeom>
          <a:noFill/>
        </p:spPr>
        <p:txBody>
          <a:bodyPr wrap="square" rtlCol="0">
            <a:spAutoFit/>
          </a:bodyPr>
          <a:lstStyle/>
          <a:p>
            <a:r>
              <a:rPr lang="en-US" b="1" dirty="0"/>
              <a:t>Output:</a:t>
            </a:r>
          </a:p>
          <a:p>
            <a:r>
              <a:rPr lang="en-US" dirty="0"/>
              <a:t>Ravi </a:t>
            </a:r>
            <a:endParaRPr lang="en-US" dirty="0" smtClean="0"/>
          </a:p>
          <a:p>
            <a:r>
              <a:rPr lang="en-US" dirty="0" smtClean="0"/>
              <a:t>Vijay </a:t>
            </a:r>
          </a:p>
          <a:p>
            <a:r>
              <a:rPr lang="en-US" dirty="0" smtClean="0"/>
              <a:t>Ajay</a:t>
            </a:r>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54032"/>
          </a:xfrm>
        </p:spPr>
        <p:txBody>
          <a:bodyPr/>
          <a:lstStyle/>
          <a:p>
            <a:r>
              <a:rPr lang="en-US" dirty="0" err="1" smtClean="0"/>
              <a:t>TreeSet</a:t>
            </a:r>
            <a:endParaRPr lang="en-US" dirty="0"/>
          </a:p>
        </p:txBody>
      </p:sp>
      <p:sp>
        <p:nvSpPr>
          <p:cNvPr id="3" name="Content Placeholder 2"/>
          <p:cNvSpPr>
            <a:spLocks noGrp="1"/>
          </p:cNvSpPr>
          <p:nvPr>
            <p:ph sz="quarter" idx="1"/>
          </p:nvPr>
        </p:nvSpPr>
        <p:spPr/>
        <p:txBody>
          <a:bodyPr/>
          <a:lstStyle/>
          <a:p>
            <a:pPr algn="just"/>
            <a:r>
              <a:rPr lang="en-US" sz="2000" dirty="0" smtClean="0"/>
              <a:t>Java </a:t>
            </a:r>
            <a:r>
              <a:rPr lang="en-US" sz="2000" dirty="0" err="1" smtClean="0"/>
              <a:t>TreeSet</a:t>
            </a:r>
            <a:r>
              <a:rPr lang="en-US" sz="2000" dirty="0" smtClean="0"/>
              <a:t> class implements the Set interface that uses a tree for storage. Like </a:t>
            </a:r>
            <a:r>
              <a:rPr lang="en-US" sz="2000" dirty="0" err="1" smtClean="0"/>
              <a:t>HashSet</a:t>
            </a:r>
            <a:r>
              <a:rPr lang="en-US" sz="2000" dirty="0" smtClean="0"/>
              <a:t>, </a:t>
            </a:r>
            <a:r>
              <a:rPr lang="en-US" sz="2000" dirty="0" err="1" smtClean="0"/>
              <a:t>TreeSet</a:t>
            </a:r>
            <a:r>
              <a:rPr lang="en-US" sz="2000" dirty="0" smtClean="0"/>
              <a:t> also contains unique elements. However, the access and retrieval time of </a:t>
            </a:r>
            <a:r>
              <a:rPr lang="en-US" sz="2000" dirty="0" err="1" smtClean="0"/>
              <a:t>TreeSet</a:t>
            </a:r>
            <a:r>
              <a:rPr lang="en-US" sz="2000" dirty="0" smtClean="0"/>
              <a:t> is quite fast. The elements in </a:t>
            </a:r>
            <a:r>
              <a:rPr lang="en-US" sz="2000" dirty="0" err="1" smtClean="0"/>
              <a:t>TreeSet</a:t>
            </a:r>
            <a:r>
              <a:rPr lang="en-US" sz="2000" dirty="0" smtClean="0"/>
              <a:t> stored in ascending order.</a:t>
            </a:r>
          </a:p>
          <a:p>
            <a:r>
              <a:rPr lang="en-US" dirty="0" smtClean="0"/>
              <a:t/>
            </a:r>
            <a:br>
              <a:rPr lang="en-US" dirty="0" smtClean="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785794"/>
            <a:ext cx="7143800" cy="4801314"/>
          </a:xfrm>
          <a:prstGeom prst="rect">
            <a:avLst/>
          </a:prstGeom>
          <a:noFill/>
        </p:spPr>
        <p:txBody>
          <a:bodyPr wrap="square" rtlCol="0">
            <a:spAutoFit/>
          </a:bodyPr>
          <a:lstStyle/>
          <a:p>
            <a:r>
              <a:rPr lang="en-US" b="1" dirty="0"/>
              <a:t>import</a:t>
            </a:r>
            <a:r>
              <a:rPr lang="en-US" dirty="0"/>
              <a:t> </a:t>
            </a:r>
            <a:r>
              <a:rPr lang="en-US" dirty="0" err="1"/>
              <a:t>java.util</a:t>
            </a:r>
            <a:r>
              <a:rPr lang="en-US" dirty="0"/>
              <a:t>.*;  </a:t>
            </a:r>
          </a:p>
          <a:p>
            <a:r>
              <a:rPr lang="en-US" b="1" dirty="0"/>
              <a:t>public</a:t>
            </a:r>
            <a:r>
              <a:rPr lang="en-US" dirty="0"/>
              <a:t> </a:t>
            </a:r>
            <a:r>
              <a:rPr lang="en-US" b="1" dirty="0"/>
              <a:t>class</a:t>
            </a:r>
            <a:r>
              <a:rPr lang="en-US" dirty="0"/>
              <a:t> TestJavaCollection9{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dirty="0"/>
              <a:t>//Creating and adding elements  </a:t>
            </a:r>
          </a:p>
          <a:p>
            <a:r>
              <a:rPr lang="en-US" dirty="0" err="1"/>
              <a:t>TreeSet</a:t>
            </a:r>
            <a:r>
              <a:rPr lang="en-US" dirty="0"/>
              <a:t>&lt;String&gt; set=</a:t>
            </a:r>
            <a:r>
              <a:rPr lang="en-US" b="1" dirty="0"/>
              <a:t>new</a:t>
            </a:r>
            <a:r>
              <a:rPr lang="en-US" dirty="0"/>
              <a:t> </a:t>
            </a:r>
            <a:r>
              <a:rPr lang="en-US" dirty="0" err="1"/>
              <a:t>TreeSet</a:t>
            </a:r>
            <a:r>
              <a:rPr lang="en-US" dirty="0"/>
              <a:t>&lt;String&gt;();  </a:t>
            </a:r>
          </a:p>
          <a:p>
            <a:r>
              <a:rPr lang="en-US" dirty="0" err="1"/>
              <a:t>set.add</a:t>
            </a:r>
            <a:r>
              <a:rPr lang="en-US" dirty="0"/>
              <a:t>("Ravi");  </a:t>
            </a:r>
          </a:p>
          <a:p>
            <a:r>
              <a:rPr lang="en-US" dirty="0" err="1"/>
              <a:t>set.add</a:t>
            </a:r>
            <a:r>
              <a:rPr lang="en-US" dirty="0"/>
              <a:t>("Vijay");  </a:t>
            </a:r>
          </a:p>
          <a:p>
            <a:r>
              <a:rPr lang="en-US" dirty="0" err="1"/>
              <a:t>set.add</a:t>
            </a:r>
            <a:r>
              <a:rPr lang="en-US" dirty="0"/>
              <a:t>("Ravi");  </a:t>
            </a:r>
          </a:p>
          <a:p>
            <a:r>
              <a:rPr lang="en-US" dirty="0" err="1"/>
              <a:t>set.add</a:t>
            </a:r>
            <a:r>
              <a:rPr lang="en-US" dirty="0"/>
              <a:t>("Ajay");  </a:t>
            </a:r>
          </a:p>
          <a:p>
            <a:r>
              <a:rPr lang="en-US" dirty="0"/>
              <a:t>//traversing elements  </a:t>
            </a:r>
          </a:p>
          <a:p>
            <a:r>
              <a:rPr lang="en-US" dirty="0" err="1"/>
              <a:t>Iterator</a:t>
            </a:r>
            <a:r>
              <a:rPr lang="en-US" dirty="0"/>
              <a:t>&lt;String&gt; </a:t>
            </a:r>
            <a:r>
              <a:rPr lang="en-US" dirty="0" err="1"/>
              <a:t>itr</a:t>
            </a:r>
            <a:r>
              <a:rPr lang="en-US" dirty="0"/>
              <a:t>=</a:t>
            </a:r>
            <a:r>
              <a:rPr lang="en-US" dirty="0" err="1"/>
              <a:t>set.iterator</a:t>
            </a:r>
            <a:r>
              <a:rPr lang="en-US" dirty="0"/>
              <a:t>();  </a:t>
            </a:r>
          </a:p>
          <a:p>
            <a:r>
              <a:rPr lang="en-US" b="1" dirty="0"/>
              <a:t>while</a:t>
            </a:r>
            <a:r>
              <a:rPr lang="en-US" dirty="0"/>
              <a:t>(</a:t>
            </a:r>
            <a:r>
              <a:rPr lang="en-US" dirty="0" err="1"/>
              <a:t>itr.hasNext</a:t>
            </a:r>
            <a:r>
              <a:rPr lang="en-US" dirty="0"/>
              <a:t>()){  </a:t>
            </a:r>
          </a:p>
          <a:p>
            <a:r>
              <a:rPr lang="en-US" dirty="0" err="1"/>
              <a:t>System.out.println</a:t>
            </a:r>
            <a:r>
              <a:rPr lang="en-US" dirty="0"/>
              <a:t>(</a:t>
            </a:r>
            <a:r>
              <a:rPr lang="en-US" dirty="0" err="1"/>
              <a:t>itr.next</a:t>
            </a:r>
            <a:r>
              <a:rPr lang="en-US" dirty="0"/>
              <a:t>());  </a:t>
            </a:r>
          </a:p>
          <a:p>
            <a:r>
              <a:rPr lang="en-US" dirty="0"/>
              <a:t>}  </a:t>
            </a:r>
          </a:p>
          <a:p>
            <a:r>
              <a:rPr lang="en-US" dirty="0"/>
              <a:t>}  </a:t>
            </a:r>
          </a:p>
          <a:p>
            <a:r>
              <a:rPr lang="en-US" dirty="0"/>
              <a:t>}  </a:t>
            </a:r>
          </a:p>
          <a:p>
            <a:endParaRPr lang="en-US" dirty="0"/>
          </a:p>
        </p:txBody>
      </p:sp>
      <p:sp>
        <p:nvSpPr>
          <p:cNvPr id="5" name="TextBox 4"/>
          <p:cNvSpPr txBox="1"/>
          <p:nvPr/>
        </p:nvSpPr>
        <p:spPr>
          <a:xfrm>
            <a:off x="5715008" y="3786190"/>
            <a:ext cx="2357454" cy="1477328"/>
          </a:xfrm>
          <a:prstGeom prst="rect">
            <a:avLst/>
          </a:prstGeom>
          <a:noFill/>
        </p:spPr>
        <p:txBody>
          <a:bodyPr wrap="square" rtlCol="0">
            <a:spAutoFit/>
          </a:bodyPr>
          <a:lstStyle/>
          <a:p>
            <a:r>
              <a:rPr lang="en-US" b="1" dirty="0"/>
              <a:t>Output:</a:t>
            </a:r>
          </a:p>
          <a:p>
            <a:r>
              <a:rPr lang="en-US" dirty="0"/>
              <a:t>Ajay </a:t>
            </a:r>
            <a:endParaRPr lang="en-US" dirty="0" smtClean="0"/>
          </a:p>
          <a:p>
            <a:r>
              <a:rPr lang="en-US" dirty="0" smtClean="0"/>
              <a:t>Ravi </a:t>
            </a:r>
          </a:p>
          <a:p>
            <a:r>
              <a:rPr lang="en-US" dirty="0" smtClean="0"/>
              <a:t>Vijay</a:t>
            </a: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Queue Interface</a:t>
            </a:r>
            <a:br>
              <a:rPr lang="en-US" dirty="0" smtClean="0"/>
            </a:b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sz="2000" dirty="0" smtClean="0"/>
              <a:t>Java Queue interface orders the element in FIFO(First In First Out) manner. In FIFO, first element is removed first and last element is removed at last.</a:t>
            </a:r>
          </a:p>
          <a:p>
            <a:pPr>
              <a:buNone/>
            </a:pPr>
            <a:r>
              <a:rPr lang="en-US" dirty="0" smtClean="0"/>
              <a:t/>
            </a:r>
            <a:br>
              <a:rPr lang="en-US" dirty="0" smtClean="0"/>
            </a:b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PriorityQueue</a:t>
            </a:r>
            <a:r>
              <a:rPr lang="en-US" dirty="0" smtClean="0"/>
              <a:t> class</a:t>
            </a:r>
            <a:br>
              <a:rPr lang="en-US" dirty="0" smtClean="0"/>
            </a:br>
            <a:endParaRPr lang="en-US" dirty="0"/>
          </a:p>
        </p:txBody>
      </p:sp>
      <p:sp>
        <p:nvSpPr>
          <p:cNvPr id="3" name="Content Placeholder 2"/>
          <p:cNvSpPr>
            <a:spLocks noGrp="1"/>
          </p:cNvSpPr>
          <p:nvPr>
            <p:ph sz="quarter" idx="1"/>
          </p:nvPr>
        </p:nvSpPr>
        <p:spPr/>
        <p:txBody>
          <a:bodyPr/>
          <a:lstStyle/>
          <a:p>
            <a:r>
              <a:rPr lang="en-US" sz="2000" dirty="0" smtClean="0"/>
              <a:t>The </a:t>
            </a:r>
            <a:r>
              <a:rPr lang="en-US" sz="2000" dirty="0" err="1" smtClean="0"/>
              <a:t>PriorityQueue</a:t>
            </a:r>
            <a:r>
              <a:rPr lang="en-US" sz="2000" dirty="0" smtClean="0"/>
              <a:t> class provides the facility of using queue. But it does not orders the elements in FIFO manner. It inherits </a:t>
            </a:r>
            <a:r>
              <a:rPr lang="en-US" sz="2000" dirty="0" err="1" smtClean="0"/>
              <a:t>AbstractQueue</a:t>
            </a:r>
            <a:r>
              <a:rPr lang="en-US" sz="2000" dirty="0" smtClean="0"/>
              <a:t> class.</a:t>
            </a:r>
          </a:p>
          <a:p>
            <a:endParaRPr lang="en-US" dirty="0" smtClean="0"/>
          </a:p>
          <a:p>
            <a:r>
              <a:rPr lang="en-US" dirty="0" err="1" smtClean="0"/>
              <a:t>PriorityQueue</a:t>
            </a:r>
            <a:r>
              <a:rPr lang="en-US" dirty="0" smtClean="0"/>
              <a:t> class </a:t>
            </a:r>
            <a:r>
              <a:rPr lang="en-US" dirty="0" smtClean="0"/>
              <a:t>declaration</a:t>
            </a:r>
          </a:p>
          <a:p>
            <a:pPr lvl="2"/>
            <a:r>
              <a:rPr lang="en-US" sz="1200" b="1" dirty="0" smtClean="0"/>
              <a:t>public</a:t>
            </a:r>
            <a:r>
              <a:rPr lang="en-US" sz="1200" dirty="0" smtClean="0"/>
              <a:t> </a:t>
            </a:r>
            <a:r>
              <a:rPr lang="en-US" sz="1200" b="1" dirty="0" smtClean="0"/>
              <a:t>class</a:t>
            </a:r>
            <a:r>
              <a:rPr lang="en-US" sz="1200" dirty="0" smtClean="0"/>
              <a:t> </a:t>
            </a:r>
            <a:r>
              <a:rPr lang="en-US" sz="1200" dirty="0" err="1" smtClean="0"/>
              <a:t>PriorityQueue</a:t>
            </a:r>
            <a:r>
              <a:rPr lang="en-US" sz="1200" dirty="0" smtClean="0"/>
              <a:t>&lt;E&gt; </a:t>
            </a:r>
            <a:r>
              <a:rPr lang="en-US" sz="1200" b="1" dirty="0" smtClean="0"/>
              <a:t>extends</a:t>
            </a:r>
            <a:r>
              <a:rPr lang="en-US" sz="1200" dirty="0" smtClean="0"/>
              <a:t> </a:t>
            </a:r>
            <a:r>
              <a:rPr lang="en-US" sz="1200" dirty="0" err="1" smtClean="0"/>
              <a:t>AbstractQueue</a:t>
            </a:r>
            <a:r>
              <a:rPr lang="en-US" sz="1200" dirty="0" smtClean="0"/>
              <a:t>&lt;E&gt; </a:t>
            </a:r>
            <a:r>
              <a:rPr lang="en-US" sz="1200" b="1" dirty="0" smtClean="0"/>
              <a:t>implements</a:t>
            </a:r>
            <a:r>
              <a:rPr lang="en-US" sz="1200" dirty="0" smtClean="0"/>
              <a:t> </a:t>
            </a:r>
            <a:r>
              <a:rPr lang="en-US" sz="1200" dirty="0" err="1" smtClean="0"/>
              <a:t>Serializable</a:t>
            </a:r>
            <a:r>
              <a:rPr lang="en-US" sz="1200" dirty="0" smtClean="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0"/>
            <a:ext cx="7786742" cy="6709529"/>
          </a:xfrm>
          <a:prstGeom prst="rect">
            <a:avLst/>
          </a:prstGeom>
          <a:noFill/>
        </p:spPr>
        <p:txBody>
          <a:bodyPr wrap="square" rtlCol="0">
            <a:spAutoFit/>
          </a:bodyPr>
          <a:lstStyle/>
          <a:p>
            <a:r>
              <a:rPr lang="en-US" sz="1600" b="1" dirty="0" err="1"/>
              <a:t>mport</a:t>
            </a:r>
            <a:r>
              <a:rPr lang="en-US" sz="1600" dirty="0"/>
              <a:t> </a:t>
            </a:r>
            <a:r>
              <a:rPr lang="en-US" sz="1600" dirty="0" err="1"/>
              <a:t>java.util</a:t>
            </a:r>
            <a:r>
              <a:rPr lang="en-US" sz="1600" dirty="0"/>
              <a:t>.*;  </a:t>
            </a:r>
          </a:p>
          <a:p>
            <a:r>
              <a:rPr lang="en-US" sz="1600" b="1" dirty="0"/>
              <a:t>class</a:t>
            </a:r>
            <a:r>
              <a:rPr lang="en-US" sz="1600" dirty="0"/>
              <a:t> TestCollection12{  </a:t>
            </a:r>
          </a:p>
          <a:p>
            <a:r>
              <a:rPr lang="en-US" sz="1600" b="1" dirty="0"/>
              <a:t>public</a:t>
            </a:r>
            <a:r>
              <a:rPr lang="en-US" sz="1600" dirty="0"/>
              <a:t> </a:t>
            </a:r>
            <a:r>
              <a:rPr lang="en-US" sz="1600" b="1" dirty="0"/>
              <a:t>static</a:t>
            </a:r>
            <a:r>
              <a:rPr lang="en-US" sz="1600" dirty="0"/>
              <a:t> </a:t>
            </a:r>
            <a:r>
              <a:rPr lang="en-US" sz="1600" b="1" dirty="0"/>
              <a:t>void</a:t>
            </a:r>
            <a:r>
              <a:rPr lang="en-US" sz="1600" dirty="0"/>
              <a:t> main(String </a:t>
            </a:r>
            <a:r>
              <a:rPr lang="en-US" sz="1600" dirty="0" err="1"/>
              <a:t>args</a:t>
            </a:r>
            <a:r>
              <a:rPr lang="en-US" sz="1600" dirty="0"/>
              <a:t>[]){  </a:t>
            </a:r>
          </a:p>
          <a:p>
            <a:r>
              <a:rPr lang="en-US" sz="1600" dirty="0" err="1"/>
              <a:t>PriorityQueue</a:t>
            </a:r>
            <a:r>
              <a:rPr lang="en-US" sz="1600" dirty="0"/>
              <a:t>&lt;String&gt; queue=</a:t>
            </a:r>
            <a:r>
              <a:rPr lang="en-US" sz="1600" b="1" dirty="0"/>
              <a:t>new</a:t>
            </a:r>
            <a:r>
              <a:rPr lang="en-US" sz="1600" dirty="0"/>
              <a:t> </a:t>
            </a:r>
            <a:r>
              <a:rPr lang="en-US" sz="1600" dirty="0" err="1"/>
              <a:t>PriorityQueue</a:t>
            </a:r>
            <a:r>
              <a:rPr lang="en-US" sz="1600" dirty="0"/>
              <a:t>&lt;String&gt;();  </a:t>
            </a:r>
          </a:p>
          <a:p>
            <a:r>
              <a:rPr lang="en-US" sz="1600" dirty="0" err="1"/>
              <a:t>queue.add</a:t>
            </a:r>
            <a:r>
              <a:rPr lang="en-US" sz="1600" dirty="0"/>
              <a:t>("</a:t>
            </a:r>
            <a:r>
              <a:rPr lang="en-US" sz="1600" dirty="0" err="1"/>
              <a:t>Amit</a:t>
            </a:r>
            <a:r>
              <a:rPr lang="en-US" sz="1600" dirty="0"/>
              <a:t>");  </a:t>
            </a:r>
          </a:p>
          <a:p>
            <a:r>
              <a:rPr lang="en-US" sz="1600" dirty="0" err="1"/>
              <a:t>queue.add</a:t>
            </a:r>
            <a:r>
              <a:rPr lang="en-US" sz="1600" dirty="0"/>
              <a:t>("Vijay");  </a:t>
            </a:r>
          </a:p>
          <a:p>
            <a:r>
              <a:rPr lang="en-US" sz="1600" dirty="0" err="1"/>
              <a:t>queue.add</a:t>
            </a:r>
            <a:r>
              <a:rPr lang="en-US" sz="1600" dirty="0"/>
              <a:t>("Karan");  </a:t>
            </a:r>
          </a:p>
          <a:p>
            <a:r>
              <a:rPr lang="en-US" sz="1600" dirty="0" err="1"/>
              <a:t>queue.add</a:t>
            </a:r>
            <a:r>
              <a:rPr lang="en-US" sz="1600" dirty="0"/>
              <a:t>("Jai");  </a:t>
            </a:r>
          </a:p>
          <a:p>
            <a:r>
              <a:rPr lang="en-US" sz="1600" dirty="0" err="1"/>
              <a:t>queue.add</a:t>
            </a:r>
            <a:r>
              <a:rPr lang="en-US" sz="1600" dirty="0"/>
              <a:t>("</a:t>
            </a:r>
            <a:r>
              <a:rPr lang="en-US" sz="1600" dirty="0" err="1"/>
              <a:t>Rahul</a:t>
            </a:r>
            <a:r>
              <a:rPr lang="en-US" sz="1600" dirty="0"/>
              <a:t>");  </a:t>
            </a:r>
          </a:p>
          <a:p>
            <a:r>
              <a:rPr lang="en-US" sz="1600" dirty="0" err="1"/>
              <a:t>System.out.println</a:t>
            </a:r>
            <a:r>
              <a:rPr lang="en-US" sz="1600" dirty="0"/>
              <a:t>("head:"+</a:t>
            </a:r>
            <a:r>
              <a:rPr lang="en-US" sz="1600" dirty="0" err="1"/>
              <a:t>queue.element</a:t>
            </a:r>
            <a:r>
              <a:rPr lang="en-US" sz="1600" dirty="0"/>
              <a:t>());  </a:t>
            </a:r>
          </a:p>
          <a:p>
            <a:r>
              <a:rPr lang="en-US" sz="1600" dirty="0" err="1"/>
              <a:t>System.out.println</a:t>
            </a:r>
            <a:r>
              <a:rPr lang="en-US" sz="1600" dirty="0"/>
              <a:t>("head:"+</a:t>
            </a:r>
            <a:r>
              <a:rPr lang="en-US" sz="1600" dirty="0" err="1"/>
              <a:t>queue.peek</a:t>
            </a:r>
            <a:r>
              <a:rPr lang="en-US" sz="1600" dirty="0"/>
              <a:t>());  </a:t>
            </a:r>
          </a:p>
          <a:p>
            <a:r>
              <a:rPr lang="en-US" sz="1600" dirty="0" err="1"/>
              <a:t>System.out.println</a:t>
            </a:r>
            <a:r>
              <a:rPr lang="en-US" sz="1600" dirty="0"/>
              <a:t>("iterating the queue elements:");  </a:t>
            </a:r>
          </a:p>
          <a:p>
            <a:r>
              <a:rPr lang="en-US" sz="1600" dirty="0" err="1"/>
              <a:t>Iterator</a:t>
            </a:r>
            <a:r>
              <a:rPr lang="en-US" sz="1600" dirty="0"/>
              <a:t> </a:t>
            </a:r>
            <a:r>
              <a:rPr lang="en-US" sz="1600" dirty="0" err="1"/>
              <a:t>itr</a:t>
            </a:r>
            <a:r>
              <a:rPr lang="en-US" sz="1600" dirty="0"/>
              <a:t>=</a:t>
            </a:r>
            <a:r>
              <a:rPr lang="en-US" sz="1600" dirty="0" err="1"/>
              <a:t>queue.iterator</a:t>
            </a:r>
            <a:r>
              <a:rPr lang="en-US" sz="1600" dirty="0"/>
              <a:t>();  </a:t>
            </a:r>
          </a:p>
          <a:p>
            <a:r>
              <a:rPr lang="en-US" sz="1600" b="1" dirty="0"/>
              <a:t>while</a:t>
            </a:r>
            <a:r>
              <a:rPr lang="en-US" sz="1600" dirty="0"/>
              <a:t>(</a:t>
            </a:r>
            <a:r>
              <a:rPr lang="en-US" sz="1600" dirty="0" err="1"/>
              <a:t>itr.hasNext</a:t>
            </a:r>
            <a:r>
              <a:rPr lang="en-US" sz="1600" dirty="0"/>
              <a:t>()){  </a:t>
            </a:r>
          </a:p>
          <a:p>
            <a:r>
              <a:rPr lang="en-US" sz="1600" dirty="0" err="1"/>
              <a:t>System.out.println</a:t>
            </a:r>
            <a:r>
              <a:rPr lang="en-US" sz="1600" dirty="0"/>
              <a:t>(</a:t>
            </a:r>
            <a:r>
              <a:rPr lang="en-US" sz="1600" dirty="0" err="1"/>
              <a:t>itr.next</a:t>
            </a:r>
            <a:r>
              <a:rPr lang="en-US" sz="1600" dirty="0"/>
              <a:t>());  </a:t>
            </a:r>
          </a:p>
          <a:p>
            <a:r>
              <a:rPr lang="en-US" sz="1600" dirty="0"/>
              <a:t>}  </a:t>
            </a:r>
          </a:p>
          <a:p>
            <a:r>
              <a:rPr lang="en-US" sz="1600" dirty="0" err="1"/>
              <a:t>queue.remove</a:t>
            </a:r>
            <a:r>
              <a:rPr lang="en-US" sz="1600" dirty="0"/>
              <a:t>();  </a:t>
            </a:r>
          </a:p>
          <a:p>
            <a:r>
              <a:rPr lang="en-US" sz="1600" dirty="0" err="1"/>
              <a:t>queue.poll</a:t>
            </a:r>
            <a:r>
              <a:rPr lang="en-US" sz="1600" dirty="0"/>
              <a:t>();  </a:t>
            </a:r>
          </a:p>
          <a:p>
            <a:r>
              <a:rPr lang="en-US" sz="1600" dirty="0" err="1"/>
              <a:t>System.out.println</a:t>
            </a:r>
            <a:r>
              <a:rPr lang="en-US" sz="1600" dirty="0"/>
              <a:t>("after removing two elements:");  </a:t>
            </a:r>
          </a:p>
          <a:p>
            <a:r>
              <a:rPr lang="en-US" sz="1600" dirty="0" err="1"/>
              <a:t>Iterator</a:t>
            </a:r>
            <a:r>
              <a:rPr lang="en-US" sz="1600" dirty="0"/>
              <a:t>&lt;String&gt; itr2=</a:t>
            </a:r>
            <a:r>
              <a:rPr lang="en-US" sz="1600" dirty="0" err="1"/>
              <a:t>queue.iterator</a:t>
            </a:r>
            <a:r>
              <a:rPr lang="en-US" sz="1600" dirty="0"/>
              <a:t>();  </a:t>
            </a:r>
          </a:p>
          <a:p>
            <a:r>
              <a:rPr lang="en-US" sz="1600" b="1" dirty="0"/>
              <a:t>while</a:t>
            </a:r>
            <a:r>
              <a:rPr lang="en-US" sz="1600" dirty="0"/>
              <a:t>(itr2.hasNext()){  </a:t>
            </a:r>
          </a:p>
          <a:p>
            <a:r>
              <a:rPr lang="en-US" sz="1600" dirty="0" err="1"/>
              <a:t>System.out.println</a:t>
            </a:r>
            <a:r>
              <a:rPr lang="en-US" sz="1600" dirty="0"/>
              <a:t>(itr2.next());  </a:t>
            </a:r>
          </a:p>
          <a:p>
            <a:r>
              <a:rPr lang="en-US" sz="1600" dirty="0"/>
              <a:t>}  </a:t>
            </a:r>
          </a:p>
          <a:p>
            <a:r>
              <a:rPr lang="en-US" sz="1600" dirty="0"/>
              <a:t>}  </a:t>
            </a:r>
          </a:p>
          <a:p>
            <a:r>
              <a:rPr lang="en-US" sz="1600" dirty="0"/>
              <a:t>}  </a:t>
            </a:r>
          </a:p>
          <a:p>
            <a:endParaRPr lang="en-US" sz="1600" dirty="0"/>
          </a:p>
        </p:txBody>
      </p:sp>
      <p:sp>
        <p:nvSpPr>
          <p:cNvPr id="5" name="TextBox 4"/>
          <p:cNvSpPr txBox="1"/>
          <p:nvPr/>
        </p:nvSpPr>
        <p:spPr>
          <a:xfrm>
            <a:off x="5643570" y="2071678"/>
            <a:ext cx="3500430"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Output:</a:t>
            </a:r>
          </a:p>
          <a:p>
            <a:r>
              <a:rPr lang="en-US" dirty="0" err="1" smtClean="0"/>
              <a:t>head:Amit</a:t>
            </a:r>
            <a:endParaRPr lang="en-US" dirty="0" smtClean="0"/>
          </a:p>
          <a:p>
            <a:r>
              <a:rPr lang="en-US" dirty="0" err="1" smtClean="0"/>
              <a:t>head:Amit</a:t>
            </a:r>
            <a:endParaRPr lang="en-US" dirty="0" smtClean="0"/>
          </a:p>
          <a:p>
            <a:r>
              <a:rPr lang="en-US" dirty="0" smtClean="0"/>
              <a:t>iterating the queue elements:</a:t>
            </a:r>
          </a:p>
          <a:p>
            <a:r>
              <a:rPr lang="en-US" dirty="0" err="1" smtClean="0"/>
              <a:t>Amit</a:t>
            </a:r>
            <a:endParaRPr lang="en-US" dirty="0" smtClean="0"/>
          </a:p>
          <a:p>
            <a:r>
              <a:rPr lang="en-US" dirty="0" smtClean="0"/>
              <a:t>Jai</a:t>
            </a:r>
          </a:p>
          <a:p>
            <a:r>
              <a:rPr lang="en-US" dirty="0" smtClean="0"/>
              <a:t>Karan</a:t>
            </a:r>
          </a:p>
          <a:p>
            <a:r>
              <a:rPr lang="en-US" dirty="0" smtClean="0"/>
              <a:t>Vijay</a:t>
            </a:r>
          </a:p>
          <a:p>
            <a:r>
              <a:rPr lang="en-US" dirty="0" err="1" smtClean="0"/>
              <a:t>Rahul</a:t>
            </a:r>
            <a:endParaRPr lang="en-US" dirty="0" smtClean="0"/>
          </a:p>
          <a:p>
            <a:r>
              <a:rPr lang="en-US" dirty="0" smtClean="0"/>
              <a:t>after removing two elements:</a:t>
            </a:r>
          </a:p>
          <a:p>
            <a:r>
              <a:rPr lang="en-US" dirty="0" smtClean="0"/>
              <a:t>Karan</a:t>
            </a:r>
          </a:p>
          <a:p>
            <a:r>
              <a:rPr lang="en-US" dirty="0" err="1" smtClean="0"/>
              <a:t>Rahul</a:t>
            </a:r>
            <a:endParaRPr lang="en-US" dirty="0" smtClean="0"/>
          </a:p>
          <a:p>
            <a:r>
              <a:rPr lang="en-US" dirty="0" smtClean="0"/>
              <a:t>Vijay</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 Comparator interface</a:t>
            </a:r>
            <a:br>
              <a:rPr lang="en-US" dirty="0" smtClean="0"/>
            </a:b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sz="2000" b="1" dirty="0" smtClean="0"/>
              <a:t>Java Comparator interface</a:t>
            </a:r>
            <a:r>
              <a:rPr lang="en-US" sz="2000" dirty="0" smtClean="0"/>
              <a:t> is used to order the objects of a user-defined class.</a:t>
            </a:r>
          </a:p>
          <a:p>
            <a:r>
              <a:rPr lang="en-US" sz="2000" dirty="0" smtClean="0"/>
              <a:t>This interface is found in </a:t>
            </a:r>
            <a:r>
              <a:rPr lang="en-US" sz="2000" dirty="0" err="1" smtClean="0"/>
              <a:t>java.util</a:t>
            </a:r>
            <a:r>
              <a:rPr lang="en-US" sz="2000" dirty="0" smtClean="0"/>
              <a:t> package and contains 2 methods compare(Object obj1,Object obj2) and equals(Object element).</a:t>
            </a:r>
          </a:p>
          <a:p>
            <a:r>
              <a:rPr lang="en-US" sz="2000" dirty="0" smtClean="0"/>
              <a:t>It provides multiple sorting sequences, i.e., you can sort the elements on the basis of any data member, for example, </a:t>
            </a:r>
            <a:r>
              <a:rPr lang="en-US" sz="2000" dirty="0" err="1" smtClean="0"/>
              <a:t>rollno</a:t>
            </a:r>
            <a:r>
              <a:rPr lang="en-US" sz="2000" dirty="0" smtClean="0"/>
              <a:t>, name, age or anything else.</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Methods of Java Comparator Interface</a:t>
            </a:r>
            <a:br>
              <a:rPr lang="en-US" dirty="0" smtClean="0"/>
            </a:br>
            <a:endParaRPr lang="en-US" dirty="0"/>
          </a:p>
        </p:txBody>
      </p:sp>
      <p:graphicFrame>
        <p:nvGraphicFramePr>
          <p:cNvPr id="4" name="Table 3"/>
          <p:cNvGraphicFramePr>
            <a:graphicFrameLocks noGrp="1"/>
          </p:cNvGraphicFramePr>
          <p:nvPr/>
        </p:nvGraphicFramePr>
        <p:xfrm>
          <a:off x="357158" y="2214554"/>
          <a:ext cx="7429552" cy="2157310"/>
        </p:xfrm>
        <a:graphic>
          <a:graphicData uri="http://schemas.openxmlformats.org/drawingml/2006/table">
            <a:tbl>
              <a:tblPr/>
              <a:tblGrid>
                <a:gridCol w="3429024"/>
                <a:gridCol w="4000528"/>
              </a:tblGrid>
              <a:tr h="416323">
                <a:tc>
                  <a:txBody>
                    <a:bodyPr/>
                    <a:lstStyle/>
                    <a:p>
                      <a:pPr algn="l" fontAlgn="t"/>
                      <a:r>
                        <a:rPr lang="en-US" sz="1300" dirty="0">
                          <a:solidFill>
                            <a:srgbClr val="000000"/>
                          </a:solidFill>
                          <a:latin typeface="times new roman"/>
                        </a:rPr>
                        <a:t>Method</a:t>
                      </a:r>
                    </a:p>
                  </a:txBody>
                  <a:tcPr marL="82707" marR="82707" marT="82707" marB="82707">
                    <a:lnL w="9525" cap="flat" cmpd="sng" algn="ctr">
                      <a:solidFill>
                        <a:srgbClr val="003C8F"/>
                      </a:solidFill>
                      <a:prstDash val="solid"/>
                      <a:round/>
                      <a:headEnd type="none" w="med" len="med"/>
                      <a:tailEnd type="none" w="med" len="med"/>
                    </a:lnL>
                    <a:lnR w="9525" cap="flat" cmpd="sng" algn="ctr">
                      <a:solidFill>
                        <a:srgbClr val="003C8F"/>
                      </a:solidFill>
                      <a:prstDash val="solid"/>
                      <a:round/>
                      <a:headEnd type="none" w="med" len="med"/>
                      <a:tailEnd type="none" w="med" len="med"/>
                    </a:lnR>
                    <a:lnT w="9525" cap="flat" cmpd="sng" algn="ctr">
                      <a:solidFill>
                        <a:srgbClr val="003C8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003C8F"/>
                      </a:solidFill>
                      <a:prstDash val="solid"/>
                      <a:round/>
                      <a:headEnd type="none" w="med" len="med"/>
                      <a:tailEnd type="none" w="med" len="med"/>
                    </a:lnL>
                    <a:lnR w="9525" cap="flat" cmpd="sng" algn="ctr">
                      <a:solidFill>
                        <a:srgbClr val="003C8F"/>
                      </a:solidFill>
                      <a:prstDash val="solid"/>
                      <a:round/>
                      <a:headEnd type="none" w="med" len="med"/>
                      <a:tailEnd type="none" w="med" len="med"/>
                    </a:lnR>
                    <a:lnT w="9525" cap="flat" cmpd="sng" algn="ctr">
                      <a:solidFill>
                        <a:srgbClr val="003C8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80329">
                <a:tc>
                  <a:txBody>
                    <a:bodyPr/>
                    <a:lstStyle/>
                    <a:p>
                      <a:pPr algn="just" fontAlgn="t"/>
                      <a:r>
                        <a:rPr lang="en-US" sz="1300">
                          <a:solidFill>
                            <a:srgbClr val="333333"/>
                          </a:solidFill>
                          <a:latin typeface="inter-regular"/>
                        </a:rPr>
                        <a:t>public int compare(Object obj1, Object obj2)</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latin typeface="inter-regular"/>
                        </a:rPr>
                        <a:t>It compares the first object with the second object.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80329">
                <a:tc>
                  <a:txBody>
                    <a:bodyPr/>
                    <a:lstStyle/>
                    <a:p>
                      <a:pPr algn="just" fontAlgn="t"/>
                      <a:r>
                        <a:rPr lang="en-US" sz="1300">
                          <a:solidFill>
                            <a:srgbClr val="333333"/>
                          </a:solidFill>
                          <a:latin typeface="inter-regular"/>
                        </a:rPr>
                        <a:t>public boolean equals(Object obj)</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latin typeface="inter-regular"/>
                        </a:rPr>
                        <a:t>It is used to compare the current object with the specified object.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80329">
                <a:tc>
                  <a:txBody>
                    <a:bodyPr/>
                    <a:lstStyle/>
                    <a:p>
                      <a:pPr algn="just" fontAlgn="t"/>
                      <a:r>
                        <a:rPr lang="en-US" sz="1300" dirty="0">
                          <a:solidFill>
                            <a:srgbClr val="333333"/>
                          </a:solidFill>
                          <a:latin typeface="inter-regular"/>
                        </a:rPr>
                        <a:t>public </a:t>
                      </a:r>
                      <a:r>
                        <a:rPr lang="en-US" sz="1300" dirty="0" err="1">
                          <a:solidFill>
                            <a:srgbClr val="333333"/>
                          </a:solidFill>
                          <a:latin typeface="inter-regular"/>
                        </a:rPr>
                        <a:t>boolean</a:t>
                      </a:r>
                      <a:r>
                        <a:rPr lang="en-US" sz="1300" dirty="0">
                          <a:solidFill>
                            <a:srgbClr val="333333"/>
                          </a:solidFill>
                          <a:latin typeface="inter-regular"/>
                        </a:rPr>
                        <a:t> equals(Object </a:t>
                      </a:r>
                      <a:r>
                        <a:rPr lang="en-US" sz="1300" dirty="0" err="1">
                          <a:solidFill>
                            <a:srgbClr val="333333"/>
                          </a:solidFill>
                          <a:latin typeface="inter-regular"/>
                        </a:rPr>
                        <a:t>obj</a:t>
                      </a:r>
                      <a:r>
                        <a:rPr lang="en-US" sz="1300" dirty="0">
                          <a:solidFill>
                            <a:srgbClr val="333333"/>
                          </a:solidFill>
                          <a:latin typeface="inter-regular"/>
                        </a:rPr>
                        <a: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It is used to compare the current object with the specified object.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Comparable interface in java</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2000" dirty="0" smtClean="0"/>
              <a:t>Comparable interface is used to sort Java objects using data members of the user-defined class and this interface is located in the </a:t>
            </a:r>
            <a:r>
              <a:rPr lang="en-US" sz="2000" dirty="0" err="1" smtClean="0"/>
              <a:t>java.lang</a:t>
            </a:r>
            <a:r>
              <a:rPr lang="en-US" sz="2000" dirty="0" smtClean="0"/>
              <a:t> package, if we want to sort any member data of the class then this class must implement the Comparable interface. This interface has only one method which we have to override </a:t>
            </a:r>
            <a:r>
              <a:rPr lang="en-US" sz="2000" dirty="0" err="1" smtClean="0"/>
              <a:t>compareTo</a:t>
            </a:r>
            <a:r>
              <a:rPr lang="en-US" sz="2000" dirty="0" smtClean="0"/>
              <a:t>(Object </a:t>
            </a:r>
            <a:r>
              <a:rPr lang="en-US" sz="2000" dirty="0" err="1" smtClean="0"/>
              <a:t>obj</a:t>
            </a:r>
            <a:r>
              <a:rPr lang="en-US" sz="2000" dirty="0" smtClean="0"/>
              <a:t>).</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nvGraphicFramePr>
        <p:xfrm>
          <a:off x="642909" y="1857365"/>
          <a:ext cx="7072363" cy="3618238"/>
        </p:xfrm>
        <a:graphic>
          <a:graphicData uri="http://schemas.openxmlformats.org/drawingml/2006/table">
            <a:tbl>
              <a:tblPr/>
              <a:tblGrid>
                <a:gridCol w="572152"/>
                <a:gridCol w="728879"/>
                <a:gridCol w="2885666"/>
                <a:gridCol w="2885666"/>
              </a:tblGrid>
              <a:tr h="383896">
                <a:tc>
                  <a:txBody>
                    <a:bodyPr/>
                    <a:lstStyle/>
                    <a:p>
                      <a:pPr fontAlgn="t"/>
                      <a:r>
                        <a:rPr lang="en-US" sz="1100" b="1" dirty="0"/>
                        <a:t>Sr. No.</a:t>
                      </a:r>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b="1" dirty="0"/>
                        <a:t>Key</a:t>
                      </a:r>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b="1" dirty="0"/>
                        <a:t>Comparable</a:t>
                      </a:r>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100" b="1" dirty="0"/>
                        <a:t>Comparator</a:t>
                      </a:r>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84336">
                <a:tc>
                  <a:txBody>
                    <a:bodyPr/>
                    <a:lstStyle/>
                    <a:p>
                      <a:pPr algn="ctr" fontAlgn="t"/>
                      <a:r>
                        <a:rPr lang="en-US" sz="1100" dirty="0"/>
                        <a:t>1</a:t>
                      </a:r>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dirty="0"/>
                        <a:t>Methods</a:t>
                      </a:r>
                      <a:r>
                        <a:rPr lang="en-US" sz="1100" dirty="0"/>
                        <a:t/>
                      </a:r>
                      <a:br>
                        <a:rPr lang="en-US" sz="1100" dirty="0"/>
                      </a:br>
                      <a:endParaRPr lang="en-US" sz="1100" dirty="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t>The comparable interface has a method compareTo(Object a ) </a:t>
                      </a:r>
                      <a:r>
                        <a:rPr lang="en-US" sz="1100"/>
                        <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t>The comparator has a method compare(Object o1, Object O2) </a:t>
                      </a:r>
                      <a:r>
                        <a:rPr lang="en-US" sz="1100"/>
                        <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84776">
                <a:tc>
                  <a:txBody>
                    <a:bodyPr/>
                    <a:lstStyle/>
                    <a:p>
                      <a:pPr algn="ctr" fontAlgn="t"/>
                      <a:r>
                        <a:rPr lang="en-US" sz="1100" b="0"/>
                        <a:t>2</a:t>
                      </a:r>
                      <a:r>
                        <a:rPr lang="en-US" sz="1100"/>
                        <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t>Sorting uses </a:t>
                      </a:r>
                      <a:r>
                        <a:rPr lang="en-US" sz="1100"/>
                        <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dirty="0" err="1"/>
                        <a:t>Collection.sort</a:t>
                      </a:r>
                      <a:r>
                        <a:rPr lang="en-US" sz="1100" b="0" dirty="0"/>
                        <a:t>(List) method can be used to sort the collection of Comparable type objects.</a:t>
                      </a:r>
                      <a:r>
                        <a:rPr lang="en-US" sz="1100" dirty="0"/>
                        <a:t/>
                      </a:r>
                      <a:br>
                        <a:rPr lang="en-US" sz="1100" dirty="0"/>
                      </a:br>
                      <a:endParaRPr lang="en-US" sz="1100" dirty="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t>Collection.sort(List, Comparator) method can be used to sort the collection of Comparator type objects.</a:t>
                      </a:r>
                      <a:r>
                        <a:rPr lang="en-US" sz="1100"/>
                        <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556">
                <a:tc>
                  <a:txBody>
                    <a:bodyPr/>
                    <a:lstStyle/>
                    <a:p>
                      <a:pPr algn="ctr" fontAlgn="t"/>
                      <a:r>
                        <a:rPr lang="en-US" sz="1100" b="0"/>
                        <a:t> 3</a:t>
                      </a:r>
                      <a:r>
                        <a:rPr lang="en-US" sz="1100"/>
                        <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t>Sorting sequence </a:t>
                      </a:r>
                      <a:r>
                        <a:rPr lang="en-US" sz="1100"/>
                        <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dirty="0"/>
                        <a:t>Comparable provides single sorting sequence.</a:t>
                      </a:r>
                      <a:r>
                        <a:rPr lang="en-US" sz="1100" dirty="0"/>
                        <a:t/>
                      </a:r>
                      <a:br>
                        <a:rPr lang="en-US" sz="1100" dirty="0"/>
                      </a:br>
                      <a:endParaRPr lang="en-US" sz="1100" dirty="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dirty="0"/>
                        <a:t>The comparator provides a multiple sorting sequence.</a:t>
                      </a:r>
                      <a:r>
                        <a:rPr lang="en-US" sz="1100" dirty="0"/>
                        <a:t/>
                      </a:r>
                      <a:br>
                        <a:rPr lang="en-US" sz="1100" dirty="0"/>
                      </a:br>
                      <a:endParaRPr lang="en-US" sz="1100" dirty="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684336">
                <a:tc>
                  <a:txBody>
                    <a:bodyPr/>
                    <a:lstStyle/>
                    <a:p>
                      <a:pPr algn="ctr" fontAlgn="t"/>
                      <a:r>
                        <a:rPr lang="en-US" sz="1100" b="0"/>
                        <a:t>4</a:t>
                      </a:r>
                      <a:r>
                        <a:rPr lang="en-US" sz="1100"/>
                        <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t>Package </a:t>
                      </a:r>
                      <a:r>
                        <a:rPr lang="en-US" sz="1100"/>
                        <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a:t>Comparable interface belongs to java.lang package.  </a:t>
                      </a:r>
                      <a:r>
                        <a:rPr lang="en-US" sz="1100"/>
                        <a:t/>
                      </a:r>
                      <a:br>
                        <a:rPr lang="en-US" sz="1100"/>
                      </a:br>
                      <a:endParaRPr lang="en-US" sz="110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b="0" dirty="0"/>
                        <a:t>Comparator interface belongs to </a:t>
                      </a:r>
                      <a:r>
                        <a:rPr lang="en-US" sz="1100" b="0" dirty="0" err="1"/>
                        <a:t>java.util</a:t>
                      </a:r>
                      <a:r>
                        <a:rPr lang="en-US" sz="1100" b="0" dirty="0"/>
                        <a:t> package.</a:t>
                      </a:r>
                      <a:endParaRPr lang="en-US" sz="1100" dirty="0"/>
                    </a:p>
                  </a:txBody>
                  <a:tcPr marL="47477" marR="47477" marT="47477" marB="4747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framework in Java</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It provides readymade architecture.</a:t>
            </a:r>
          </a:p>
          <a:p>
            <a:r>
              <a:rPr lang="en-US" dirty="0" smtClean="0"/>
              <a:t>It represents a set of classes and interfaces.</a:t>
            </a:r>
          </a:p>
          <a:p>
            <a:r>
              <a:rPr lang="en-US" dirty="0" smtClean="0"/>
              <a:t>It is optional.</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class in Java</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2000" dirty="0" smtClean="0"/>
              <a:t>The </a:t>
            </a:r>
            <a:r>
              <a:rPr lang="en-US" sz="2000" b="1" dirty="0" smtClean="0"/>
              <a:t>properties</a:t>
            </a:r>
            <a:r>
              <a:rPr lang="en-US" sz="2000" dirty="0" smtClean="0"/>
              <a:t> object contains key and value pair both as a string. The </a:t>
            </a:r>
            <a:r>
              <a:rPr lang="en-US" sz="2000" dirty="0" err="1" smtClean="0"/>
              <a:t>java.util.Properties</a:t>
            </a:r>
            <a:r>
              <a:rPr lang="en-US" sz="2000" dirty="0" smtClean="0"/>
              <a:t> class is the subclass of </a:t>
            </a:r>
            <a:r>
              <a:rPr lang="en-US" sz="2000" dirty="0" err="1" smtClean="0"/>
              <a:t>Hashtable</a:t>
            </a:r>
            <a:r>
              <a:rPr lang="en-US" sz="2000" dirty="0" smtClean="0"/>
              <a:t>.</a:t>
            </a:r>
          </a:p>
          <a:p>
            <a:r>
              <a:rPr lang="en-US" sz="2000" dirty="0" smtClean="0"/>
              <a:t>It can be used to get property value based on the property key. The Properties class provides methods to get data from the properties file and store data into the properties file. Moreover, it can be used to get the properties of a system.</a:t>
            </a:r>
          </a:p>
          <a:p>
            <a:endParaRPr 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Advantage of the properties file</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sz="2000" b="1" dirty="0" smtClean="0"/>
              <a:t>Recompilation is not required if the information is changed from a properties file:</a:t>
            </a:r>
            <a:r>
              <a:rPr lang="en-US" sz="2000" dirty="0" smtClean="0"/>
              <a:t> </a:t>
            </a:r>
            <a:endParaRPr lang="en-US" sz="2000" dirty="0" smtClean="0"/>
          </a:p>
          <a:p>
            <a:pPr lvl="1"/>
            <a:r>
              <a:rPr lang="en-US" sz="1700" dirty="0" smtClean="0"/>
              <a:t>If </a:t>
            </a:r>
            <a:r>
              <a:rPr lang="en-US" sz="1700" dirty="0" smtClean="0"/>
              <a:t>any information is changed from the properties file, you don't need to recompile the java class. It is used to store information which is to be changed frequently.</a:t>
            </a:r>
            <a:endParaRPr lang="en-US" sz="17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 of Properties class</a:t>
            </a:r>
            <a:br>
              <a:rPr lang="en-US" dirty="0" smtClean="0"/>
            </a:br>
            <a:endParaRPr lang="en-US" dirty="0"/>
          </a:p>
        </p:txBody>
      </p:sp>
      <p:graphicFrame>
        <p:nvGraphicFramePr>
          <p:cNvPr id="4" name="Table 3"/>
          <p:cNvGraphicFramePr>
            <a:graphicFrameLocks noGrp="1"/>
          </p:cNvGraphicFramePr>
          <p:nvPr/>
        </p:nvGraphicFramePr>
        <p:xfrm>
          <a:off x="857224" y="2739773"/>
          <a:ext cx="6762776" cy="1378454"/>
        </p:xfrm>
        <a:graphic>
          <a:graphicData uri="http://schemas.openxmlformats.org/drawingml/2006/table">
            <a:tbl>
              <a:tblPr/>
              <a:tblGrid>
                <a:gridCol w="2786082"/>
                <a:gridCol w="3976694"/>
              </a:tblGrid>
              <a:tr h="363912">
                <a:tc>
                  <a:txBody>
                    <a:bodyPr/>
                    <a:lstStyle/>
                    <a:p>
                      <a:pPr algn="l" fontAlgn="t"/>
                      <a:r>
                        <a:rPr lang="en-US" sz="1300">
                          <a:solidFill>
                            <a:srgbClr val="000000"/>
                          </a:solidFill>
                          <a:latin typeface="times new roman"/>
                        </a:rPr>
                        <a:t>Method</a:t>
                      </a:r>
                    </a:p>
                  </a:txBody>
                  <a:tcPr marL="82707" marR="82707" marT="82707" marB="82707">
                    <a:lnL w="9525" cap="flat" cmpd="sng" algn="ctr">
                      <a:solidFill>
                        <a:srgbClr val="50D0BC"/>
                      </a:solidFill>
                      <a:prstDash val="solid"/>
                      <a:round/>
                      <a:headEnd type="none" w="med" len="med"/>
                      <a:tailEnd type="none" w="med" len="med"/>
                    </a:lnL>
                    <a:lnR w="9525" cap="flat" cmpd="sng" algn="ctr">
                      <a:solidFill>
                        <a:srgbClr val="50D0BC"/>
                      </a:solidFill>
                      <a:prstDash val="solid"/>
                      <a:round/>
                      <a:headEnd type="none" w="med" len="med"/>
                      <a:tailEnd type="none" w="med" len="med"/>
                    </a:lnR>
                    <a:lnT w="9525" cap="flat" cmpd="sng" algn="ctr">
                      <a:solidFill>
                        <a:srgbClr val="50D0B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latin typeface="times new roman"/>
                        </a:rPr>
                        <a:t>Description</a:t>
                      </a:r>
                    </a:p>
                  </a:txBody>
                  <a:tcPr marL="82707" marR="82707" marT="82707" marB="82707">
                    <a:lnL w="9525" cap="flat" cmpd="sng" algn="ctr">
                      <a:solidFill>
                        <a:srgbClr val="50D0BC"/>
                      </a:solidFill>
                      <a:prstDash val="solid"/>
                      <a:round/>
                      <a:headEnd type="none" w="med" len="med"/>
                      <a:tailEnd type="none" w="med" len="med"/>
                    </a:lnL>
                    <a:lnR w="9525" cap="flat" cmpd="sng" algn="ctr">
                      <a:solidFill>
                        <a:srgbClr val="50D0BC"/>
                      </a:solidFill>
                      <a:prstDash val="solid"/>
                      <a:round/>
                      <a:headEnd type="none" w="med" len="med"/>
                      <a:tailEnd type="none" w="med" len="med"/>
                    </a:lnR>
                    <a:lnT w="9525" cap="flat" cmpd="sng" algn="ctr">
                      <a:solidFill>
                        <a:srgbClr val="50D0B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07271">
                <a:tc>
                  <a:txBody>
                    <a:bodyPr/>
                    <a:lstStyle/>
                    <a:p>
                      <a:pPr algn="just" fontAlgn="t"/>
                      <a:r>
                        <a:rPr lang="en-US" sz="1300" dirty="0">
                          <a:solidFill>
                            <a:srgbClr val="333333"/>
                          </a:solidFill>
                          <a:latin typeface="inter-regular"/>
                        </a:rPr>
                        <a:t>Properties()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latin typeface="inter-regular"/>
                        </a:rPr>
                        <a:t>It creates an empty property list with no default values.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07271">
                <a:tc>
                  <a:txBody>
                    <a:bodyPr/>
                    <a:lstStyle/>
                    <a:p>
                      <a:pPr algn="just" fontAlgn="t"/>
                      <a:r>
                        <a:rPr lang="en-US" sz="1300">
                          <a:solidFill>
                            <a:srgbClr val="333333"/>
                          </a:solidFill>
                          <a:latin typeface="inter-regular"/>
                        </a:rPr>
                        <a:t>Properties(Properties defaults)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latin typeface="inter-regular"/>
                        </a:rPr>
                        <a:t>It creates an empty property list with the specified defaults.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r>
              <a:rPr lang="en-US" dirty="0" smtClean="0"/>
              <a:t>Lambda expression is a new and important feature of Java which was included in Java SE 8. It provides a clear and concise way to represent one method interface using an expression. It is very useful in collection library. It helps to iterate, filter and extract data from collection.</a:t>
            </a:r>
          </a:p>
          <a:p>
            <a:r>
              <a:rPr lang="en-US" dirty="0" smtClean="0"/>
              <a:t/>
            </a:r>
            <a:br>
              <a:rPr lang="en-US" dirty="0" smtClean="0"/>
            </a:br>
            <a:r>
              <a:rPr lang="en-US" dirty="0" smtClean="0"/>
              <a:t>The Lambda expression is used to provide the implementation of an interface which has functional interface. It saves a lot of code. In case of lambda expression, we don't need to define the method again for providing the implementation. Here, we just write the implementation code.</a:t>
            </a:r>
          </a:p>
          <a:p>
            <a:r>
              <a:rPr lang="en-US" dirty="0" smtClean="0"/>
              <a:t/>
            </a:r>
            <a:br>
              <a:rPr lang="en-US" dirty="0" smtClean="0"/>
            </a:br>
            <a:endParaRPr lang="en-US" dirty="0"/>
          </a:p>
        </p:txBody>
      </p:sp>
      <p:sp>
        <p:nvSpPr>
          <p:cNvPr id="4" name="Title 3"/>
          <p:cNvSpPr>
            <a:spLocks noGrp="1"/>
          </p:cNvSpPr>
          <p:nvPr>
            <p:ph type="title"/>
          </p:nvPr>
        </p:nvSpPr>
        <p:spPr/>
        <p:txBody>
          <a:bodyPr>
            <a:normAutofit/>
          </a:bodyPr>
          <a:lstStyle/>
          <a:p>
            <a:r>
              <a:rPr lang="en-US" dirty="0" smtClean="0"/>
              <a:t>Java Lambda Expressions</a:t>
            </a:r>
            <a:br>
              <a:rPr lang="en-US" dirty="0" smtClean="0"/>
            </a:b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Lambda Expression</a:t>
            </a:r>
            <a:br>
              <a:rPr lang="en-US" dirty="0" smtClean="0"/>
            </a:br>
            <a:endParaRPr lang="en-US" dirty="0"/>
          </a:p>
        </p:txBody>
      </p:sp>
      <p:sp>
        <p:nvSpPr>
          <p:cNvPr id="3" name="Content Placeholder 2"/>
          <p:cNvSpPr>
            <a:spLocks noGrp="1"/>
          </p:cNvSpPr>
          <p:nvPr>
            <p:ph sz="quarter" idx="1"/>
          </p:nvPr>
        </p:nvSpPr>
        <p:spPr/>
        <p:txBody>
          <a:bodyPr/>
          <a:lstStyle/>
          <a:p>
            <a:r>
              <a:rPr lang="en-US" sz="2000" dirty="0" smtClean="0"/>
              <a:t>To provide the implementation of Functional interface.</a:t>
            </a:r>
          </a:p>
          <a:p>
            <a:r>
              <a:rPr lang="en-US" sz="2000" dirty="0" smtClean="0"/>
              <a:t>Less coding</a:t>
            </a:r>
            <a:r>
              <a:rPr lang="en-US" sz="2000" dirty="0" smtClean="0"/>
              <a:t>.</a:t>
            </a:r>
          </a:p>
          <a:p>
            <a:endParaRPr lang="en-US" sz="2000" dirty="0" smtClean="0"/>
          </a:p>
          <a:p>
            <a:r>
              <a:rPr lang="en-US" dirty="0" smtClean="0"/>
              <a:t>Java Lambda Expression Syntax</a:t>
            </a:r>
          </a:p>
          <a:p>
            <a:pPr lvl="1"/>
            <a:r>
              <a:rPr lang="en-US" dirty="0" smtClean="0"/>
              <a:t>argument-list)</a:t>
            </a:r>
            <a:r>
              <a:rPr lang="en-US" dirty="0" smtClean="0"/>
              <a:t> -&gt; {body}  </a:t>
            </a:r>
            <a:endParaRPr lang="en-US" dirty="0" smtClean="0"/>
          </a:p>
          <a:p>
            <a:pPr lvl="1"/>
            <a:endParaRPr lang="en-US"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a:t>
            </a:r>
            <a:endParaRPr lang="en-US" dirty="0"/>
          </a:p>
        </p:txBody>
      </p:sp>
      <p:sp>
        <p:nvSpPr>
          <p:cNvPr id="3" name="Content Placeholder 2"/>
          <p:cNvSpPr>
            <a:spLocks noGrp="1"/>
          </p:cNvSpPr>
          <p:nvPr>
            <p:ph sz="quarter" idx="1"/>
          </p:nvPr>
        </p:nvSpPr>
        <p:spPr/>
        <p:txBody>
          <a:bodyPr/>
          <a:lstStyle/>
          <a:p>
            <a:r>
              <a:rPr lang="en-US" dirty="0" smtClean="0"/>
              <a:t>Java lambda expression is consisted of three components.</a:t>
            </a:r>
          </a:p>
          <a:p>
            <a:pPr lvl="1"/>
            <a:r>
              <a:rPr lang="en-US" b="1" dirty="0" smtClean="0"/>
              <a:t>1) Argument-list:</a:t>
            </a:r>
            <a:r>
              <a:rPr lang="en-US" dirty="0" smtClean="0"/>
              <a:t> It can be empty or non-empty as well.</a:t>
            </a:r>
          </a:p>
          <a:p>
            <a:pPr lvl="1"/>
            <a:r>
              <a:rPr lang="en-US" b="1" dirty="0" smtClean="0"/>
              <a:t>2) Arrow-token:</a:t>
            </a:r>
            <a:r>
              <a:rPr lang="en-US" dirty="0" smtClean="0"/>
              <a:t> It is used to link arguments-list and body of expression.</a:t>
            </a:r>
          </a:p>
          <a:p>
            <a:pPr lvl="1"/>
            <a:r>
              <a:rPr lang="en-US" b="1" dirty="0" smtClean="0"/>
              <a:t>3) Body:</a:t>
            </a:r>
            <a:r>
              <a:rPr lang="en-US" dirty="0" smtClean="0"/>
              <a:t> It contains expressions and statements for lambda expression.</a:t>
            </a:r>
          </a:p>
          <a:p>
            <a:r>
              <a:rPr lang="en-US" dirty="0" smtClean="0"/>
              <a:t/>
            </a:r>
            <a:br>
              <a:rPr lang="en-US" dirty="0" smtClean="0"/>
            </a:b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82594"/>
          </a:xfrm>
        </p:spPr>
        <p:txBody>
          <a:bodyPr/>
          <a:lstStyle/>
          <a:p>
            <a:r>
              <a:rPr lang="en-IN" dirty="0" smtClean="0"/>
              <a:t>continue</a:t>
            </a:r>
            <a:endParaRPr lang="en-US" dirty="0"/>
          </a:p>
        </p:txBody>
      </p:sp>
      <p:sp>
        <p:nvSpPr>
          <p:cNvPr id="3" name="Content Placeholder 2"/>
          <p:cNvSpPr>
            <a:spLocks noGrp="1"/>
          </p:cNvSpPr>
          <p:nvPr>
            <p:ph sz="quarter" idx="1"/>
          </p:nvPr>
        </p:nvSpPr>
        <p:spPr/>
        <p:txBody>
          <a:bodyPr>
            <a:normAutofit/>
          </a:bodyPr>
          <a:lstStyle/>
          <a:p>
            <a:r>
              <a:rPr lang="en-US" b="1" dirty="0" smtClean="0"/>
              <a:t>No Parameter Syntax</a:t>
            </a:r>
            <a:endParaRPr lang="en-US" dirty="0" smtClean="0"/>
          </a:p>
          <a:p>
            <a:pPr lvl="1">
              <a:buNone/>
            </a:pPr>
            <a:r>
              <a:rPr lang="en-US" dirty="0" smtClean="0"/>
              <a:t>() -&gt; {  </a:t>
            </a:r>
          </a:p>
          <a:p>
            <a:pPr lvl="1">
              <a:buNone/>
            </a:pPr>
            <a:r>
              <a:rPr lang="en-US" dirty="0" smtClean="0"/>
              <a:t>//Body of no parameter lambda  </a:t>
            </a:r>
          </a:p>
          <a:p>
            <a:pPr lvl="1">
              <a:buNone/>
            </a:pPr>
            <a:r>
              <a:rPr lang="en-US" dirty="0" smtClean="0"/>
              <a:t>}  </a:t>
            </a:r>
          </a:p>
          <a:p>
            <a:r>
              <a:rPr lang="en-US" b="1" dirty="0" smtClean="0"/>
              <a:t>One </a:t>
            </a:r>
            <a:r>
              <a:rPr lang="en-US" b="1" dirty="0" smtClean="0"/>
              <a:t>Parameter Syntax</a:t>
            </a:r>
            <a:endParaRPr lang="en-US" dirty="0" smtClean="0"/>
          </a:p>
          <a:p>
            <a:pPr lvl="1">
              <a:buNone/>
            </a:pPr>
            <a:r>
              <a:rPr lang="en-US" dirty="0" smtClean="0"/>
              <a:t>(p1) -&gt; {  </a:t>
            </a:r>
          </a:p>
          <a:p>
            <a:pPr lvl="1">
              <a:buNone/>
            </a:pPr>
            <a:r>
              <a:rPr lang="en-US" dirty="0" smtClean="0"/>
              <a:t>//Body of single parameter lambda  </a:t>
            </a:r>
          </a:p>
          <a:p>
            <a:pPr lvl="1">
              <a:buNone/>
            </a:pPr>
            <a:r>
              <a:rPr lang="en-US" dirty="0" smtClean="0"/>
              <a:t>}  </a:t>
            </a:r>
          </a:p>
          <a:p>
            <a:r>
              <a:rPr lang="en-US" b="1" dirty="0" smtClean="0"/>
              <a:t>Two Parameter Syntax</a:t>
            </a:r>
            <a:endParaRPr lang="en-US" dirty="0" smtClean="0"/>
          </a:p>
          <a:p>
            <a:pPr lvl="1">
              <a:buNone/>
            </a:pPr>
            <a:r>
              <a:rPr lang="en-US" dirty="0" smtClean="0"/>
              <a:t>(p1,p2) -&gt; {  </a:t>
            </a:r>
          </a:p>
          <a:p>
            <a:pPr lvl="1">
              <a:buNone/>
            </a:pPr>
            <a:r>
              <a:rPr lang="en-US" dirty="0" smtClean="0"/>
              <a:t>//Body of multiple parameter lambda  </a:t>
            </a:r>
          </a:p>
          <a:p>
            <a:pPr lvl="1">
              <a:buNone/>
            </a:pPr>
            <a:r>
              <a:rPr lang="en-US" dirty="0" smtClean="0"/>
              <a: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Collection framework</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The Collection framework represents a unified architecture for storing and manipulating a group of objects. It has:</a:t>
            </a:r>
          </a:p>
          <a:p>
            <a:pPr lvl="1"/>
            <a:r>
              <a:rPr lang="en-US" dirty="0" smtClean="0"/>
              <a:t>Interfaces and its implementations, i.e., classes</a:t>
            </a:r>
          </a:p>
          <a:p>
            <a:pPr lvl="1"/>
            <a:r>
              <a:rPr lang="en-US" dirty="0" smtClean="0"/>
              <a:t>Algorithm</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Hierarchy of Collection Framework</a:t>
            </a:r>
            <a:br>
              <a:rPr lang="en-US" dirty="0" smtClean="0"/>
            </a:br>
            <a:endParaRPr lang="en-US" dirty="0"/>
          </a:p>
        </p:txBody>
      </p:sp>
      <p:pic>
        <p:nvPicPr>
          <p:cNvPr id="1026" name="Picture 2" descr="Hierarchy of Java Collection framework"/>
          <p:cNvPicPr>
            <a:picLocks noChangeAspect="1" noChangeArrowheads="1"/>
          </p:cNvPicPr>
          <p:nvPr/>
        </p:nvPicPr>
        <p:blipFill>
          <a:blip r:embed="rId2"/>
          <a:srcRect/>
          <a:stretch>
            <a:fillRect/>
          </a:stretch>
        </p:blipFill>
        <p:spPr bwMode="auto">
          <a:xfrm>
            <a:off x="1428728" y="1142984"/>
            <a:ext cx="6228793" cy="521497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Collection interface</a:t>
            </a:r>
            <a:br>
              <a:rPr lang="en-US" dirty="0" smtClean="0"/>
            </a:br>
            <a:endParaRPr lang="en-US" dirty="0"/>
          </a:p>
        </p:txBody>
      </p:sp>
      <p:sp>
        <p:nvSpPr>
          <p:cNvPr id="3" name="Content Placeholder 2"/>
          <p:cNvSpPr>
            <a:spLocks noGrp="1"/>
          </p:cNvSpPr>
          <p:nvPr>
            <p:ph sz="quarter" idx="1"/>
          </p:nvPr>
        </p:nvSpPr>
        <p:spPr/>
        <p:txBody>
          <a:bodyPr/>
          <a:lstStyle/>
          <a:p>
            <a:r>
              <a:rPr lang="en-US" dirty="0" smtClean="0"/>
              <a:t>here are many methods declared in the Collection interface. They are as follows:</a:t>
            </a:r>
            <a:endParaRPr lang="en-US" dirty="0"/>
          </a:p>
        </p:txBody>
      </p:sp>
      <p:graphicFrame>
        <p:nvGraphicFramePr>
          <p:cNvPr id="4" name="Table 3"/>
          <p:cNvGraphicFramePr>
            <a:graphicFrameLocks noGrp="1"/>
          </p:cNvGraphicFramePr>
          <p:nvPr/>
        </p:nvGraphicFramePr>
        <p:xfrm>
          <a:off x="928662" y="2571745"/>
          <a:ext cx="7000923" cy="3470600"/>
        </p:xfrm>
        <a:graphic>
          <a:graphicData uri="http://schemas.openxmlformats.org/drawingml/2006/table">
            <a:tbl>
              <a:tblPr/>
              <a:tblGrid>
                <a:gridCol w="571504"/>
                <a:gridCol w="3000396"/>
                <a:gridCol w="3429023"/>
              </a:tblGrid>
              <a:tr h="240250">
                <a:tc>
                  <a:txBody>
                    <a:bodyPr/>
                    <a:lstStyle/>
                    <a:p>
                      <a:pPr algn="l" fontAlgn="t"/>
                      <a:r>
                        <a:rPr lang="en-US" sz="1000">
                          <a:solidFill>
                            <a:srgbClr val="000000"/>
                          </a:solidFill>
                          <a:latin typeface="times new roman"/>
                        </a:rPr>
                        <a:t>No.</a:t>
                      </a:r>
                    </a:p>
                  </a:txBody>
                  <a:tcPr marL="64713" marR="64713" marT="64713" marB="64713">
                    <a:lnL w="9525" cap="flat" cmpd="sng" algn="ctr">
                      <a:solidFill>
                        <a:srgbClr val="D0D65A"/>
                      </a:solidFill>
                      <a:prstDash val="solid"/>
                      <a:round/>
                      <a:headEnd type="none" w="med" len="med"/>
                      <a:tailEnd type="none" w="med" len="med"/>
                    </a:lnL>
                    <a:lnR w="9525" cap="flat" cmpd="sng" algn="ctr">
                      <a:solidFill>
                        <a:srgbClr val="D0D65A"/>
                      </a:solidFill>
                      <a:prstDash val="solid"/>
                      <a:round/>
                      <a:headEnd type="none" w="med" len="med"/>
                      <a:tailEnd type="none" w="med" len="med"/>
                    </a:lnR>
                    <a:lnT w="9525" cap="flat" cmpd="sng" algn="ctr">
                      <a:solidFill>
                        <a:srgbClr val="D0D65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a:solidFill>
                            <a:srgbClr val="000000"/>
                          </a:solidFill>
                          <a:latin typeface="times new roman"/>
                        </a:rPr>
                        <a:t>Method</a:t>
                      </a:r>
                    </a:p>
                  </a:txBody>
                  <a:tcPr marL="64713" marR="64713" marT="64713" marB="64713">
                    <a:lnL w="9525" cap="flat" cmpd="sng" algn="ctr">
                      <a:solidFill>
                        <a:srgbClr val="D0D65A"/>
                      </a:solidFill>
                      <a:prstDash val="solid"/>
                      <a:round/>
                      <a:headEnd type="none" w="med" len="med"/>
                      <a:tailEnd type="none" w="med" len="med"/>
                    </a:lnL>
                    <a:lnR w="9525" cap="flat" cmpd="sng" algn="ctr">
                      <a:solidFill>
                        <a:srgbClr val="D0D65A"/>
                      </a:solidFill>
                      <a:prstDash val="solid"/>
                      <a:round/>
                      <a:headEnd type="none" w="med" len="med"/>
                      <a:tailEnd type="none" w="med" len="med"/>
                    </a:lnR>
                    <a:lnT w="9525" cap="flat" cmpd="sng" algn="ctr">
                      <a:solidFill>
                        <a:srgbClr val="D0D65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000">
                          <a:solidFill>
                            <a:srgbClr val="000000"/>
                          </a:solidFill>
                          <a:latin typeface="times new roman"/>
                        </a:rPr>
                        <a:t>Description</a:t>
                      </a:r>
                    </a:p>
                  </a:txBody>
                  <a:tcPr marL="64713" marR="64713" marT="64713" marB="64713">
                    <a:lnL w="9525" cap="flat" cmpd="sng" algn="ctr">
                      <a:solidFill>
                        <a:srgbClr val="D0D65A"/>
                      </a:solidFill>
                      <a:prstDash val="solid"/>
                      <a:round/>
                      <a:headEnd type="none" w="med" len="med"/>
                      <a:tailEnd type="none" w="med" len="med"/>
                    </a:lnL>
                    <a:lnR w="9525" cap="flat" cmpd="sng" algn="ctr">
                      <a:solidFill>
                        <a:srgbClr val="D0D65A"/>
                      </a:solidFill>
                      <a:prstDash val="solid"/>
                      <a:round/>
                      <a:headEnd type="none" w="med" len="med"/>
                      <a:tailEnd type="none" w="med" len="med"/>
                    </a:lnR>
                    <a:lnT w="9525" cap="flat" cmpd="sng" algn="ctr">
                      <a:solidFill>
                        <a:srgbClr val="D0D65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34894">
                <a:tc>
                  <a:txBody>
                    <a:bodyPr/>
                    <a:lstStyle/>
                    <a:p>
                      <a:pPr algn="just" fontAlgn="t"/>
                      <a:r>
                        <a:rPr lang="en-US" sz="1050" b="1" dirty="0">
                          <a:solidFill>
                            <a:srgbClr val="333333"/>
                          </a:solidFill>
                          <a:latin typeface="inter-regular"/>
                        </a:rPr>
                        <a:t>1</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a:solidFill>
                            <a:srgbClr val="333333"/>
                          </a:solidFill>
                          <a:latin typeface="inter-regular"/>
                        </a:rPr>
                        <a:t>public boolean add(E e)</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a:solidFill>
                            <a:srgbClr val="333333"/>
                          </a:solidFill>
                          <a:latin typeface="inter-regular"/>
                        </a:rPr>
                        <a:t>It is used to insert an element in this collection.</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96985">
                <a:tc>
                  <a:txBody>
                    <a:bodyPr/>
                    <a:lstStyle/>
                    <a:p>
                      <a:pPr algn="just" fontAlgn="t"/>
                      <a:r>
                        <a:rPr lang="en-US" sz="1050" b="1" dirty="0">
                          <a:solidFill>
                            <a:srgbClr val="333333"/>
                          </a:solidFill>
                          <a:latin typeface="inter-regular"/>
                        </a:rPr>
                        <a:t>2</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public </a:t>
                      </a:r>
                      <a:r>
                        <a:rPr lang="en-US" sz="1050" b="1" dirty="0" err="1">
                          <a:solidFill>
                            <a:srgbClr val="333333"/>
                          </a:solidFill>
                          <a:latin typeface="inter-regular"/>
                        </a:rPr>
                        <a:t>boolean</a:t>
                      </a:r>
                      <a:r>
                        <a:rPr lang="en-US" sz="1050" b="1" dirty="0">
                          <a:solidFill>
                            <a:srgbClr val="333333"/>
                          </a:solidFill>
                          <a:latin typeface="inter-regular"/>
                        </a:rPr>
                        <a:t> </a:t>
                      </a:r>
                      <a:r>
                        <a:rPr lang="en-US" sz="1050" b="1" dirty="0" err="1">
                          <a:solidFill>
                            <a:srgbClr val="333333"/>
                          </a:solidFill>
                          <a:latin typeface="inter-regular"/>
                        </a:rPr>
                        <a:t>addAll</a:t>
                      </a:r>
                      <a:r>
                        <a:rPr lang="en-US" sz="1050" b="1" dirty="0">
                          <a:solidFill>
                            <a:srgbClr val="333333"/>
                          </a:solidFill>
                          <a:latin typeface="inter-regular"/>
                        </a:rPr>
                        <a:t>(Collection&lt;? extends E&gt; c)</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a:solidFill>
                            <a:srgbClr val="333333"/>
                          </a:solidFill>
                          <a:latin typeface="inter-regular"/>
                        </a:rPr>
                        <a:t>It is used to insert the specified collection elements in the invoking collection.</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65940">
                <a:tc>
                  <a:txBody>
                    <a:bodyPr/>
                    <a:lstStyle/>
                    <a:p>
                      <a:pPr algn="just" fontAlgn="t"/>
                      <a:r>
                        <a:rPr lang="en-US" sz="1050" b="1">
                          <a:solidFill>
                            <a:srgbClr val="333333"/>
                          </a:solidFill>
                          <a:latin typeface="inter-regular"/>
                        </a:rPr>
                        <a:t>3</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dirty="0">
                          <a:solidFill>
                            <a:srgbClr val="333333"/>
                          </a:solidFill>
                          <a:latin typeface="inter-regular"/>
                        </a:rPr>
                        <a:t>public </a:t>
                      </a:r>
                      <a:r>
                        <a:rPr lang="en-US" sz="1050" b="1" dirty="0" err="1">
                          <a:solidFill>
                            <a:srgbClr val="333333"/>
                          </a:solidFill>
                          <a:latin typeface="inter-regular"/>
                        </a:rPr>
                        <a:t>boolean</a:t>
                      </a:r>
                      <a:r>
                        <a:rPr lang="en-US" sz="1050" b="1" dirty="0">
                          <a:solidFill>
                            <a:srgbClr val="333333"/>
                          </a:solidFill>
                          <a:latin typeface="inter-regular"/>
                        </a:rPr>
                        <a:t> remove(Object element)</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a:solidFill>
                            <a:srgbClr val="333333"/>
                          </a:solidFill>
                          <a:latin typeface="inter-regular"/>
                        </a:rPr>
                        <a:t>It is used to delete an element from the collection.</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96985">
                <a:tc>
                  <a:txBody>
                    <a:bodyPr/>
                    <a:lstStyle/>
                    <a:p>
                      <a:pPr algn="just" fontAlgn="t"/>
                      <a:r>
                        <a:rPr lang="en-US" sz="1050" b="1">
                          <a:solidFill>
                            <a:srgbClr val="333333"/>
                          </a:solidFill>
                          <a:latin typeface="inter-regular"/>
                        </a:rPr>
                        <a:t>4</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public </a:t>
                      </a:r>
                      <a:r>
                        <a:rPr lang="en-US" sz="1050" b="1" dirty="0" err="1">
                          <a:solidFill>
                            <a:srgbClr val="333333"/>
                          </a:solidFill>
                          <a:latin typeface="inter-regular"/>
                        </a:rPr>
                        <a:t>boolean</a:t>
                      </a:r>
                      <a:r>
                        <a:rPr lang="en-US" sz="1050" b="1" dirty="0">
                          <a:solidFill>
                            <a:srgbClr val="333333"/>
                          </a:solidFill>
                          <a:latin typeface="inter-regular"/>
                        </a:rPr>
                        <a:t> </a:t>
                      </a:r>
                      <a:r>
                        <a:rPr lang="en-US" sz="1050" b="1" dirty="0" err="1">
                          <a:solidFill>
                            <a:srgbClr val="333333"/>
                          </a:solidFill>
                          <a:latin typeface="inter-regular"/>
                        </a:rPr>
                        <a:t>removeAll</a:t>
                      </a:r>
                      <a:r>
                        <a:rPr lang="en-US" sz="1050" b="1" dirty="0">
                          <a:solidFill>
                            <a:srgbClr val="333333"/>
                          </a:solidFill>
                          <a:latin typeface="inter-regular"/>
                        </a:rPr>
                        <a:t>(Collection&lt;?&gt; c)</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It is used to delete all the elements of the specified collection from the invoking collection.</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96985">
                <a:tc>
                  <a:txBody>
                    <a:bodyPr/>
                    <a:lstStyle/>
                    <a:p>
                      <a:pPr algn="just" fontAlgn="t"/>
                      <a:r>
                        <a:rPr lang="en-US" sz="1050" b="1">
                          <a:solidFill>
                            <a:srgbClr val="333333"/>
                          </a:solidFill>
                          <a:latin typeface="inter-regular"/>
                        </a:rPr>
                        <a:t>5</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a:solidFill>
                            <a:srgbClr val="333333"/>
                          </a:solidFill>
                          <a:latin typeface="inter-regular"/>
                        </a:rPr>
                        <a:t>default boolean removeIf(Predicate&lt;? super E&gt; filter)</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dirty="0">
                          <a:solidFill>
                            <a:srgbClr val="333333"/>
                          </a:solidFill>
                          <a:latin typeface="inter-regular"/>
                        </a:rPr>
                        <a:t>It is used to delete all the elements of the collection that satisfy the specified predicate.</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96985">
                <a:tc>
                  <a:txBody>
                    <a:bodyPr/>
                    <a:lstStyle/>
                    <a:p>
                      <a:pPr algn="just" fontAlgn="t"/>
                      <a:r>
                        <a:rPr lang="en-US" sz="1050" b="1">
                          <a:solidFill>
                            <a:srgbClr val="333333"/>
                          </a:solidFill>
                          <a:latin typeface="inter-regular"/>
                        </a:rPr>
                        <a:t>6</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a:solidFill>
                            <a:srgbClr val="333333"/>
                          </a:solidFill>
                          <a:latin typeface="inter-regular"/>
                        </a:rPr>
                        <a:t>public boolean retainAll(Collection&lt;?&gt; c)</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It is used to delete all the elements of invoking collection except the specified collection.</a:t>
                      </a:r>
                    </a:p>
                  </a:txBody>
                  <a:tcPr marL="43142" marR="43142" marT="43142" marB="431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7467600" cy="741326"/>
          </a:xfrm>
        </p:spPr>
        <p:txBody>
          <a:bodyPr/>
          <a:lstStyle/>
          <a:p>
            <a:r>
              <a:rPr lang="en-IN" dirty="0" smtClean="0"/>
              <a:t>Continue</a:t>
            </a:r>
            <a:endParaRPr lang="en-US" dirty="0"/>
          </a:p>
        </p:txBody>
      </p:sp>
      <p:graphicFrame>
        <p:nvGraphicFramePr>
          <p:cNvPr id="4" name="Table 3"/>
          <p:cNvGraphicFramePr>
            <a:graphicFrameLocks noGrp="1"/>
          </p:cNvGraphicFramePr>
          <p:nvPr/>
        </p:nvGraphicFramePr>
        <p:xfrm>
          <a:off x="785787" y="1397000"/>
          <a:ext cx="7429551" cy="4034504"/>
        </p:xfrm>
        <a:graphic>
          <a:graphicData uri="http://schemas.openxmlformats.org/drawingml/2006/table">
            <a:tbl>
              <a:tblPr/>
              <a:tblGrid>
                <a:gridCol w="714379"/>
                <a:gridCol w="2928958"/>
                <a:gridCol w="3786214"/>
              </a:tblGrid>
              <a:tr h="563460">
                <a:tc>
                  <a:txBody>
                    <a:bodyPr/>
                    <a:lstStyle/>
                    <a:p>
                      <a:pPr algn="just" fontAlgn="t"/>
                      <a:r>
                        <a:rPr lang="en-US" sz="1050" b="1" dirty="0">
                          <a:solidFill>
                            <a:srgbClr val="333333"/>
                          </a:solidFill>
                          <a:latin typeface="inter-regular"/>
                        </a:rPr>
                        <a:t>7</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dirty="0">
                          <a:solidFill>
                            <a:srgbClr val="333333"/>
                          </a:solidFill>
                          <a:latin typeface="inter-regular"/>
                        </a:rPr>
                        <a:t>public </a:t>
                      </a:r>
                      <a:r>
                        <a:rPr lang="en-US" sz="1050" b="1" dirty="0" err="1">
                          <a:solidFill>
                            <a:srgbClr val="333333"/>
                          </a:solidFill>
                          <a:latin typeface="inter-regular"/>
                        </a:rPr>
                        <a:t>int</a:t>
                      </a:r>
                      <a:r>
                        <a:rPr lang="en-US" sz="1050" b="1" dirty="0">
                          <a:solidFill>
                            <a:srgbClr val="333333"/>
                          </a:solidFill>
                          <a:latin typeface="inter-regular"/>
                        </a:rPr>
                        <a:t> size()</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a:solidFill>
                            <a:srgbClr val="333333"/>
                          </a:solidFill>
                          <a:latin typeface="inter-regular"/>
                        </a:rPr>
                        <a:t>It returns the total number of elements in the collection.</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63460">
                <a:tc>
                  <a:txBody>
                    <a:bodyPr/>
                    <a:lstStyle/>
                    <a:p>
                      <a:pPr algn="just" fontAlgn="t"/>
                      <a:r>
                        <a:rPr lang="en-US" sz="1050" b="1">
                          <a:solidFill>
                            <a:srgbClr val="333333"/>
                          </a:solidFill>
                          <a:latin typeface="inter-regular"/>
                        </a:rPr>
                        <a:t>8</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public void clear()</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a:solidFill>
                            <a:srgbClr val="333333"/>
                          </a:solidFill>
                          <a:latin typeface="inter-regular"/>
                        </a:rPr>
                        <a:t>It removes the total number of elements from the collection.</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04988">
                <a:tc>
                  <a:txBody>
                    <a:bodyPr/>
                    <a:lstStyle/>
                    <a:p>
                      <a:pPr algn="just" fontAlgn="t"/>
                      <a:r>
                        <a:rPr lang="en-US" sz="1050" b="1">
                          <a:solidFill>
                            <a:srgbClr val="333333"/>
                          </a:solidFill>
                          <a:latin typeface="inter-regular"/>
                        </a:rPr>
                        <a:t>9</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dirty="0">
                          <a:solidFill>
                            <a:srgbClr val="333333"/>
                          </a:solidFill>
                          <a:latin typeface="inter-regular"/>
                        </a:rPr>
                        <a:t>public </a:t>
                      </a:r>
                      <a:r>
                        <a:rPr lang="en-US" sz="1050" b="1" dirty="0" err="1">
                          <a:solidFill>
                            <a:srgbClr val="333333"/>
                          </a:solidFill>
                          <a:latin typeface="inter-regular"/>
                        </a:rPr>
                        <a:t>boolean</a:t>
                      </a:r>
                      <a:r>
                        <a:rPr lang="en-US" sz="1050" b="1" dirty="0">
                          <a:solidFill>
                            <a:srgbClr val="333333"/>
                          </a:solidFill>
                          <a:latin typeface="inter-regular"/>
                        </a:rPr>
                        <a:t> contains(Object element)</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a:solidFill>
                            <a:srgbClr val="333333"/>
                          </a:solidFill>
                          <a:latin typeface="inter-regular"/>
                        </a:rPr>
                        <a:t>It is used to search an element.</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63460">
                <a:tc>
                  <a:txBody>
                    <a:bodyPr/>
                    <a:lstStyle/>
                    <a:p>
                      <a:pPr algn="just" fontAlgn="t"/>
                      <a:r>
                        <a:rPr lang="en-US" sz="1050" b="1">
                          <a:solidFill>
                            <a:srgbClr val="333333"/>
                          </a:solidFill>
                          <a:latin typeface="inter-regular"/>
                        </a:rPr>
                        <a:t>10</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public </a:t>
                      </a:r>
                      <a:r>
                        <a:rPr lang="en-US" sz="1050" b="1" dirty="0" err="1">
                          <a:solidFill>
                            <a:srgbClr val="333333"/>
                          </a:solidFill>
                          <a:latin typeface="inter-regular"/>
                        </a:rPr>
                        <a:t>boolean</a:t>
                      </a:r>
                      <a:r>
                        <a:rPr lang="en-US" sz="1050" b="1" dirty="0">
                          <a:solidFill>
                            <a:srgbClr val="333333"/>
                          </a:solidFill>
                          <a:latin typeface="inter-regular"/>
                        </a:rPr>
                        <a:t> </a:t>
                      </a:r>
                      <a:r>
                        <a:rPr lang="en-US" sz="1050" b="1" dirty="0" err="1">
                          <a:solidFill>
                            <a:srgbClr val="333333"/>
                          </a:solidFill>
                          <a:latin typeface="inter-regular"/>
                        </a:rPr>
                        <a:t>containsAll</a:t>
                      </a:r>
                      <a:r>
                        <a:rPr lang="en-US" sz="1050" b="1" dirty="0">
                          <a:solidFill>
                            <a:srgbClr val="333333"/>
                          </a:solidFill>
                          <a:latin typeface="inter-regular"/>
                        </a:rPr>
                        <a:t>(Collection&lt;?&gt; c)</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It is used to search the specified collection in the collection.</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46514">
                <a:tc>
                  <a:txBody>
                    <a:bodyPr/>
                    <a:lstStyle/>
                    <a:p>
                      <a:pPr algn="just" fontAlgn="t"/>
                      <a:r>
                        <a:rPr lang="en-US" sz="1050" b="1">
                          <a:solidFill>
                            <a:srgbClr val="333333"/>
                          </a:solidFill>
                          <a:latin typeface="inter-regular"/>
                        </a:rPr>
                        <a:t>11</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a:solidFill>
                            <a:srgbClr val="333333"/>
                          </a:solidFill>
                          <a:latin typeface="inter-regular"/>
                        </a:rPr>
                        <a:t>public Iterator iterator()</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dirty="0">
                          <a:solidFill>
                            <a:srgbClr val="333333"/>
                          </a:solidFill>
                          <a:latin typeface="inter-regular"/>
                        </a:rPr>
                        <a:t>It returns an </a:t>
                      </a:r>
                      <a:r>
                        <a:rPr lang="en-US" sz="1050" b="1" dirty="0" err="1">
                          <a:solidFill>
                            <a:srgbClr val="333333"/>
                          </a:solidFill>
                          <a:latin typeface="inter-regular"/>
                        </a:rPr>
                        <a:t>iterator</a:t>
                      </a:r>
                      <a:r>
                        <a:rPr lang="en-US" sz="1050" b="1" dirty="0">
                          <a:solidFill>
                            <a:srgbClr val="333333"/>
                          </a:solidFill>
                          <a:latin typeface="inter-regular"/>
                        </a:rPr>
                        <a:t>.</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04988">
                <a:tc>
                  <a:txBody>
                    <a:bodyPr/>
                    <a:lstStyle/>
                    <a:p>
                      <a:pPr algn="just" fontAlgn="t"/>
                      <a:r>
                        <a:rPr lang="en-US" sz="1050" b="1">
                          <a:solidFill>
                            <a:srgbClr val="333333"/>
                          </a:solidFill>
                          <a:latin typeface="inter-regular"/>
                        </a:rPr>
                        <a:t>12</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public Object[] </a:t>
                      </a:r>
                      <a:r>
                        <a:rPr lang="en-US" sz="1050" b="1" dirty="0" err="1">
                          <a:solidFill>
                            <a:srgbClr val="333333"/>
                          </a:solidFill>
                          <a:latin typeface="inter-regular"/>
                        </a:rPr>
                        <a:t>toArray</a:t>
                      </a:r>
                      <a:r>
                        <a:rPr lang="en-US" sz="1050" b="1" dirty="0">
                          <a:solidFill>
                            <a:srgbClr val="333333"/>
                          </a:solidFill>
                          <a:latin typeface="inter-regular"/>
                        </a:rPr>
                        <a:t>()</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It converts collection into array.</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80406">
                <a:tc>
                  <a:txBody>
                    <a:bodyPr/>
                    <a:lstStyle/>
                    <a:p>
                      <a:pPr algn="just" fontAlgn="t"/>
                      <a:r>
                        <a:rPr lang="en-US" sz="1050" b="1">
                          <a:solidFill>
                            <a:srgbClr val="333333"/>
                          </a:solidFill>
                          <a:latin typeface="inter-regular"/>
                        </a:rPr>
                        <a:t>13</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fr-FR" sz="1050" b="1">
                          <a:solidFill>
                            <a:srgbClr val="333333"/>
                          </a:solidFill>
                          <a:latin typeface="inter-regular"/>
                        </a:rPr>
                        <a:t>public &lt;T&gt; T[] toArray(T[] a)</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050" b="1" dirty="0">
                          <a:solidFill>
                            <a:srgbClr val="333333"/>
                          </a:solidFill>
                          <a:latin typeface="inter-regular"/>
                        </a:rPr>
                        <a:t>It converts collection into array. Here, the runtime type of the returned array is that of the specified array.</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04988">
                <a:tc>
                  <a:txBody>
                    <a:bodyPr/>
                    <a:lstStyle/>
                    <a:p>
                      <a:pPr algn="just" fontAlgn="t"/>
                      <a:r>
                        <a:rPr lang="en-US" sz="1050" b="1">
                          <a:solidFill>
                            <a:srgbClr val="333333"/>
                          </a:solidFill>
                          <a:latin typeface="inter-regular"/>
                        </a:rPr>
                        <a:t>14</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public </a:t>
                      </a:r>
                      <a:r>
                        <a:rPr lang="en-US" sz="1050" b="1" dirty="0" err="1">
                          <a:solidFill>
                            <a:srgbClr val="333333"/>
                          </a:solidFill>
                          <a:latin typeface="inter-regular"/>
                        </a:rPr>
                        <a:t>boolean</a:t>
                      </a:r>
                      <a:r>
                        <a:rPr lang="en-US" sz="1050" b="1" dirty="0">
                          <a:solidFill>
                            <a:srgbClr val="333333"/>
                          </a:solidFill>
                          <a:latin typeface="inter-regular"/>
                        </a:rPr>
                        <a:t> </a:t>
                      </a:r>
                      <a:r>
                        <a:rPr lang="en-US" sz="1050" b="1" dirty="0" err="1">
                          <a:solidFill>
                            <a:srgbClr val="333333"/>
                          </a:solidFill>
                          <a:latin typeface="inter-regular"/>
                        </a:rPr>
                        <a:t>isEmpty</a:t>
                      </a:r>
                      <a:r>
                        <a:rPr lang="en-US" sz="1050" b="1" dirty="0">
                          <a:solidFill>
                            <a:srgbClr val="333333"/>
                          </a:solidFill>
                          <a:latin typeface="inter-regular"/>
                        </a:rPr>
                        <a:t>()</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050" b="1" dirty="0">
                          <a:solidFill>
                            <a:srgbClr val="333333"/>
                          </a:solidFill>
                          <a:latin typeface="inter-regular"/>
                        </a:rPr>
                        <a:t>It checks if collection is empty.</a:t>
                      </a:r>
                    </a:p>
                  </a:txBody>
                  <a:tcPr marL="44367" marR="44367" marT="44367" marB="443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290"/>
            <a:ext cx="7467600" cy="654032"/>
          </a:xfrm>
        </p:spPr>
        <p:txBody>
          <a:bodyPr/>
          <a:lstStyle/>
          <a:p>
            <a:r>
              <a:rPr lang="en-IN" dirty="0" smtClean="0"/>
              <a:t>continue</a:t>
            </a:r>
            <a:endParaRPr lang="en-US" dirty="0"/>
          </a:p>
        </p:txBody>
      </p:sp>
      <p:graphicFrame>
        <p:nvGraphicFramePr>
          <p:cNvPr id="4" name="Table 3"/>
          <p:cNvGraphicFramePr>
            <a:graphicFrameLocks noGrp="1"/>
          </p:cNvGraphicFramePr>
          <p:nvPr/>
        </p:nvGraphicFramePr>
        <p:xfrm>
          <a:off x="714348" y="1357298"/>
          <a:ext cx="7072363" cy="3571899"/>
        </p:xfrm>
        <a:graphic>
          <a:graphicData uri="http://schemas.openxmlformats.org/drawingml/2006/table">
            <a:tbl>
              <a:tblPr/>
              <a:tblGrid>
                <a:gridCol w="642942"/>
                <a:gridCol w="2857520"/>
                <a:gridCol w="3571901"/>
              </a:tblGrid>
              <a:tr h="804935">
                <a:tc>
                  <a:txBody>
                    <a:bodyPr/>
                    <a:lstStyle/>
                    <a:p>
                      <a:pPr algn="just" fontAlgn="t"/>
                      <a:r>
                        <a:rPr lang="en-US" sz="1200" b="0" dirty="0">
                          <a:solidFill>
                            <a:srgbClr val="333333"/>
                          </a:solidFill>
                          <a:latin typeface="inter-regular"/>
                        </a:rPr>
                        <a:t>15</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dirty="0">
                          <a:solidFill>
                            <a:srgbClr val="333333"/>
                          </a:solidFill>
                          <a:latin typeface="inter-regular"/>
                        </a:rPr>
                        <a:t>default Stream&lt;E&gt; </a:t>
                      </a:r>
                      <a:r>
                        <a:rPr lang="en-US" sz="1200" b="0" dirty="0" err="1">
                          <a:solidFill>
                            <a:srgbClr val="333333"/>
                          </a:solidFill>
                          <a:latin typeface="inter-regular"/>
                        </a:rPr>
                        <a:t>parallelStream</a:t>
                      </a:r>
                      <a:r>
                        <a:rPr lang="en-US" sz="1200" b="0" dirty="0">
                          <a:solidFill>
                            <a:srgbClr val="333333"/>
                          </a:solidFill>
                          <a:latin typeface="inter-regular"/>
                        </a:rPr>
                        <a: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a:solidFill>
                            <a:srgbClr val="333333"/>
                          </a:solidFill>
                          <a:latin typeface="inter-regular"/>
                        </a:rPr>
                        <a:t>It returns a possibly parallel Stream with the collection as its source.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04935">
                <a:tc>
                  <a:txBody>
                    <a:bodyPr/>
                    <a:lstStyle/>
                    <a:p>
                      <a:pPr algn="just" fontAlgn="t"/>
                      <a:r>
                        <a:rPr lang="en-US" sz="1200" b="0" dirty="0">
                          <a:solidFill>
                            <a:srgbClr val="333333"/>
                          </a:solidFill>
                          <a:latin typeface="inter-regular"/>
                        </a:rPr>
                        <a:t>16</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dirty="0">
                          <a:solidFill>
                            <a:srgbClr val="333333"/>
                          </a:solidFill>
                          <a:latin typeface="inter-regular"/>
                        </a:rPr>
                        <a:t>default Stream&lt;E&gt; stream()</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a:solidFill>
                            <a:srgbClr val="333333"/>
                          </a:solidFill>
                          <a:latin typeface="inter-regular"/>
                        </a:rPr>
                        <a:t>It returns a sequential Stream with the collection as its source.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04935">
                <a:tc>
                  <a:txBody>
                    <a:bodyPr/>
                    <a:lstStyle/>
                    <a:p>
                      <a:pPr algn="just" fontAlgn="t"/>
                      <a:r>
                        <a:rPr lang="en-US" sz="1200" b="0">
                          <a:solidFill>
                            <a:srgbClr val="333333"/>
                          </a:solidFill>
                          <a:latin typeface="inter-regular"/>
                        </a:rPr>
                        <a:t>17</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dirty="0">
                          <a:solidFill>
                            <a:srgbClr val="333333"/>
                          </a:solidFill>
                          <a:latin typeface="inter-regular"/>
                        </a:rPr>
                        <a:t>default </a:t>
                      </a:r>
                      <a:r>
                        <a:rPr lang="en-US" sz="1200" b="0" dirty="0" err="1">
                          <a:solidFill>
                            <a:srgbClr val="333333"/>
                          </a:solidFill>
                          <a:latin typeface="inter-regular"/>
                        </a:rPr>
                        <a:t>Spliterator</a:t>
                      </a:r>
                      <a:r>
                        <a:rPr lang="en-US" sz="1200" b="0" dirty="0">
                          <a:solidFill>
                            <a:srgbClr val="333333"/>
                          </a:solidFill>
                          <a:latin typeface="inter-regular"/>
                        </a:rPr>
                        <a:t>&lt;E&gt; </a:t>
                      </a:r>
                      <a:r>
                        <a:rPr lang="en-US" sz="1200" b="0" dirty="0" err="1">
                          <a:solidFill>
                            <a:srgbClr val="333333"/>
                          </a:solidFill>
                          <a:latin typeface="inter-regular"/>
                        </a:rPr>
                        <a:t>spliterator</a:t>
                      </a:r>
                      <a:r>
                        <a:rPr lang="en-US" sz="1200" b="0" dirty="0">
                          <a:solidFill>
                            <a:srgbClr val="333333"/>
                          </a:solidFill>
                          <a:latin typeface="inter-regular"/>
                        </a:rPr>
                        <a: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dirty="0">
                          <a:solidFill>
                            <a:srgbClr val="333333"/>
                          </a:solidFill>
                          <a:latin typeface="inter-regular"/>
                        </a:rPr>
                        <a:t>It generates a </a:t>
                      </a:r>
                      <a:r>
                        <a:rPr lang="en-US" sz="1200" b="0" dirty="0" err="1">
                          <a:solidFill>
                            <a:srgbClr val="333333"/>
                          </a:solidFill>
                          <a:latin typeface="inter-regular"/>
                        </a:rPr>
                        <a:t>Spliterator</a:t>
                      </a:r>
                      <a:r>
                        <a:rPr lang="en-US" sz="1200" b="0" dirty="0">
                          <a:solidFill>
                            <a:srgbClr val="333333"/>
                          </a:solidFill>
                          <a:latin typeface="inter-regular"/>
                        </a:rPr>
                        <a:t> over the specified elements in the collection.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78547">
                <a:tc>
                  <a:txBody>
                    <a:bodyPr/>
                    <a:lstStyle/>
                    <a:p>
                      <a:pPr algn="just" fontAlgn="t"/>
                      <a:r>
                        <a:rPr lang="en-US" sz="1200" b="0">
                          <a:solidFill>
                            <a:srgbClr val="333333"/>
                          </a:solidFill>
                          <a:latin typeface="inter-regular"/>
                        </a:rPr>
                        <a:t>18</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dirty="0">
                          <a:solidFill>
                            <a:srgbClr val="333333"/>
                          </a:solidFill>
                          <a:latin typeface="inter-regular"/>
                        </a:rPr>
                        <a:t>public </a:t>
                      </a:r>
                      <a:r>
                        <a:rPr lang="en-US" sz="1200" b="0" dirty="0" err="1">
                          <a:solidFill>
                            <a:srgbClr val="333333"/>
                          </a:solidFill>
                          <a:latin typeface="inter-regular"/>
                        </a:rPr>
                        <a:t>boolean</a:t>
                      </a:r>
                      <a:r>
                        <a:rPr lang="en-US" sz="1200" b="0" dirty="0">
                          <a:solidFill>
                            <a:srgbClr val="333333"/>
                          </a:solidFill>
                          <a:latin typeface="inter-regular"/>
                        </a:rPr>
                        <a:t> equals(Object element)</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b="0" dirty="0">
                          <a:solidFill>
                            <a:srgbClr val="333333"/>
                          </a:solidFill>
                          <a:latin typeface="inter-regular"/>
                        </a:rPr>
                        <a:t>It matches two collections.</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78547">
                <a:tc>
                  <a:txBody>
                    <a:bodyPr/>
                    <a:lstStyle/>
                    <a:p>
                      <a:pPr algn="just" fontAlgn="t"/>
                      <a:r>
                        <a:rPr lang="en-US" sz="1200" b="0">
                          <a:solidFill>
                            <a:srgbClr val="333333"/>
                          </a:solidFill>
                          <a:latin typeface="inter-regular"/>
                        </a:rPr>
                        <a:t>19</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a:solidFill>
                            <a:srgbClr val="333333"/>
                          </a:solidFill>
                          <a:latin typeface="inter-regular"/>
                        </a:rPr>
                        <a:t>public int hashCode()</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b="0" dirty="0">
                          <a:solidFill>
                            <a:srgbClr val="333333"/>
                          </a:solidFill>
                          <a:latin typeface="inter-regular"/>
                        </a:rPr>
                        <a:t>It returns the hash code number of the collection.</a:t>
                      </a:r>
                    </a:p>
                  </a:txBody>
                  <a:tcPr marL="55138" marR="55138" marT="55138" marB="5513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41</TotalTime>
  <Words>1699</Words>
  <Application>Microsoft Office PowerPoint</Application>
  <PresentationFormat>On-screen Show (4:3)</PresentationFormat>
  <Paragraphs>453</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Oriel</vt:lpstr>
      <vt:lpstr>Collections in Java </vt:lpstr>
      <vt:lpstr>Collections in Java </vt:lpstr>
      <vt:lpstr>What is Collection in Java</vt:lpstr>
      <vt:lpstr>What is a framework in Java </vt:lpstr>
      <vt:lpstr>What is Collection framework </vt:lpstr>
      <vt:lpstr>Hierarchy of Collection Framework </vt:lpstr>
      <vt:lpstr>Methods of Collection interface </vt:lpstr>
      <vt:lpstr>Continue</vt:lpstr>
      <vt:lpstr>continue</vt:lpstr>
      <vt:lpstr>Iterator interface </vt:lpstr>
      <vt:lpstr>List Interface </vt:lpstr>
      <vt:lpstr>ArrayList </vt:lpstr>
      <vt:lpstr>Slide 13</vt:lpstr>
      <vt:lpstr>LinkedList </vt:lpstr>
      <vt:lpstr>Slide 15</vt:lpstr>
      <vt:lpstr>Vector </vt:lpstr>
      <vt:lpstr>Slide 17</vt:lpstr>
      <vt:lpstr>Stack </vt:lpstr>
      <vt:lpstr>Slide 19</vt:lpstr>
      <vt:lpstr>Queue Interface </vt:lpstr>
      <vt:lpstr>PriorityQueue </vt:lpstr>
      <vt:lpstr>Slide 22</vt:lpstr>
      <vt:lpstr>Deque Interface </vt:lpstr>
      <vt:lpstr>ArrayDeque </vt:lpstr>
      <vt:lpstr>Slide 25</vt:lpstr>
      <vt:lpstr>Set Interface </vt:lpstr>
      <vt:lpstr>HashSet </vt:lpstr>
      <vt:lpstr>Slide 28</vt:lpstr>
      <vt:lpstr>LinkedHashSet </vt:lpstr>
      <vt:lpstr>Slide 30</vt:lpstr>
      <vt:lpstr>TreeSet</vt:lpstr>
      <vt:lpstr>Slide 32</vt:lpstr>
      <vt:lpstr>Java Queue Interface  </vt:lpstr>
      <vt:lpstr>PriorityQueue class </vt:lpstr>
      <vt:lpstr>Slide 35</vt:lpstr>
      <vt:lpstr>Java Comparator interface  </vt:lpstr>
      <vt:lpstr>Methods of Java Comparator Interface </vt:lpstr>
      <vt:lpstr>Comparable interface in java </vt:lpstr>
      <vt:lpstr>Slide 39</vt:lpstr>
      <vt:lpstr>Properties class in Java </vt:lpstr>
      <vt:lpstr>An Advantage of the properties file </vt:lpstr>
      <vt:lpstr>Constructors of Properties class </vt:lpstr>
      <vt:lpstr>Java Lambda Expressions </vt:lpstr>
      <vt:lpstr>Why use Lambda Expression </vt:lpstr>
      <vt:lpstr>Continue</vt:lpstr>
      <vt:lpstr>continue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 in Java </dc:title>
  <dc:creator>Girish</dc:creator>
  <cp:lastModifiedBy>Girish</cp:lastModifiedBy>
  <cp:revision>18</cp:revision>
  <dcterms:created xsi:type="dcterms:W3CDTF">2022-02-28T03:33:55Z</dcterms:created>
  <dcterms:modified xsi:type="dcterms:W3CDTF">2022-02-28T04:15:23Z</dcterms:modified>
</cp:coreProperties>
</file>