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19"/>
  </p:notesMasterIdLst>
  <p:sldIdLst>
    <p:sldId id="258" r:id="rId2"/>
    <p:sldId id="259" r:id="rId3"/>
    <p:sldId id="260" r:id="rId4"/>
    <p:sldId id="261" r:id="rId5"/>
    <p:sldId id="262" r:id="rId6"/>
    <p:sldId id="263" r:id="rId7"/>
    <p:sldId id="264" r:id="rId8"/>
    <p:sldId id="265" r:id="rId9"/>
    <p:sldId id="268" r:id="rId10"/>
    <p:sldId id="266" r:id="rId11"/>
    <p:sldId id="271" r:id="rId12"/>
    <p:sldId id="267" r:id="rId13"/>
    <p:sldId id="272" r:id="rId14"/>
    <p:sldId id="273" r:id="rId15"/>
    <p:sldId id="269" r:id="rId16"/>
    <p:sldId id="275"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161" autoAdjust="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8DE1FE-C5BA-4F81-90F9-24371AF8E3C8}" type="datetimeFigureOut">
              <a:rPr lang="en-US" smtClean="0"/>
              <a:pPr/>
              <a:t>3/3/2022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D2121-2072-44D3-8D5A-A20E0E21A5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ED2121-2072-44D3-8D5A-A20E0E21A51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ED2121-2072-44D3-8D5A-A20E0E21A51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173F353-2AFC-4DFD-84AA-0C98467D70A0}" type="datetimeFigureOut">
              <a:rPr lang="en-US" smtClean="0"/>
              <a:pPr/>
              <a:t>3/3/2022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9FB32ED-F6FB-4826-8684-EE3C056408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3F353-2AFC-4DFD-84AA-0C98467D70A0}"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3"/>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3"/>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3F353-2AFC-4DFD-84AA-0C98467D70A0}"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73F353-2AFC-4DFD-84AA-0C98467D70A0}"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173F353-2AFC-4DFD-84AA-0C98467D70A0}"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B32ED-F6FB-4826-8684-EE3C0564083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73F353-2AFC-4DFD-84AA-0C98467D70A0}"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2"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1859759"/>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2"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7"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173F353-2AFC-4DFD-84AA-0C98467D70A0}" type="datetimeFigureOut">
              <a:rPr lang="en-US" smtClean="0"/>
              <a:pPr/>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173F353-2AFC-4DFD-84AA-0C98467D70A0}" type="datetimeFigureOut">
              <a:rPr lang="en-US" smtClean="0"/>
              <a:pPr/>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3F353-2AFC-4DFD-84AA-0C98467D70A0}" type="datetimeFigureOut">
              <a:rPr lang="en-US" smtClean="0"/>
              <a:pPr/>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1"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73F353-2AFC-4DFD-84AA-0C98467D70A0}"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B32ED-F6FB-4826-8684-EE3C056408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173F353-2AFC-4DFD-84AA-0C98467D70A0}"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2"/>
            <a:ext cx="609600" cy="365125"/>
          </a:xfrm>
        </p:spPr>
        <p:txBody>
          <a:bodyPr/>
          <a:lstStyle/>
          <a:p>
            <a:fld id="{C9FB32ED-F6FB-4826-8684-EE3C0564083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2"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2"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73F353-2AFC-4DFD-84AA-0C98467D70A0}" type="datetimeFigureOut">
              <a:rPr lang="en-US" smtClean="0"/>
              <a:pPr/>
              <a:t>3/3/2022</a:t>
            </a:fld>
            <a:endParaRPr lang="en-US"/>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9FB32ED-F6FB-4826-8684-EE3C0564083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143000"/>
            <a:ext cx="8534400" cy="1313688"/>
          </a:xfrm>
        </p:spPr>
        <p:txBody>
          <a:bodyPr>
            <a:normAutofit fontScale="90000"/>
          </a:bodyPr>
          <a:lstStyle/>
          <a:p>
            <a:r>
              <a:rPr lang="en-US" dirty="0">
                <a:latin typeface="Times New Roman" pitchFamily="18" charset="0"/>
                <a:cs typeface="Times New Roman" pitchFamily="18" charset="0"/>
              </a:rPr>
              <a:t>HEALTH CARE CHATBOT SYSTEM</a:t>
            </a:r>
          </a:p>
        </p:txBody>
      </p:sp>
      <p:sp>
        <p:nvSpPr>
          <p:cNvPr id="3" name="Content Placeholder 2"/>
          <p:cNvSpPr>
            <a:spLocks noGrp="1"/>
          </p:cNvSpPr>
          <p:nvPr>
            <p:ph idx="1"/>
          </p:nvPr>
        </p:nvSpPr>
        <p:spPr/>
        <p:txBody>
          <a:bodyPr>
            <a:normAutofit/>
          </a:bodyPr>
          <a:lstStyle/>
          <a:p>
            <a:pPr>
              <a:buNone/>
            </a:pPr>
            <a:r>
              <a:rPr lang="en-US" sz="2400" dirty="0">
                <a:latin typeface="Times New Roman" pitchFamily="18" charset="0"/>
                <a:cs typeface="Times New Roman" pitchFamily="18" charset="0"/>
              </a:rPr>
              <a:t>	</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PROJECT GUIDE</a:t>
            </a:r>
            <a:r>
              <a:rPr lang="en-US" sz="2400" dirty="0" smtClean="0">
                <a:latin typeface="Times New Roman" pitchFamily="18" charset="0"/>
                <a:cs typeface="Times New Roman" pitchFamily="18" charset="0"/>
              </a:rPr>
              <a:t>:  G </a:t>
            </a:r>
            <a:r>
              <a:rPr lang="en-US" sz="2400" dirty="0" err="1" smtClean="0">
                <a:latin typeface="Times New Roman" pitchFamily="18" charset="0"/>
                <a:cs typeface="Times New Roman" pitchFamily="18" charset="0"/>
              </a:rPr>
              <a:t>Naveen</a:t>
            </a:r>
            <a:r>
              <a:rPr lang="en-US" sz="2400" dirty="0" smtClean="0">
                <a:latin typeface="Times New Roman" pitchFamily="18" charset="0"/>
                <a:cs typeface="Times New Roman" pitchFamily="18" charset="0"/>
              </a:rPr>
              <a:t> Kumar</a:t>
            </a:r>
            <a:endParaRPr lang="en-US" sz="28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TEAM LEADER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TEAM </a:t>
            </a:r>
            <a:r>
              <a:rPr lang="en-US" sz="2400" dirty="0" smtClean="0">
                <a:latin typeface="Times New Roman" pitchFamily="18" charset="0"/>
                <a:cs typeface="Times New Roman" pitchFamily="18" charset="0"/>
              </a:rPr>
              <a:t>MEMBERS</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33400"/>
          </a:xfrm>
        </p:spPr>
        <p:txBody>
          <a:bodyPr>
            <a:normAutofit fontScale="90000"/>
          </a:bodyPr>
          <a:lstStyle/>
          <a:p>
            <a:r>
              <a:rPr lang="en-US" dirty="0">
                <a:latin typeface="Times New Roman" pitchFamily="18" charset="0"/>
                <a:cs typeface="Times New Roman" pitchFamily="18" charset="0"/>
              </a:rPr>
              <a:t>TF-IDF</a:t>
            </a:r>
            <a:r>
              <a:rPr lang="en-US" dirty="0"/>
              <a:t>:</a:t>
            </a:r>
          </a:p>
        </p:txBody>
      </p:sp>
      <p:sp>
        <p:nvSpPr>
          <p:cNvPr id="3" name="Content Placeholder 2"/>
          <p:cNvSpPr>
            <a:spLocks noGrp="1"/>
          </p:cNvSpPr>
          <p:nvPr>
            <p:ph idx="1"/>
          </p:nvPr>
        </p:nvSpPr>
        <p:spPr>
          <a:xfrm>
            <a:off x="457200" y="1447800"/>
            <a:ext cx="8229600" cy="4876800"/>
          </a:xfrm>
        </p:spPr>
        <p:txBody>
          <a:bodyPr/>
          <a:lstStyle/>
          <a:p>
            <a:r>
              <a:rPr lang="en-US" b="1" dirty="0">
                <a:latin typeface="Times New Roman" pitchFamily="18" charset="0"/>
                <a:cs typeface="Times New Roman" pitchFamily="18" charset="0"/>
              </a:rPr>
              <a:t>Term frequency( </a:t>
            </a:r>
            <a:r>
              <a:rPr lang="en-US" b="1" dirty="0" err="1">
                <a:latin typeface="Times New Roman" pitchFamily="18" charset="0"/>
                <a:cs typeface="Times New Roman" pitchFamily="18" charset="0"/>
              </a:rPr>
              <a:t>tf</a:t>
            </a:r>
            <a:r>
              <a:rPr lang="en-US" b="1"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Often times, when building a model with the goal of understanding text, you’ll see all of stop words being removed. Another strategy is to score the relative importance of words using TF-IDF.</a:t>
            </a:r>
          </a:p>
          <a:p>
            <a:pPr>
              <a:buNone/>
            </a:pPr>
            <a:r>
              <a:rPr lang="en-US" dirty="0">
                <a:latin typeface="Times New Roman" pitchFamily="18" charset="0"/>
                <a:cs typeface="Times New Roman" pitchFamily="18" charset="0"/>
              </a:rPr>
              <a:t>        The number of times a word appears in a document divided by the total number of words in the document. Every document has its own term frequency.</a:t>
            </a:r>
          </a:p>
          <a:p>
            <a:pPr>
              <a:buNone/>
            </a:pPr>
            <a:r>
              <a:rPr lang="en-US" dirty="0"/>
              <a:t>                </a:t>
            </a:r>
          </a:p>
        </p:txBody>
      </p:sp>
      <p:pic>
        <p:nvPicPr>
          <p:cNvPr id="2051" name="Picture 3"/>
          <p:cNvPicPr>
            <a:picLocks noChangeAspect="1" noChangeArrowheads="1"/>
          </p:cNvPicPr>
          <p:nvPr/>
        </p:nvPicPr>
        <p:blipFill>
          <a:blip r:embed="rId2" cstate="print"/>
          <a:srcRect/>
          <a:stretch>
            <a:fillRect/>
          </a:stretch>
        </p:blipFill>
        <p:spPr bwMode="auto">
          <a:xfrm>
            <a:off x="2895602" y="4876800"/>
            <a:ext cx="2933700" cy="13144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4400" y="0"/>
            <a:ext cx="8229600" cy="1143000"/>
          </a:xfrm>
        </p:spPr>
        <p:txBody>
          <a:bodyPr/>
          <a:lstStyle/>
          <a:p>
            <a:r>
              <a:rPr lang="en-US" dirty="0"/>
              <a:t>  </a:t>
            </a:r>
          </a:p>
        </p:txBody>
      </p:sp>
      <p:sp>
        <p:nvSpPr>
          <p:cNvPr id="7" name="Content Placeholder 6"/>
          <p:cNvSpPr>
            <a:spLocks noGrp="1"/>
          </p:cNvSpPr>
          <p:nvPr>
            <p:ph idx="1"/>
          </p:nvPr>
        </p:nvSpPr>
        <p:spPr>
          <a:xfrm>
            <a:off x="457200" y="838200"/>
            <a:ext cx="8229600" cy="5486400"/>
          </a:xfrm>
        </p:spPr>
        <p:txBody>
          <a:bodyPr>
            <a:normAutofit/>
          </a:bodyPr>
          <a:lstStyle/>
          <a:p>
            <a:r>
              <a:rPr lang="en-US" dirty="0"/>
              <a:t>Exmaple1: I am suffering from fever.</a:t>
            </a:r>
          </a:p>
          <a:p>
            <a:r>
              <a:rPr lang="en-US" dirty="0"/>
              <a:t>Example2:I am suffering from headache.</a:t>
            </a:r>
          </a:p>
          <a:p>
            <a:r>
              <a:rPr lang="en-US" dirty="0" err="1"/>
              <a:t>Tf</a:t>
            </a:r>
            <a:r>
              <a:rPr lang="en-US" dirty="0"/>
              <a:t>=number of </a:t>
            </a:r>
            <a:r>
              <a:rPr lang="en-US" dirty="0" err="1"/>
              <a:t>occurances</a:t>
            </a:r>
            <a:r>
              <a:rPr lang="en-US" dirty="0"/>
              <a:t>/number of words in document</a:t>
            </a:r>
          </a:p>
          <a:p>
            <a:r>
              <a:rPr lang="en-US" dirty="0"/>
              <a:t>  Example1:                                 Example2:</a:t>
            </a:r>
          </a:p>
          <a:p>
            <a:r>
              <a:rPr lang="en-US" dirty="0"/>
              <a:t>  Tf1= 1/5=0.2			Tf1= 1/5=0.2</a:t>
            </a:r>
          </a:p>
          <a:p>
            <a:r>
              <a:rPr lang="en-US" dirty="0"/>
              <a:t>   Tf2=1/5=0.2		           Tf2=1/5=0.2</a:t>
            </a:r>
          </a:p>
          <a:p>
            <a:r>
              <a:rPr lang="en-US" dirty="0"/>
              <a:t>   Tf3=1/5=0.2			Tf2=1/5=0.2</a:t>
            </a:r>
          </a:p>
          <a:p>
            <a:r>
              <a:rPr lang="en-US" dirty="0"/>
              <a:t>   Tf4=1/5=0.2			Tf2=1/5=0.2</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848600" cy="3354765"/>
          </a:xfrm>
          <a:prstGeom prst="rect">
            <a:avLst/>
          </a:prstGeom>
        </p:spPr>
        <p:txBody>
          <a:bodyPr wrap="square">
            <a:spAutoFit/>
          </a:bodyPr>
          <a:lstStyle/>
          <a:p>
            <a:r>
              <a:rPr lang="en-US" sz="2600" b="1" dirty="0"/>
              <a:t>Inverse Document Frequency (IDF):</a:t>
            </a:r>
          </a:p>
          <a:p>
            <a:endParaRPr lang="en-US" sz="2600" b="1" dirty="0"/>
          </a:p>
          <a:p>
            <a:r>
              <a:rPr lang="en-US" sz="2600" dirty="0"/>
              <a:t>       The log of the number of documents divided by the number of documents that contain the word </a:t>
            </a:r>
            <a:r>
              <a:rPr lang="en-US" sz="2600" b="1" i="1" dirty="0"/>
              <a:t>w</a:t>
            </a:r>
            <a:r>
              <a:rPr lang="en-US" sz="2600" dirty="0"/>
              <a:t>. Inverse data frequency determines the weight of rare words across all documents in the corpus.</a:t>
            </a:r>
          </a:p>
          <a:p>
            <a:r>
              <a:rPr lang="en-US" sz="2800" dirty="0"/>
              <a:t/>
            </a:r>
            <a:br>
              <a:rPr lang="en-US" sz="2800" dirty="0"/>
            </a:br>
            <a:endParaRPr lang="en-US" sz="2800" dirty="0"/>
          </a:p>
        </p:txBody>
      </p:sp>
      <p:pic>
        <p:nvPicPr>
          <p:cNvPr id="3074" name="Picture 2" descr="C:\Users\sai\Desktop\FORM.PNG"/>
          <p:cNvPicPr>
            <a:picLocks noChangeAspect="1" noChangeArrowheads="1"/>
          </p:cNvPicPr>
          <p:nvPr/>
        </p:nvPicPr>
        <p:blipFill>
          <a:blip r:embed="rId2" cstate="print"/>
          <a:srcRect/>
          <a:stretch>
            <a:fillRect/>
          </a:stretch>
        </p:blipFill>
        <p:spPr bwMode="auto">
          <a:xfrm>
            <a:off x="2590801" y="3505200"/>
            <a:ext cx="3267075" cy="10096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ABBB8E0-586E-4C01-8096-F3ED4365E063}"/>
              </a:ext>
            </a:extLst>
          </p:cNvPr>
          <p:cNvSpPr/>
          <p:nvPr/>
        </p:nvSpPr>
        <p:spPr>
          <a:xfrm>
            <a:off x="990600" y="762000"/>
            <a:ext cx="7620000" cy="4524315"/>
          </a:xfrm>
          <a:prstGeom prst="rect">
            <a:avLst/>
          </a:prstGeom>
        </p:spPr>
        <p:txBody>
          <a:bodyPr wrap="square">
            <a:spAutoFit/>
          </a:bodyPr>
          <a:lstStyle/>
          <a:p>
            <a:r>
              <a:rPr lang="en-US" sz="2400" dirty="0"/>
              <a:t>Exmaple1: I am suffering from fever.</a:t>
            </a:r>
          </a:p>
          <a:p>
            <a:r>
              <a:rPr lang="en-US" sz="2400" dirty="0"/>
              <a:t>Example2:I am suffering from headache.</a:t>
            </a:r>
          </a:p>
          <a:p>
            <a:r>
              <a:rPr lang="en-US" sz="2400" dirty="0" err="1"/>
              <a:t>Idf</a:t>
            </a:r>
            <a:r>
              <a:rPr lang="en-US" sz="2400" dirty="0"/>
              <a:t>=log(number of documents/number of documents contain a word)</a:t>
            </a:r>
          </a:p>
          <a:p>
            <a:endParaRPr lang="en-US" sz="2400" dirty="0"/>
          </a:p>
          <a:p>
            <a:r>
              <a:rPr lang="en-US" sz="2400" dirty="0" err="1"/>
              <a:t>Idf</a:t>
            </a:r>
            <a:r>
              <a:rPr lang="en-US" sz="2400" dirty="0"/>
              <a:t>(I)		=  log(2/2) = 0</a:t>
            </a:r>
          </a:p>
          <a:p>
            <a:r>
              <a:rPr lang="en-US" sz="2400" dirty="0" err="1"/>
              <a:t>Idf</a:t>
            </a:r>
            <a:r>
              <a:rPr lang="en-US" sz="2400" dirty="0"/>
              <a:t>(am) 	=  log(2/2) = 0</a:t>
            </a:r>
          </a:p>
          <a:p>
            <a:r>
              <a:rPr lang="en-US" sz="2400" dirty="0" err="1"/>
              <a:t>Idf</a:t>
            </a:r>
            <a:r>
              <a:rPr lang="en-US" sz="2400" dirty="0"/>
              <a:t>(suffering) =  log(2/2) = 0</a:t>
            </a:r>
          </a:p>
          <a:p>
            <a:r>
              <a:rPr lang="en-US" sz="2400" dirty="0" err="1"/>
              <a:t>Idf</a:t>
            </a:r>
            <a:r>
              <a:rPr lang="en-US" sz="2400" dirty="0"/>
              <a:t>(from)	=  log(2/2) = 0</a:t>
            </a:r>
          </a:p>
          <a:p>
            <a:r>
              <a:rPr lang="en-US" sz="2400" dirty="0" err="1"/>
              <a:t>Idf</a:t>
            </a:r>
            <a:r>
              <a:rPr lang="en-US" sz="2400" dirty="0"/>
              <a:t>(fever)	=  log(2/1) = 0.301</a:t>
            </a:r>
          </a:p>
          <a:p>
            <a:r>
              <a:rPr lang="en-US" sz="2400" dirty="0" err="1"/>
              <a:t>Idf</a:t>
            </a:r>
            <a:r>
              <a:rPr lang="en-US" sz="2400" dirty="0"/>
              <a:t>(headache)=  log(2/1) = 0.301</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E7136EF-FF71-4911-9FB1-C78131752CAD}"/>
              </a:ext>
            </a:extLst>
          </p:cNvPr>
          <p:cNvSpPr/>
          <p:nvPr/>
        </p:nvSpPr>
        <p:spPr>
          <a:xfrm>
            <a:off x="685800" y="838200"/>
            <a:ext cx="6096000" cy="523220"/>
          </a:xfrm>
          <a:prstGeom prst="rect">
            <a:avLst/>
          </a:prstGeom>
        </p:spPr>
        <p:txBody>
          <a:bodyPr wrap="square">
            <a:spAutoFit/>
          </a:bodyPr>
          <a:lstStyle/>
          <a:p>
            <a:r>
              <a:rPr lang="en-IN" sz="2800" dirty="0" err="1"/>
              <a:t>Tf</a:t>
            </a:r>
            <a:r>
              <a:rPr lang="en-IN" sz="2800" dirty="0"/>
              <a:t> </a:t>
            </a:r>
            <a:r>
              <a:rPr lang="en-IN" sz="2800" dirty="0" err="1"/>
              <a:t>idf</a:t>
            </a:r>
            <a:r>
              <a:rPr lang="en-IN" sz="2800" dirty="0"/>
              <a:t> =  </a:t>
            </a:r>
            <a:r>
              <a:rPr lang="en-IN" sz="2800" dirty="0" err="1"/>
              <a:t>Tf</a:t>
            </a:r>
            <a:r>
              <a:rPr lang="en-IN" sz="2800" dirty="0"/>
              <a:t>*</a:t>
            </a:r>
            <a:r>
              <a:rPr lang="en-IN" sz="2800" dirty="0" err="1"/>
              <a:t>idf</a:t>
            </a:r>
            <a:endParaRPr lang="en-IN" sz="2800" dirty="0"/>
          </a:p>
        </p:txBody>
      </p:sp>
      <p:graphicFrame>
        <p:nvGraphicFramePr>
          <p:cNvPr id="3" name="Table 3">
            <a:extLst>
              <a:ext uri="{FF2B5EF4-FFF2-40B4-BE49-F238E27FC236}">
                <a16:creationId xmlns:a16="http://schemas.microsoft.com/office/drawing/2014/main" xmlns="" id="{37C8004E-98BF-4D26-BAF1-EA519773A26B}"/>
              </a:ext>
            </a:extLst>
          </p:cNvPr>
          <p:cNvGraphicFramePr>
            <a:graphicFrameLocks noGrp="1"/>
          </p:cNvGraphicFramePr>
          <p:nvPr>
            <p:extLst>
              <p:ext uri="{D42A27DB-BD31-4B8C-83A1-F6EECF244321}">
                <p14:modId xmlns:p14="http://schemas.microsoft.com/office/powerpoint/2010/main" xmlns="" val="3308302190"/>
              </p:ext>
            </p:extLst>
          </p:nvPr>
        </p:nvGraphicFramePr>
        <p:xfrm>
          <a:off x="838200" y="1828800"/>
          <a:ext cx="7998144" cy="1920240"/>
        </p:xfrm>
        <a:graphic>
          <a:graphicData uri="http://schemas.openxmlformats.org/drawingml/2006/table">
            <a:tbl>
              <a:tblPr firstRow="1" bandRow="1">
                <a:tableStyleId>{5C22544A-7EE6-4342-B048-85BDC9FD1C3A}</a:tableStyleId>
              </a:tblPr>
              <a:tblGrid>
                <a:gridCol w="1238459">
                  <a:extLst>
                    <a:ext uri="{9D8B030D-6E8A-4147-A177-3AD203B41FA5}">
                      <a16:colId xmlns:a16="http://schemas.microsoft.com/office/drawing/2014/main" xmlns="" val="1303704152"/>
                    </a:ext>
                  </a:extLst>
                </a:gridCol>
                <a:gridCol w="895141">
                  <a:extLst>
                    <a:ext uri="{9D8B030D-6E8A-4147-A177-3AD203B41FA5}">
                      <a16:colId xmlns:a16="http://schemas.microsoft.com/office/drawing/2014/main" xmlns="" val="2579400176"/>
                    </a:ext>
                  </a:extLst>
                </a:gridCol>
                <a:gridCol w="1066800">
                  <a:extLst>
                    <a:ext uri="{9D8B030D-6E8A-4147-A177-3AD203B41FA5}">
                      <a16:colId xmlns:a16="http://schemas.microsoft.com/office/drawing/2014/main" xmlns="" val="2381259640"/>
                    </a:ext>
                  </a:extLst>
                </a:gridCol>
                <a:gridCol w="1295400">
                  <a:extLst>
                    <a:ext uri="{9D8B030D-6E8A-4147-A177-3AD203B41FA5}">
                      <a16:colId xmlns:a16="http://schemas.microsoft.com/office/drawing/2014/main" xmlns="" val="2238456587"/>
                    </a:ext>
                  </a:extLst>
                </a:gridCol>
                <a:gridCol w="1066800">
                  <a:extLst>
                    <a:ext uri="{9D8B030D-6E8A-4147-A177-3AD203B41FA5}">
                      <a16:colId xmlns:a16="http://schemas.microsoft.com/office/drawing/2014/main" xmlns="" val="3037465374"/>
                    </a:ext>
                  </a:extLst>
                </a:gridCol>
                <a:gridCol w="1143000">
                  <a:extLst>
                    <a:ext uri="{9D8B030D-6E8A-4147-A177-3AD203B41FA5}">
                      <a16:colId xmlns:a16="http://schemas.microsoft.com/office/drawing/2014/main" xmlns="" val="969513900"/>
                    </a:ext>
                  </a:extLst>
                </a:gridCol>
                <a:gridCol w="1292544">
                  <a:extLst>
                    <a:ext uri="{9D8B030D-6E8A-4147-A177-3AD203B41FA5}">
                      <a16:colId xmlns:a16="http://schemas.microsoft.com/office/drawing/2014/main" xmlns="" val="1853753561"/>
                    </a:ext>
                  </a:extLst>
                </a:gridCol>
              </a:tblGrid>
              <a:tr h="474133">
                <a:tc>
                  <a:txBody>
                    <a:bodyPr/>
                    <a:lstStyle/>
                    <a:p>
                      <a:r>
                        <a:rPr lang="en-IN" dirty="0">
                          <a:solidFill>
                            <a:schemeClr val="tx1"/>
                          </a:solidFill>
                        </a:rPr>
                        <a:t>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suffering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fever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Headache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97645861"/>
                  </a:ext>
                </a:extLst>
              </a:tr>
              <a:tr h="474133">
                <a:tc>
                  <a:txBody>
                    <a:bodyPr/>
                    <a:lstStyle/>
                    <a:p>
                      <a:r>
                        <a:rPr lang="en-IN" dirty="0"/>
                        <a:t>document1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0.2*0.301= 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395199165"/>
                  </a:ext>
                </a:extLst>
              </a:tr>
              <a:tr h="474133">
                <a:tc>
                  <a:txBody>
                    <a:bodyPr/>
                    <a:lstStyle/>
                    <a:p>
                      <a:r>
                        <a:rPr lang="en-IN" dirty="0"/>
                        <a:t>document2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a:t>
                      </a:r>
                    </a:p>
                    <a:p>
                      <a:r>
                        <a:rPr lang="en-IN"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0.2*0=0</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0.2*0.301=</a:t>
                      </a:r>
                    </a:p>
                    <a:p>
                      <a:r>
                        <a:rPr lang="en-IN" dirty="0">
                          <a:solidFill>
                            <a:schemeClr val="tx1"/>
                          </a:solidFill>
                        </a:rPr>
                        <a:t>0.012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987062719"/>
                  </a:ext>
                </a:extLst>
              </a:tr>
            </a:tbl>
          </a:graphicData>
        </a:graphic>
      </p:graphicFrame>
    </p:spTree>
    <p:extLst>
      <p:ext uri="{BB962C8B-B14F-4D97-AF65-F5344CB8AC3E}">
        <p14:creationId xmlns:p14="http://schemas.microsoft.com/office/powerpoint/2010/main" xmlns="" val="200704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lstStyle/>
          <a:p>
            <a:r>
              <a:rPr lang="en-US" dirty="0">
                <a:latin typeface="Times New Roman" pitchFamily="18" charset="0"/>
                <a:cs typeface="Times New Roman" pitchFamily="18" charset="0"/>
              </a:rPr>
              <a:t>Cosine similarity algorithm:</a:t>
            </a:r>
          </a:p>
        </p:txBody>
      </p:sp>
      <p:sp>
        <p:nvSpPr>
          <p:cNvPr id="3" name="Content Placeholder 2"/>
          <p:cNvSpPr>
            <a:spLocks noGrp="1"/>
          </p:cNvSpPr>
          <p:nvPr>
            <p:ph idx="1"/>
          </p:nvPr>
        </p:nvSpPr>
        <p:spPr>
          <a:xfrm>
            <a:off x="304800" y="1752600"/>
            <a:ext cx="8229600" cy="4389120"/>
          </a:xfrm>
        </p:spPr>
        <p:txBody>
          <a:bodyPr/>
          <a:lstStyle/>
          <a:p>
            <a:endParaRPr lang="en-US" b="1" dirty="0"/>
          </a:p>
          <a:p>
            <a:r>
              <a:rPr lang="en-US" b="1" dirty="0"/>
              <a:t>Cosine similarity</a:t>
            </a:r>
            <a:r>
              <a:rPr lang="en-US" dirty="0"/>
              <a:t> is a measure of similarity between two non-zero vectors of an inner product space that measures the cosine of the angle between them. </a:t>
            </a:r>
          </a:p>
          <a:p>
            <a:r>
              <a:rPr lang="en-US" dirty="0"/>
              <a:t>The technique is also used to measure cohesion within clusters in the field of data mining.</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EXISTING </a:t>
            </a:r>
            <a:r>
              <a:rPr lang="en-US" dirty="0" smtClean="0"/>
              <a:t>system</a:t>
            </a:r>
            <a:endParaRPr lang="en-US" dirty="0"/>
          </a:p>
        </p:txBody>
      </p:sp>
      <p:sp>
        <p:nvSpPr>
          <p:cNvPr id="3" name="Content Placeholder 2"/>
          <p:cNvSpPr>
            <a:spLocks noGrp="1"/>
          </p:cNvSpPr>
          <p:nvPr>
            <p:ph idx="1"/>
          </p:nvPr>
        </p:nvSpPr>
        <p:spPr/>
        <p:txBody>
          <a:bodyPr/>
          <a:lstStyle/>
          <a:p>
            <a:r>
              <a:rPr lang="en-US" dirty="0" smtClean="0"/>
              <a:t>Many </a:t>
            </a:r>
            <a:r>
              <a:rPr lang="en-US" dirty="0" smtClean="0"/>
              <a:t>of the existing systems have live chats through texts and some limitation such as there is no instant response given to the patients they have to wait for experts acknowledgement for a long time. Some of the processes may charge amount to perform live chat or telephony communication.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Proposed system</a:t>
            </a:r>
            <a:endParaRPr lang="en-US" sz="4800" dirty="0"/>
          </a:p>
        </p:txBody>
      </p:sp>
      <p:sp>
        <p:nvSpPr>
          <p:cNvPr id="3" name="Content Placeholder 2"/>
          <p:cNvSpPr>
            <a:spLocks noGrp="1"/>
          </p:cNvSpPr>
          <p:nvPr>
            <p:ph idx="1"/>
          </p:nvPr>
        </p:nvSpPr>
        <p:spPr/>
        <p:txBody>
          <a:bodyPr>
            <a:normAutofit lnSpcReduction="10000"/>
          </a:bodyPr>
          <a:lstStyle/>
          <a:p>
            <a:r>
              <a:rPr lang="en-US" dirty="0" smtClean="0"/>
              <a:t> </a:t>
            </a:r>
            <a:r>
              <a:rPr lang="en-US" dirty="0" smtClean="0"/>
              <a:t>In our proposed system the user can chat with the </a:t>
            </a:r>
            <a:r>
              <a:rPr lang="en-US" dirty="0" err="1" smtClean="0"/>
              <a:t>bot</a:t>
            </a:r>
            <a:r>
              <a:rPr lang="en-US" dirty="0" smtClean="0"/>
              <a:t> regarding the query through voice or text.  The system uses an expert system to answer the queries  User can also view the available doctors and booking appointments for that particular disease.  This system can be used by the multiple users to get the </a:t>
            </a:r>
            <a:r>
              <a:rPr lang="en-US" dirty="0" err="1" smtClean="0"/>
              <a:t>counselling</a:t>
            </a:r>
            <a:r>
              <a:rPr lang="en-US" dirty="0" smtClean="0"/>
              <a:t> sessions online.  The data of the </a:t>
            </a:r>
            <a:r>
              <a:rPr lang="en-US" dirty="0" err="1" smtClean="0"/>
              <a:t>chatbot</a:t>
            </a:r>
            <a:r>
              <a:rPr lang="en-US" dirty="0" smtClean="0"/>
              <a:t> stored in the database in the form of pattern-template.  </a:t>
            </a:r>
            <a:r>
              <a:rPr lang="en-US" dirty="0" err="1" smtClean="0"/>
              <a:t>Bot</a:t>
            </a:r>
            <a:r>
              <a:rPr lang="en-US" dirty="0" smtClean="0"/>
              <a:t> will provide analgesics and food suggestions that means which food you have to take based on the disease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a:latin typeface="Times New Roman" pitchFamily="18" charset="0"/>
                <a:cs typeface="Times New Roman" pitchFamily="18" charset="0"/>
              </a:rPr>
              <a:t>                To lead a good life healthcare is more important. But it is very difficult to obtain the consultation with  the doctor in case of  any health issues. The proposed idea is to create a health care chatbot system using Artificial Intelligence that can diagnose the disease and provide basic details about the disease before consulting a doctor. The system provides  text (or)voice assistance that means user can use own convenient language .Bot will provides which type of disease you have based on user symptoms and appeared doctor details respective  to user disease. The chatbot will clarify the users symptoms with serious of questions and the symptom conformation will be done. The disease will be categorized as minor and major disease. Chatbot will reply whether it is a major or minor disease .if it is a major disease user will be suggested with the doctor details for further treatment.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5" name="Content Placeholder 4"/>
          <p:cNvSpPr>
            <a:spLocks noGrp="1"/>
          </p:cNvSpPr>
          <p:nvPr>
            <p:ph idx="1"/>
          </p:nvPr>
        </p:nvSpPr>
        <p:spPr/>
        <p:txBody>
          <a:bodyPr>
            <a:normAutofit fontScale="92500"/>
          </a:bodyPr>
          <a:lstStyle/>
          <a:p>
            <a:pPr>
              <a:buFont typeface="Wingdings" pitchFamily="2" charset="2"/>
              <a:buChar char="Ø"/>
            </a:pPr>
            <a:r>
              <a:rPr lang="en-US" dirty="0">
                <a:latin typeface="Times New Roman" pitchFamily="18" charset="0"/>
                <a:cs typeface="Times New Roman" pitchFamily="18" charset="0"/>
              </a:rPr>
              <a:t>Now a  days,health care is very important in our life.Todays people are busy with their works like office works, home works and more addicted to Internet.They are not concerned about their health .So they avoid to go in hospitals  for small problems.it may become a major problem.</a:t>
            </a:r>
          </a:p>
          <a:p>
            <a:pPr>
              <a:buFont typeface="Wingdings" pitchFamily="2" charset="2"/>
              <a:buChar char="Ø"/>
            </a:pPr>
            <a:r>
              <a:rPr lang="en-US" dirty="0">
                <a:latin typeface="Times New Roman" pitchFamily="18" charset="0"/>
                <a:cs typeface="Times New Roman" pitchFamily="18" charset="0"/>
              </a:rPr>
              <a:t>So we can provide an idea is to create a health care chatbot system using  AI that can diagnosis the disease and provide basic information about the disease before consulting a doctor.Which helps the patients know more about their disease and improves their health.User can achieve  the all kind of disease information</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2"/>
            <a:ext cx="7772400" cy="5262979"/>
          </a:xfrm>
          <a:prstGeom prst="rect">
            <a:avLst/>
          </a:prstGeom>
        </p:spPr>
        <p:txBody>
          <a:bodyPr wrap="square">
            <a:spAutoFit/>
          </a:bodyPr>
          <a:lstStyle/>
          <a:p>
            <a:pPr algn="just">
              <a:buFont typeface="Wingdings" pitchFamily="2" charset="2"/>
              <a:buChar char="Ø"/>
            </a:pPr>
            <a:r>
              <a:rPr lang="en-US" sz="2400" dirty="0">
                <a:latin typeface="Times New Roman" pitchFamily="18" charset="0"/>
                <a:cs typeface="Times New Roman" pitchFamily="18" charset="0"/>
              </a:rPr>
              <a:t>The system application uses question and answer       protocol in the form of chatbot to answer user </a:t>
            </a:r>
            <a:r>
              <a:rPr lang="en-US" sz="2400" dirty="0" err="1">
                <a:latin typeface="Times New Roman" pitchFamily="18" charset="0"/>
                <a:cs typeface="Times New Roman" pitchFamily="18" charset="0"/>
              </a:rPr>
              <a:t>queries.The</a:t>
            </a:r>
            <a:r>
              <a:rPr lang="en-US" sz="2400" dirty="0">
                <a:latin typeface="Times New Roman" pitchFamily="18" charset="0"/>
                <a:cs typeface="Times New Roman" pitchFamily="18" charset="0"/>
              </a:rPr>
              <a:t> response to the question will be replied based on the user query.The significant  keywords are fetched from the sentence  and answer to those sentences.If match is discovered or significant answer will be  given or similar answers will be displayed.</a:t>
            </a:r>
          </a:p>
          <a:p>
            <a:pPr>
              <a:buFont typeface="Wingdings" pitchFamily="2" charset="2"/>
              <a:buChar char="Ø"/>
            </a:pPr>
            <a:r>
              <a:rPr lang="en-US" sz="2400" dirty="0">
                <a:latin typeface="Times New Roman" pitchFamily="18" charset="0"/>
                <a:cs typeface="Times New Roman" pitchFamily="18" charset="0"/>
              </a:rPr>
              <a:t>Bot will diagnosis which type of disease  you have based on user symptoms and also gives doctor details of particular disease.It may reduce their health issues by using this application system.</a:t>
            </a:r>
          </a:p>
          <a:p>
            <a:pPr>
              <a:buFont typeface="Wingdings" pitchFamily="2" charset="2"/>
              <a:buChar char="Ø"/>
            </a:pPr>
            <a:r>
              <a:rPr lang="en-US" sz="2400" dirty="0">
                <a:latin typeface="Times New Roman" pitchFamily="18" charset="0"/>
                <a:cs typeface="Times New Roman" pitchFamily="18" charset="0"/>
              </a:rPr>
              <a:t>The system is developed to reduce the healthcare cost and  time of the users as it is not possible for the users to visit the doctors or experts when immediately needed.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a:latin typeface="Times New Roman" pitchFamily="18" charset="0"/>
                <a:cs typeface="Times New Roman" pitchFamily="18" charset="0"/>
              </a:rPr>
              <a:t>ARCHITECTURE:</a:t>
            </a:r>
          </a:p>
        </p:txBody>
      </p:sp>
      <p:pic>
        <p:nvPicPr>
          <p:cNvPr id="4" name="Content Placeholder 3" descr="archscreen.PNG"/>
          <p:cNvPicPr>
            <a:picLocks noGrp="1" noChangeAspect="1"/>
          </p:cNvPicPr>
          <p:nvPr>
            <p:ph idx="1"/>
          </p:nvPr>
        </p:nvPicPr>
        <p:blipFill>
          <a:blip r:embed="rId2" cstate="print"/>
          <a:stretch>
            <a:fillRect/>
          </a:stretch>
        </p:blipFill>
        <p:spPr>
          <a:xfrm>
            <a:off x="990600" y="1752602"/>
            <a:ext cx="7519216" cy="4724399"/>
          </a:xfrm>
        </p:spPr>
      </p:pic>
      <p:sp>
        <p:nvSpPr>
          <p:cNvPr id="6" name="Rectangle 5"/>
          <p:cNvSpPr/>
          <p:nvPr/>
        </p:nvSpPr>
        <p:spPr>
          <a:xfrm>
            <a:off x="1447800" y="2895600"/>
            <a:ext cx="152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0600" y="2743200"/>
            <a:ext cx="76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95400" y="2590800"/>
            <a:ext cx="533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6934200" cy="609600"/>
          </a:xfrm>
        </p:spPr>
        <p:txBody>
          <a:bodyPr>
            <a:normAutofit fontScale="90000"/>
          </a:bodyPr>
          <a:lstStyle/>
          <a:p>
            <a:r>
              <a:rPr lang="en-US" dirty="0">
                <a:latin typeface="Times New Roman" pitchFamily="18" charset="0"/>
                <a:cs typeface="Times New Roman" pitchFamily="18" charset="0"/>
              </a:rPr>
              <a:t>DATA FLOW DIAGRAM:</a:t>
            </a:r>
          </a:p>
        </p:txBody>
      </p:sp>
      <p:pic>
        <p:nvPicPr>
          <p:cNvPr id="5" name="Content Placeholder 4" descr="data flow diagram1.png"/>
          <p:cNvPicPr>
            <a:picLocks noGrp="1" noChangeAspect="1"/>
          </p:cNvPicPr>
          <p:nvPr>
            <p:ph idx="1"/>
          </p:nvPr>
        </p:nvPicPr>
        <p:blipFill>
          <a:blip r:embed="rId2" cstate="print"/>
          <a:stretch>
            <a:fillRect/>
          </a:stretch>
        </p:blipFill>
        <p:spPr>
          <a:xfrm>
            <a:off x="990600" y="1066800"/>
            <a:ext cx="7467599" cy="5791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04088"/>
          </a:xfrm>
        </p:spPr>
        <p:txBody>
          <a:bodyPr>
            <a:normAutofit fontScale="90000"/>
          </a:bodyPr>
          <a:lstStyle/>
          <a:p>
            <a:r>
              <a:rPr lang="en-US" dirty="0">
                <a:latin typeface="Times New Roman" pitchFamily="18" charset="0"/>
                <a:cs typeface="Times New Roman" pitchFamily="18" charset="0"/>
              </a:rPr>
              <a:t>ALGORITHMS</a:t>
            </a:r>
            <a:r>
              <a:rPr lang="en-US" dirty="0"/>
              <a:t>:</a:t>
            </a:r>
          </a:p>
        </p:txBody>
      </p:sp>
      <p:sp>
        <p:nvSpPr>
          <p:cNvPr id="3" name="Content Placeholder 2"/>
          <p:cNvSpPr>
            <a:spLocks noGrp="1"/>
          </p:cNvSpPr>
          <p:nvPr>
            <p:ph idx="1"/>
          </p:nvPr>
        </p:nvSpPr>
        <p:spPr>
          <a:xfrm>
            <a:off x="457200" y="1524000"/>
            <a:ext cx="8229600" cy="4800600"/>
          </a:xfrm>
        </p:spPr>
        <p:txBody>
          <a:bodyPr/>
          <a:lstStyle/>
          <a:p>
            <a:pPr>
              <a:buNone/>
            </a:pPr>
            <a:endParaRPr lang="en-US" dirty="0"/>
          </a:p>
          <a:p>
            <a:pPr>
              <a:buNone/>
            </a:pPr>
            <a:r>
              <a:rPr lang="en-US" dirty="0">
                <a:latin typeface="Times New Roman" pitchFamily="18" charset="0"/>
                <a:cs typeface="Times New Roman" pitchFamily="18" charset="0"/>
              </a:rPr>
              <a:t>We are </a:t>
            </a:r>
            <a:r>
              <a:rPr lang="en-US">
                <a:latin typeface="Times New Roman" pitchFamily="18" charset="0"/>
                <a:cs typeface="Times New Roman" pitchFamily="18" charset="0"/>
              </a:rPr>
              <a:t>using two </a:t>
            </a:r>
            <a:r>
              <a:rPr lang="en-US" dirty="0">
                <a:latin typeface="Times New Roman" pitchFamily="18" charset="0"/>
                <a:cs typeface="Times New Roman" pitchFamily="18" charset="0"/>
              </a:rPr>
              <a:t>algorithms to implement  health care chatbot system.</a:t>
            </a:r>
          </a:p>
          <a:p>
            <a:pPr marL="514350" indent="-514350">
              <a:buFont typeface="+mj-lt"/>
              <a:buAutoNum type="arabicPeriod"/>
            </a:pPr>
            <a:r>
              <a:rPr lang="en-US" dirty="0">
                <a:latin typeface="Times New Roman" pitchFamily="18" charset="0"/>
                <a:cs typeface="Times New Roman" pitchFamily="18" charset="0"/>
              </a:rPr>
              <a:t>TF-IDF(Term frequency-inverse data frequency)</a:t>
            </a:r>
          </a:p>
          <a:p>
            <a:pPr marL="514350" indent="-514350">
              <a:buFont typeface="+mj-lt"/>
              <a:buAutoNum type="arabicPeriod"/>
            </a:pPr>
            <a:r>
              <a:rPr lang="en-US" dirty="0">
                <a:latin typeface="Times New Roman" pitchFamily="18" charset="0"/>
                <a:cs typeface="Times New Roman" pitchFamily="18" charset="0"/>
              </a:rPr>
              <a:t>Cosine  similarity algorithm</a:t>
            </a:r>
          </a:p>
          <a:p>
            <a:pPr marL="0" indent="0">
              <a:buNone/>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a:latin typeface="Times New Roman" pitchFamily="18" charset="0"/>
                <a:cs typeface="Times New Roman" pitchFamily="18" charset="0"/>
              </a:rPr>
              <a:t>N-gram algorithm:</a:t>
            </a:r>
          </a:p>
        </p:txBody>
      </p:sp>
      <p:sp>
        <p:nvSpPr>
          <p:cNvPr id="3" name="Content Placeholder 2"/>
          <p:cNvSpPr>
            <a:spLocks noGrp="1"/>
          </p:cNvSpPr>
          <p:nvPr>
            <p:ph idx="1"/>
          </p:nvPr>
        </p:nvSpPr>
        <p:spPr>
          <a:xfrm>
            <a:off x="336452" y="1607234"/>
            <a:ext cx="8229600" cy="5257800"/>
          </a:xfrm>
        </p:spPr>
        <p:txBody>
          <a:bodyPr/>
          <a:lstStyle/>
          <a:p>
            <a:r>
              <a:rPr lang="en-US" dirty="0"/>
              <a:t>N-Grams are one way to help machines understand a word in the content to get a better  understanding of word.</a:t>
            </a:r>
          </a:p>
          <a:p>
            <a:r>
              <a:rPr lang="en-US" dirty="0"/>
              <a:t>N-gram is a contiguous sequence of  n-items  from a given sample of text. N-items means we can have two items, three items  and so on. So , it is a contiguous sequence of some items.it helped to predicting the next words in a sentence.</a:t>
            </a:r>
          </a:p>
          <a:p>
            <a:r>
              <a:rPr lang="en-US" dirty="0"/>
              <a:t>Items can be characters , words , sentences. When n is 2 then we can call it as bigrams and n is 3 then we can call it as </a:t>
            </a:r>
            <a:r>
              <a:rPr lang="en-US" dirty="0" err="1"/>
              <a:t>trigrams.Based</a:t>
            </a:r>
            <a:r>
              <a:rPr lang="en-US" dirty="0"/>
              <a:t> on sentence we can change the value of ‘n’.</a:t>
            </a:r>
          </a:p>
          <a:p>
            <a:pPr>
              <a:buNone/>
            </a:pPr>
            <a:endParaRPr lang="en-US" dirty="0"/>
          </a:p>
          <a:p>
            <a:pPr>
              <a:buNone/>
            </a:pPr>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838200"/>
            <a:ext cx="8229600" cy="6555641"/>
          </a:xfrm>
          <a:prstGeom prst="rect">
            <a:avLst/>
          </a:prstGeom>
          <a:noFill/>
        </p:spPr>
        <p:txBody>
          <a:bodyPr wrap="square" rtlCol="0">
            <a:spAutoFit/>
          </a:bodyPr>
          <a:lstStyle/>
          <a:p>
            <a:r>
              <a:rPr lang="en-US" sz="2800" dirty="0">
                <a:latin typeface="Times New Roman" pitchFamily="18" charset="0"/>
                <a:cs typeface="Times New Roman" pitchFamily="18" charset="0"/>
              </a:rPr>
              <a:t>Example1:I am suffering from fever.</a:t>
            </a:r>
          </a:p>
          <a:p>
            <a:r>
              <a:rPr lang="en-US" sz="2800" dirty="0">
                <a:latin typeface="Times New Roman" pitchFamily="18" charset="0"/>
                <a:cs typeface="Times New Roman" pitchFamily="18" charset="0"/>
              </a:rPr>
              <a:t>Example2:I am suffering from headache.</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n=3(trigram)</a:t>
            </a:r>
          </a:p>
          <a:p>
            <a:r>
              <a:rPr lang="en-US" sz="2800" dirty="0">
                <a:latin typeface="Times New Roman" pitchFamily="18" charset="0"/>
                <a:cs typeface="Times New Roman" pitchFamily="18" charset="0"/>
              </a:rPr>
              <a:t>  example1:</a:t>
            </a:r>
          </a:p>
          <a:p>
            <a:r>
              <a:rPr lang="en-US" sz="2800" dirty="0">
                <a:latin typeface="Times New Roman" pitchFamily="18" charset="0"/>
                <a:cs typeface="Times New Roman" pitchFamily="18" charset="0"/>
              </a:rPr>
              <a:t> (‘I’, ‘am’, ‘suffering’ )     -&gt;I am suffering</a:t>
            </a:r>
          </a:p>
          <a:p>
            <a:r>
              <a:rPr lang="en-US" sz="2800" dirty="0">
                <a:latin typeface="Times New Roman" pitchFamily="18" charset="0"/>
                <a:cs typeface="Times New Roman" pitchFamily="18" charset="0"/>
              </a:rPr>
              <a:t> (‘am’, ‘suffering’, ‘from’) -&gt;I am suffering from</a:t>
            </a:r>
          </a:p>
          <a:p>
            <a:r>
              <a:rPr lang="en-US" sz="2800" dirty="0">
                <a:latin typeface="Times New Roman" pitchFamily="18" charset="0"/>
                <a:cs typeface="Times New Roman" pitchFamily="18" charset="0"/>
              </a:rPr>
              <a:t>(‘suffering’, ‘from’, ‘fever’) -&gt;I am suffering from fever</a:t>
            </a:r>
          </a:p>
          <a:p>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 example2:</a:t>
            </a:r>
          </a:p>
          <a:p>
            <a:r>
              <a:rPr lang="en-US" sz="2800" dirty="0">
                <a:latin typeface="Times New Roman" pitchFamily="18" charset="0"/>
                <a:cs typeface="Times New Roman" pitchFamily="18" charset="0"/>
              </a:rPr>
              <a:t> (‘I’, ‘am’, ‘suffering’ ) -&gt;I am suffering</a:t>
            </a:r>
          </a:p>
          <a:p>
            <a:r>
              <a:rPr lang="en-US" sz="2800" dirty="0">
                <a:latin typeface="Times New Roman" pitchFamily="18" charset="0"/>
                <a:cs typeface="Times New Roman" pitchFamily="18" charset="0"/>
              </a:rPr>
              <a:t> (‘am’, ‘suffering’, ‘from’) -&gt;I am suffering from</a:t>
            </a:r>
          </a:p>
          <a:p>
            <a:r>
              <a:rPr lang="en-US" sz="2800" dirty="0">
                <a:latin typeface="Times New Roman" pitchFamily="18" charset="0"/>
                <a:cs typeface="Times New Roman" pitchFamily="18" charset="0"/>
              </a:rPr>
              <a:t>(‘suffering’, ‘from’, ‘headache’) -&gt;I am suffering from headache.</a:t>
            </a:r>
          </a:p>
          <a:p>
            <a:endParaRPr lang="en-US"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1087</TotalTime>
  <Words>1000</Words>
  <Application>Microsoft Office PowerPoint</Application>
  <PresentationFormat>On-screen Show (4:3)</PresentationFormat>
  <Paragraphs>105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HEALTH CARE CHATBOT SYSTEM</vt:lpstr>
      <vt:lpstr>ABSTRACT</vt:lpstr>
      <vt:lpstr>INTRODUCTION</vt:lpstr>
      <vt:lpstr>Slide 4</vt:lpstr>
      <vt:lpstr>ARCHITECTURE:</vt:lpstr>
      <vt:lpstr>DATA FLOW DIAGRAM:</vt:lpstr>
      <vt:lpstr>ALGORITHMS:</vt:lpstr>
      <vt:lpstr>N-gram algorithm:</vt:lpstr>
      <vt:lpstr>Slide 9</vt:lpstr>
      <vt:lpstr>TF-IDF:</vt:lpstr>
      <vt:lpstr>  </vt:lpstr>
      <vt:lpstr>Slide 12</vt:lpstr>
      <vt:lpstr>Slide 13</vt:lpstr>
      <vt:lpstr>Slide 14</vt:lpstr>
      <vt:lpstr>Cosine similarity algorithm:</vt:lpstr>
      <vt:lpstr> EXISTING system</vt:lpstr>
      <vt:lpstr>Proposed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Chatbot System</dc:title>
  <dc:creator>sai</dc:creator>
  <cp:lastModifiedBy>DELL</cp:lastModifiedBy>
  <cp:revision>85</cp:revision>
  <dcterms:created xsi:type="dcterms:W3CDTF">2020-02-17T04:40:06Z</dcterms:created>
  <dcterms:modified xsi:type="dcterms:W3CDTF">2022-03-03T15:48:49Z</dcterms:modified>
</cp:coreProperties>
</file>