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53" autoAdjust="0"/>
    <p:restoredTop sz="94660"/>
  </p:normalViewPr>
  <p:slideViewPr>
    <p:cSldViewPr snapToGrid="0">
      <p:cViewPr varScale="1">
        <p:scale>
          <a:sx n="85" d="100"/>
          <a:sy n="85" d="100"/>
        </p:scale>
        <p:origin x="5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53D85-F9DF-1C6D-CB2A-B4BEDD3620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4C24D40-49AB-FE27-5CCE-8B08EB8B06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75A554B-A8D5-9DA2-3397-B5EB78E3418A}"/>
              </a:ext>
            </a:extLst>
          </p:cNvPr>
          <p:cNvSpPr>
            <a:spLocks noGrp="1"/>
          </p:cNvSpPr>
          <p:nvPr>
            <p:ph type="dt" sz="half" idx="10"/>
          </p:nvPr>
        </p:nvSpPr>
        <p:spPr/>
        <p:txBody>
          <a:bodyPr/>
          <a:lstStyle/>
          <a:p>
            <a:fld id="{56197D96-0024-425C-BF7F-36A9398D3C52}" type="datetimeFigureOut">
              <a:rPr lang="en-GB" smtClean="0"/>
              <a:t>01/05/2024</a:t>
            </a:fld>
            <a:endParaRPr lang="en-GB"/>
          </a:p>
        </p:txBody>
      </p:sp>
      <p:sp>
        <p:nvSpPr>
          <p:cNvPr id="5" name="Footer Placeholder 4">
            <a:extLst>
              <a:ext uri="{FF2B5EF4-FFF2-40B4-BE49-F238E27FC236}">
                <a16:creationId xmlns:a16="http://schemas.microsoft.com/office/drawing/2014/main" id="{9365E99E-2622-810E-6FE1-E5C35A0ACA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D6C8D6-AC9C-741C-EFA4-0B1918CB8C71}"/>
              </a:ext>
            </a:extLst>
          </p:cNvPr>
          <p:cNvSpPr>
            <a:spLocks noGrp="1"/>
          </p:cNvSpPr>
          <p:nvPr>
            <p:ph type="sldNum" sz="quarter" idx="12"/>
          </p:nvPr>
        </p:nvSpPr>
        <p:spPr/>
        <p:txBody>
          <a:bodyPr/>
          <a:lstStyle/>
          <a:p>
            <a:fld id="{B27794F4-5012-4257-9EAD-17F68BD8C07D}" type="slidenum">
              <a:rPr lang="en-GB" smtClean="0"/>
              <a:t>‹#›</a:t>
            </a:fld>
            <a:endParaRPr lang="en-GB"/>
          </a:p>
        </p:txBody>
      </p:sp>
    </p:spTree>
    <p:extLst>
      <p:ext uri="{BB962C8B-B14F-4D97-AF65-F5344CB8AC3E}">
        <p14:creationId xmlns:p14="http://schemas.microsoft.com/office/powerpoint/2010/main" val="161399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E6DB6-0C71-4417-CD39-21CA0C594BF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51EDA3-C6F5-5077-7859-FC7833F615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E47F24-F0AE-5274-4198-AF0338EC9B7A}"/>
              </a:ext>
            </a:extLst>
          </p:cNvPr>
          <p:cNvSpPr>
            <a:spLocks noGrp="1"/>
          </p:cNvSpPr>
          <p:nvPr>
            <p:ph type="dt" sz="half" idx="10"/>
          </p:nvPr>
        </p:nvSpPr>
        <p:spPr/>
        <p:txBody>
          <a:bodyPr/>
          <a:lstStyle/>
          <a:p>
            <a:fld id="{56197D96-0024-425C-BF7F-36A9398D3C52}" type="datetimeFigureOut">
              <a:rPr lang="en-GB" smtClean="0"/>
              <a:t>01/05/2024</a:t>
            </a:fld>
            <a:endParaRPr lang="en-GB"/>
          </a:p>
        </p:txBody>
      </p:sp>
      <p:sp>
        <p:nvSpPr>
          <p:cNvPr id="5" name="Footer Placeholder 4">
            <a:extLst>
              <a:ext uri="{FF2B5EF4-FFF2-40B4-BE49-F238E27FC236}">
                <a16:creationId xmlns:a16="http://schemas.microsoft.com/office/drawing/2014/main" id="{012A1433-2836-EEE2-D409-8ED342BEDF8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BC76E1-89E8-2165-5263-215737FA3CDB}"/>
              </a:ext>
            </a:extLst>
          </p:cNvPr>
          <p:cNvSpPr>
            <a:spLocks noGrp="1"/>
          </p:cNvSpPr>
          <p:nvPr>
            <p:ph type="sldNum" sz="quarter" idx="12"/>
          </p:nvPr>
        </p:nvSpPr>
        <p:spPr/>
        <p:txBody>
          <a:bodyPr/>
          <a:lstStyle/>
          <a:p>
            <a:fld id="{B27794F4-5012-4257-9EAD-17F68BD8C07D}" type="slidenum">
              <a:rPr lang="en-GB" smtClean="0"/>
              <a:t>‹#›</a:t>
            </a:fld>
            <a:endParaRPr lang="en-GB"/>
          </a:p>
        </p:txBody>
      </p:sp>
    </p:spTree>
    <p:extLst>
      <p:ext uri="{BB962C8B-B14F-4D97-AF65-F5344CB8AC3E}">
        <p14:creationId xmlns:p14="http://schemas.microsoft.com/office/powerpoint/2010/main" val="293820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9C324D-A2AA-B76E-A3E6-EF3202780C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3F32AB-6612-52C7-08F8-3B7F288498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F696A8-1533-076F-275F-27C9C16783CF}"/>
              </a:ext>
            </a:extLst>
          </p:cNvPr>
          <p:cNvSpPr>
            <a:spLocks noGrp="1"/>
          </p:cNvSpPr>
          <p:nvPr>
            <p:ph type="dt" sz="half" idx="10"/>
          </p:nvPr>
        </p:nvSpPr>
        <p:spPr/>
        <p:txBody>
          <a:bodyPr/>
          <a:lstStyle/>
          <a:p>
            <a:fld id="{56197D96-0024-425C-BF7F-36A9398D3C52}" type="datetimeFigureOut">
              <a:rPr lang="en-GB" smtClean="0"/>
              <a:t>01/05/2024</a:t>
            </a:fld>
            <a:endParaRPr lang="en-GB"/>
          </a:p>
        </p:txBody>
      </p:sp>
      <p:sp>
        <p:nvSpPr>
          <p:cNvPr id="5" name="Footer Placeholder 4">
            <a:extLst>
              <a:ext uri="{FF2B5EF4-FFF2-40B4-BE49-F238E27FC236}">
                <a16:creationId xmlns:a16="http://schemas.microsoft.com/office/drawing/2014/main" id="{A6CFDD5B-6F6B-5A79-C596-53624CD8A1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9EA9BC-8E96-E928-9094-405C440A76D8}"/>
              </a:ext>
            </a:extLst>
          </p:cNvPr>
          <p:cNvSpPr>
            <a:spLocks noGrp="1"/>
          </p:cNvSpPr>
          <p:nvPr>
            <p:ph type="sldNum" sz="quarter" idx="12"/>
          </p:nvPr>
        </p:nvSpPr>
        <p:spPr/>
        <p:txBody>
          <a:bodyPr/>
          <a:lstStyle/>
          <a:p>
            <a:fld id="{B27794F4-5012-4257-9EAD-17F68BD8C07D}" type="slidenum">
              <a:rPr lang="en-GB" smtClean="0"/>
              <a:t>‹#›</a:t>
            </a:fld>
            <a:endParaRPr lang="en-GB"/>
          </a:p>
        </p:txBody>
      </p:sp>
    </p:spTree>
    <p:extLst>
      <p:ext uri="{BB962C8B-B14F-4D97-AF65-F5344CB8AC3E}">
        <p14:creationId xmlns:p14="http://schemas.microsoft.com/office/powerpoint/2010/main" val="2137747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1BFE6-D535-F50A-4CCD-EAC1D752FE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54ABFB-AB7C-2641-58D3-C834355F08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732903-4E55-1FBB-0F12-129BAC3F8F68}"/>
              </a:ext>
            </a:extLst>
          </p:cNvPr>
          <p:cNvSpPr>
            <a:spLocks noGrp="1"/>
          </p:cNvSpPr>
          <p:nvPr>
            <p:ph type="dt" sz="half" idx="10"/>
          </p:nvPr>
        </p:nvSpPr>
        <p:spPr/>
        <p:txBody>
          <a:bodyPr/>
          <a:lstStyle/>
          <a:p>
            <a:fld id="{56197D96-0024-425C-BF7F-36A9398D3C52}" type="datetimeFigureOut">
              <a:rPr lang="en-GB" smtClean="0"/>
              <a:t>01/05/2024</a:t>
            </a:fld>
            <a:endParaRPr lang="en-GB"/>
          </a:p>
        </p:txBody>
      </p:sp>
      <p:sp>
        <p:nvSpPr>
          <p:cNvPr id="5" name="Footer Placeholder 4">
            <a:extLst>
              <a:ext uri="{FF2B5EF4-FFF2-40B4-BE49-F238E27FC236}">
                <a16:creationId xmlns:a16="http://schemas.microsoft.com/office/drawing/2014/main" id="{25EA12D8-6A14-5F40-5F5D-D28BA49C16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3D306F-A686-F9EB-AB5B-E16CB1A94E4E}"/>
              </a:ext>
            </a:extLst>
          </p:cNvPr>
          <p:cNvSpPr>
            <a:spLocks noGrp="1"/>
          </p:cNvSpPr>
          <p:nvPr>
            <p:ph type="sldNum" sz="quarter" idx="12"/>
          </p:nvPr>
        </p:nvSpPr>
        <p:spPr/>
        <p:txBody>
          <a:bodyPr/>
          <a:lstStyle/>
          <a:p>
            <a:fld id="{B27794F4-5012-4257-9EAD-17F68BD8C07D}" type="slidenum">
              <a:rPr lang="en-GB" smtClean="0"/>
              <a:t>‹#›</a:t>
            </a:fld>
            <a:endParaRPr lang="en-GB"/>
          </a:p>
        </p:txBody>
      </p:sp>
    </p:spTree>
    <p:extLst>
      <p:ext uri="{BB962C8B-B14F-4D97-AF65-F5344CB8AC3E}">
        <p14:creationId xmlns:p14="http://schemas.microsoft.com/office/powerpoint/2010/main" val="358137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DE09E-F8C1-8056-441A-4B508A321E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2F036AB-760C-43EF-E98E-4BC5C4971A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269B7F-3C16-1AD4-054B-0E4AECEC3CEA}"/>
              </a:ext>
            </a:extLst>
          </p:cNvPr>
          <p:cNvSpPr>
            <a:spLocks noGrp="1"/>
          </p:cNvSpPr>
          <p:nvPr>
            <p:ph type="dt" sz="half" idx="10"/>
          </p:nvPr>
        </p:nvSpPr>
        <p:spPr/>
        <p:txBody>
          <a:bodyPr/>
          <a:lstStyle/>
          <a:p>
            <a:fld id="{56197D96-0024-425C-BF7F-36A9398D3C52}" type="datetimeFigureOut">
              <a:rPr lang="en-GB" smtClean="0"/>
              <a:t>01/05/2024</a:t>
            </a:fld>
            <a:endParaRPr lang="en-GB"/>
          </a:p>
        </p:txBody>
      </p:sp>
      <p:sp>
        <p:nvSpPr>
          <p:cNvPr id="5" name="Footer Placeholder 4">
            <a:extLst>
              <a:ext uri="{FF2B5EF4-FFF2-40B4-BE49-F238E27FC236}">
                <a16:creationId xmlns:a16="http://schemas.microsoft.com/office/drawing/2014/main" id="{70D35A5A-8687-FEF8-33ED-3054191D8D5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85DE7CF-AB82-FB47-74FA-BA3EAA2B0124}"/>
              </a:ext>
            </a:extLst>
          </p:cNvPr>
          <p:cNvSpPr>
            <a:spLocks noGrp="1"/>
          </p:cNvSpPr>
          <p:nvPr>
            <p:ph type="sldNum" sz="quarter" idx="12"/>
          </p:nvPr>
        </p:nvSpPr>
        <p:spPr/>
        <p:txBody>
          <a:bodyPr/>
          <a:lstStyle/>
          <a:p>
            <a:fld id="{B27794F4-5012-4257-9EAD-17F68BD8C07D}" type="slidenum">
              <a:rPr lang="en-GB" smtClean="0"/>
              <a:t>‹#›</a:t>
            </a:fld>
            <a:endParaRPr lang="en-GB"/>
          </a:p>
        </p:txBody>
      </p:sp>
    </p:spTree>
    <p:extLst>
      <p:ext uri="{BB962C8B-B14F-4D97-AF65-F5344CB8AC3E}">
        <p14:creationId xmlns:p14="http://schemas.microsoft.com/office/powerpoint/2010/main" val="4152687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09A3C-B979-83E2-7B8F-E10009C88A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725268-D97E-F3D4-A59F-7E7B89FB21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6E9B62-6584-C60F-A961-401E85FF75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9571D06-C214-B0FF-0BA5-967802F3F5AC}"/>
              </a:ext>
            </a:extLst>
          </p:cNvPr>
          <p:cNvSpPr>
            <a:spLocks noGrp="1"/>
          </p:cNvSpPr>
          <p:nvPr>
            <p:ph type="dt" sz="half" idx="10"/>
          </p:nvPr>
        </p:nvSpPr>
        <p:spPr/>
        <p:txBody>
          <a:bodyPr/>
          <a:lstStyle/>
          <a:p>
            <a:fld id="{56197D96-0024-425C-BF7F-36A9398D3C52}" type="datetimeFigureOut">
              <a:rPr lang="en-GB" smtClean="0"/>
              <a:t>01/05/2024</a:t>
            </a:fld>
            <a:endParaRPr lang="en-GB"/>
          </a:p>
        </p:txBody>
      </p:sp>
      <p:sp>
        <p:nvSpPr>
          <p:cNvPr id="6" name="Footer Placeholder 5">
            <a:extLst>
              <a:ext uri="{FF2B5EF4-FFF2-40B4-BE49-F238E27FC236}">
                <a16:creationId xmlns:a16="http://schemas.microsoft.com/office/drawing/2014/main" id="{B8459232-1C6B-5D8E-4A82-470F0C9509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82366C0-A2BA-ABEE-B56A-76329F1CB642}"/>
              </a:ext>
            </a:extLst>
          </p:cNvPr>
          <p:cNvSpPr>
            <a:spLocks noGrp="1"/>
          </p:cNvSpPr>
          <p:nvPr>
            <p:ph type="sldNum" sz="quarter" idx="12"/>
          </p:nvPr>
        </p:nvSpPr>
        <p:spPr/>
        <p:txBody>
          <a:bodyPr/>
          <a:lstStyle/>
          <a:p>
            <a:fld id="{B27794F4-5012-4257-9EAD-17F68BD8C07D}" type="slidenum">
              <a:rPr lang="en-GB" smtClean="0"/>
              <a:t>‹#›</a:t>
            </a:fld>
            <a:endParaRPr lang="en-GB"/>
          </a:p>
        </p:txBody>
      </p:sp>
    </p:spTree>
    <p:extLst>
      <p:ext uri="{BB962C8B-B14F-4D97-AF65-F5344CB8AC3E}">
        <p14:creationId xmlns:p14="http://schemas.microsoft.com/office/powerpoint/2010/main" val="3167885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30103-FDE7-42C6-D886-F953CED4D49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A88E4A-D3AB-FFF0-4CF6-E71882D875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824994-B14E-9B76-46C7-B90979420E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D9440D7-122F-CAE9-ECC7-D26711104D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3CCF8E-AB63-A75A-9A32-4CF2162E43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001958-2A1D-D03F-4CCA-15599D1AB653}"/>
              </a:ext>
            </a:extLst>
          </p:cNvPr>
          <p:cNvSpPr>
            <a:spLocks noGrp="1"/>
          </p:cNvSpPr>
          <p:nvPr>
            <p:ph type="dt" sz="half" idx="10"/>
          </p:nvPr>
        </p:nvSpPr>
        <p:spPr/>
        <p:txBody>
          <a:bodyPr/>
          <a:lstStyle/>
          <a:p>
            <a:fld id="{56197D96-0024-425C-BF7F-36A9398D3C52}" type="datetimeFigureOut">
              <a:rPr lang="en-GB" smtClean="0"/>
              <a:t>01/05/2024</a:t>
            </a:fld>
            <a:endParaRPr lang="en-GB"/>
          </a:p>
        </p:txBody>
      </p:sp>
      <p:sp>
        <p:nvSpPr>
          <p:cNvPr id="8" name="Footer Placeholder 7">
            <a:extLst>
              <a:ext uri="{FF2B5EF4-FFF2-40B4-BE49-F238E27FC236}">
                <a16:creationId xmlns:a16="http://schemas.microsoft.com/office/drawing/2014/main" id="{BA1CECA1-A77F-459A-7887-20220C5B5A0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826204F-1F37-14F0-0A57-E09BD0F30A49}"/>
              </a:ext>
            </a:extLst>
          </p:cNvPr>
          <p:cNvSpPr>
            <a:spLocks noGrp="1"/>
          </p:cNvSpPr>
          <p:nvPr>
            <p:ph type="sldNum" sz="quarter" idx="12"/>
          </p:nvPr>
        </p:nvSpPr>
        <p:spPr/>
        <p:txBody>
          <a:bodyPr/>
          <a:lstStyle/>
          <a:p>
            <a:fld id="{B27794F4-5012-4257-9EAD-17F68BD8C07D}" type="slidenum">
              <a:rPr lang="en-GB" smtClean="0"/>
              <a:t>‹#›</a:t>
            </a:fld>
            <a:endParaRPr lang="en-GB"/>
          </a:p>
        </p:txBody>
      </p:sp>
    </p:spTree>
    <p:extLst>
      <p:ext uri="{BB962C8B-B14F-4D97-AF65-F5344CB8AC3E}">
        <p14:creationId xmlns:p14="http://schemas.microsoft.com/office/powerpoint/2010/main" val="389954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6C52-7B22-B146-BE79-F0D6274C72E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27080D0-8BF5-8EFC-FF66-A845E18D2138}"/>
              </a:ext>
            </a:extLst>
          </p:cNvPr>
          <p:cNvSpPr>
            <a:spLocks noGrp="1"/>
          </p:cNvSpPr>
          <p:nvPr>
            <p:ph type="dt" sz="half" idx="10"/>
          </p:nvPr>
        </p:nvSpPr>
        <p:spPr/>
        <p:txBody>
          <a:bodyPr/>
          <a:lstStyle/>
          <a:p>
            <a:fld id="{56197D96-0024-425C-BF7F-36A9398D3C52}" type="datetimeFigureOut">
              <a:rPr lang="en-GB" smtClean="0"/>
              <a:t>01/05/2024</a:t>
            </a:fld>
            <a:endParaRPr lang="en-GB"/>
          </a:p>
        </p:txBody>
      </p:sp>
      <p:sp>
        <p:nvSpPr>
          <p:cNvPr id="4" name="Footer Placeholder 3">
            <a:extLst>
              <a:ext uri="{FF2B5EF4-FFF2-40B4-BE49-F238E27FC236}">
                <a16:creationId xmlns:a16="http://schemas.microsoft.com/office/drawing/2014/main" id="{6FBF680B-E811-2D47-3411-CC74899971B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A1FF6CF-9D75-7261-ECFE-21EE1700814F}"/>
              </a:ext>
            </a:extLst>
          </p:cNvPr>
          <p:cNvSpPr>
            <a:spLocks noGrp="1"/>
          </p:cNvSpPr>
          <p:nvPr>
            <p:ph type="sldNum" sz="quarter" idx="12"/>
          </p:nvPr>
        </p:nvSpPr>
        <p:spPr/>
        <p:txBody>
          <a:bodyPr/>
          <a:lstStyle/>
          <a:p>
            <a:fld id="{B27794F4-5012-4257-9EAD-17F68BD8C07D}" type="slidenum">
              <a:rPr lang="en-GB" smtClean="0"/>
              <a:t>‹#›</a:t>
            </a:fld>
            <a:endParaRPr lang="en-GB"/>
          </a:p>
        </p:txBody>
      </p:sp>
    </p:spTree>
    <p:extLst>
      <p:ext uri="{BB962C8B-B14F-4D97-AF65-F5344CB8AC3E}">
        <p14:creationId xmlns:p14="http://schemas.microsoft.com/office/powerpoint/2010/main" val="1111479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427525-554F-388E-7C39-BF880BCA8098}"/>
              </a:ext>
            </a:extLst>
          </p:cNvPr>
          <p:cNvSpPr>
            <a:spLocks noGrp="1"/>
          </p:cNvSpPr>
          <p:nvPr>
            <p:ph type="dt" sz="half" idx="10"/>
          </p:nvPr>
        </p:nvSpPr>
        <p:spPr/>
        <p:txBody>
          <a:bodyPr/>
          <a:lstStyle/>
          <a:p>
            <a:fld id="{56197D96-0024-425C-BF7F-36A9398D3C52}" type="datetimeFigureOut">
              <a:rPr lang="en-GB" smtClean="0"/>
              <a:t>01/05/2024</a:t>
            </a:fld>
            <a:endParaRPr lang="en-GB"/>
          </a:p>
        </p:txBody>
      </p:sp>
      <p:sp>
        <p:nvSpPr>
          <p:cNvPr id="3" name="Footer Placeholder 2">
            <a:extLst>
              <a:ext uri="{FF2B5EF4-FFF2-40B4-BE49-F238E27FC236}">
                <a16:creationId xmlns:a16="http://schemas.microsoft.com/office/drawing/2014/main" id="{AEF143ED-23A5-E732-71FA-F70A4E5D474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4185EF3-C3BD-D927-061C-630E1FA8934F}"/>
              </a:ext>
            </a:extLst>
          </p:cNvPr>
          <p:cNvSpPr>
            <a:spLocks noGrp="1"/>
          </p:cNvSpPr>
          <p:nvPr>
            <p:ph type="sldNum" sz="quarter" idx="12"/>
          </p:nvPr>
        </p:nvSpPr>
        <p:spPr/>
        <p:txBody>
          <a:bodyPr/>
          <a:lstStyle/>
          <a:p>
            <a:fld id="{B27794F4-5012-4257-9EAD-17F68BD8C07D}" type="slidenum">
              <a:rPr lang="en-GB" smtClean="0"/>
              <a:t>‹#›</a:t>
            </a:fld>
            <a:endParaRPr lang="en-GB"/>
          </a:p>
        </p:txBody>
      </p:sp>
    </p:spTree>
    <p:extLst>
      <p:ext uri="{BB962C8B-B14F-4D97-AF65-F5344CB8AC3E}">
        <p14:creationId xmlns:p14="http://schemas.microsoft.com/office/powerpoint/2010/main" val="2537902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C0F37-DAC6-6586-89F3-B898E81302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97AF1D-6CC6-B7F3-1EB6-0BCD1B24D2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2C4080-2931-6312-9654-D3082955A9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45F50A-D5E8-749B-8BBE-6B361F974DC3}"/>
              </a:ext>
            </a:extLst>
          </p:cNvPr>
          <p:cNvSpPr>
            <a:spLocks noGrp="1"/>
          </p:cNvSpPr>
          <p:nvPr>
            <p:ph type="dt" sz="half" idx="10"/>
          </p:nvPr>
        </p:nvSpPr>
        <p:spPr/>
        <p:txBody>
          <a:bodyPr/>
          <a:lstStyle/>
          <a:p>
            <a:fld id="{56197D96-0024-425C-BF7F-36A9398D3C52}" type="datetimeFigureOut">
              <a:rPr lang="en-GB" smtClean="0"/>
              <a:t>01/05/2024</a:t>
            </a:fld>
            <a:endParaRPr lang="en-GB"/>
          </a:p>
        </p:txBody>
      </p:sp>
      <p:sp>
        <p:nvSpPr>
          <p:cNvPr id="6" name="Footer Placeholder 5">
            <a:extLst>
              <a:ext uri="{FF2B5EF4-FFF2-40B4-BE49-F238E27FC236}">
                <a16:creationId xmlns:a16="http://schemas.microsoft.com/office/drawing/2014/main" id="{69C15B86-7AD0-5A16-CB4D-3B8D4EF5E7E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0D45B43-F92C-BCEA-1B17-D17C1F6CFBB0}"/>
              </a:ext>
            </a:extLst>
          </p:cNvPr>
          <p:cNvSpPr>
            <a:spLocks noGrp="1"/>
          </p:cNvSpPr>
          <p:nvPr>
            <p:ph type="sldNum" sz="quarter" idx="12"/>
          </p:nvPr>
        </p:nvSpPr>
        <p:spPr/>
        <p:txBody>
          <a:bodyPr/>
          <a:lstStyle/>
          <a:p>
            <a:fld id="{B27794F4-5012-4257-9EAD-17F68BD8C07D}" type="slidenum">
              <a:rPr lang="en-GB" smtClean="0"/>
              <a:t>‹#›</a:t>
            </a:fld>
            <a:endParaRPr lang="en-GB"/>
          </a:p>
        </p:txBody>
      </p:sp>
    </p:spTree>
    <p:extLst>
      <p:ext uri="{BB962C8B-B14F-4D97-AF65-F5344CB8AC3E}">
        <p14:creationId xmlns:p14="http://schemas.microsoft.com/office/powerpoint/2010/main" val="1201859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EC8DA-F5A5-6A79-0541-E9A53E1FF6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A948053-6524-D3C1-C869-7DC18E2470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340A725-6C54-8C04-FE72-123C728D1D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E2E39E-23C1-82CD-0A46-D57B8238B8F3}"/>
              </a:ext>
            </a:extLst>
          </p:cNvPr>
          <p:cNvSpPr>
            <a:spLocks noGrp="1"/>
          </p:cNvSpPr>
          <p:nvPr>
            <p:ph type="dt" sz="half" idx="10"/>
          </p:nvPr>
        </p:nvSpPr>
        <p:spPr/>
        <p:txBody>
          <a:bodyPr/>
          <a:lstStyle/>
          <a:p>
            <a:fld id="{56197D96-0024-425C-BF7F-36A9398D3C52}" type="datetimeFigureOut">
              <a:rPr lang="en-GB" smtClean="0"/>
              <a:t>01/05/2024</a:t>
            </a:fld>
            <a:endParaRPr lang="en-GB"/>
          </a:p>
        </p:txBody>
      </p:sp>
      <p:sp>
        <p:nvSpPr>
          <p:cNvPr id="6" name="Footer Placeholder 5">
            <a:extLst>
              <a:ext uri="{FF2B5EF4-FFF2-40B4-BE49-F238E27FC236}">
                <a16:creationId xmlns:a16="http://schemas.microsoft.com/office/drawing/2014/main" id="{DD87452A-6CC6-01BB-DBFE-DFCCA1CBF5A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EB8E84-8A07-9A1A-F8DD-DC77164CCEBC}"/>
              </a:ext>
            </a:extLst>
          </p:cNvPr>
          <p:cNvSpPr>
            <a:spLocks noGrp="1"/>
          </p:cNvSpPr>
          <p:nvPr>
            <p:ph type="sldNum" sz="quarter" idx="12"/>
          </p:nvPr>
        </p:nvSpPr>
        <p:spPr/>
        <p:txBody>
          <a:bodyPr/>
          <a:lstStyle/>
          <a:p>
            <a:fld id="{B27794F4-5012-4257-9EAD-17F68BD8C07D}" type="slidenum">
              <a:rPr lang="en-GB" smtClean="0"/>
              <a:t>‹#›</a:t>
            </a:fld>
            <a:endParaRPr lang="en-GB"/>
          </a:p>
        </p:txBody>
      </p:sp>
    </p:spTree>
    <p:extLst>
      <p:ext uri="{BB962C8B-B14F-4D97-AF65-F5344CB8AC3E}">
        <p14:creationId xmlns:p14="http://schemas.microsoft.com/office/powerpoint/2010/main" val="2095277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E4C9D3-E6ED-14DF-B906-D3600E25B2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CE72DE-D501-BCCC-883E-3B44971E6E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2F82E8-E39E-A22E-D231-FCCC0EB3A9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197D96-0024-425C-BF7F-36A9398D3C52}" type="datetimeFigureOut">
              <a:rPr lang="en-GB" smtClean="0"/>
              <a:t>01/05/2024</a:t>
            </a:fld>
            <a:endParaRPr lang="en-GB"/>
          </a:p>
        </p:txBody>
      </p:sp>
      <p:sp>
        <p:nvSpPr>
          <p:cNvPr id="5" name="Footer Placeholder 4">
            <a:extLst>
              <a:ext uri="{FF2B5EF4-FFF2-40B4-BE49-F238E27FC236}">
                <a16:creationId xmlns:a16="http://schemas.microsoft.com/office/drawing/2014/main" id="{12FA4BD9-0870-85F9-B325-8366DE8FF2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CD14193-DF98-C4D0-A8F6-27758CFB30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7794F4-5012-4257-9EAD-17F68BD8C07D}" type="slidenum">
              <a:rPr lang="en-GB" smtClean="0"/>
              <a:t>‹#›</a:t>
            </a:fld>
            <a:endParaRPr lang="en-GB"/>
          </a:p>
        </p:txBody>
      </p:sp>
    </p:spTree>
    <p:extLst>
      <p:ext uri="{BB962C8B-B14F-4D97-AF65-F5344CB8AC3E}">
        <p14:creationId xmlns:p14="http://schemas.microsoft.com/office/powerpoint/2010/main" val="1851435965"/>
      </p:ext>
    </p:extLst>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892382"/>
            <a:ext cx="11887200" cy="1350817"/>
          </a:xfrm>
          <a:ln>
            <a:solidFill>
              <a:srgbClr val="002060"/>
            </a:solidFill>
          </a:ln>
        </p:spPr>
        <p:txBody>
          <a:bodyPr>
            <a:normAutofit fontScale="90000"/>
          </a:bodyPr>
          <a:lstStyle/>
          <a:p>
            <a:br>
              <a:rPr lang="en-GB" sz="3600" dirty="0"/>
            </a:br>
            <a:br>
              <a:rPr lang="en-GB" sz="3600" dirty="0"/>
            </a:br>
            <a:br>
              <a:rPr lang="en-GB" sz="3600" dirty="0"/>
            </a:br>
            <a:r>
              <a:rPr lang="en-GB" sz="3600" dirty="0"/>
              <a:t> #</a:t>
            </a:r>
            <a:br>
              <a:rPr lang="en-GB" sz="3600" dirty="0"/>
            </a:br>
            <a:br>
              <a:rPr lang="en-GB" sz="3600" dirty="0"/>
            </a:br>
            <a:br>
              <a:rPr lang="en-GB" sz="3600" dirty="0"/>
            </a:br>
            <a:br>
              <a:rPr lang="en-GB" sz="3600" dirty="0"/>
            </a:br>
            <a:br>
              <a:rPr lang="en-GB" sz="3600" dirty="0"/>
            </a:br>
            <a:r>
              <a:rPr lang="en-GB" sz="4900" b="1" dirty="0"/>
              <a:t>Department of Computer Science and Engineering</a:t>
            </a:r>
            <a:br>
              <a:rPr lang="en-GB" sz="7300" b="1" dirty="0"/>
            </a:br>
            <a:r>
              <a:rPr lang="en-GB" sz="5300" b="1" dirty="0"/>
              <a:t>Interdisciplinary Project</a:t>
            </a:r>
          </a:p>
        </p:txBody>
      </p:sp>
      <p:sp>
        <p:nvSpPr>
          <p:cNvPr id="3" name="Subtitle 2"/>
          <p:cNvSpPr>
            <a:spLocks noGrp="1"/>
          </p:cNvSpPr>
          <p:nvPr>
            <p:ph type="subTitle" idx="1"/>
          </p:nvPr>
        </p:nvSpPr>
        <p:spPr>
          <a:xfrm>
            <a:off x="744683" y="5497657"/>
            <a:ext cx="10269681" cy="1293235"/>
          </a:xfrm>
        </p:spPr>
        <p:txBody>
          <a:bodyPr>
            <a:normAutofit fontScale="85000" lnSpcReduction="10000"/>
          </a:bodyPr>
          <a:lstStyle/>
          <a:p>
            <a:pPr algn="l"/>
            <a:r>
              <a:rPr lang="en-US" b="1" dirty="0"/>
              <a:t> Project Students                                                                                    Guide</a:t>
            </a:r>
          </a:p>
          <a:p>
            <a:pPr algn="l"/>
            <a:r>
              <a:rPr lang="en-US" b="1" dirty="0"/>
              <a:t>        AJAY KUMAR K                                                                          Dr. </a:t>
            </a:r>
            <a:r>
              <a:rPr lang="en-US" b="1" dirty="0" err="1"/>
              <a:t>S.Prince</a:t>
            </a:r>
            <a:r>
              <a:rPr lang="en-US" b="1" dirty="0"/>
              <a:t> Mary, M.E., Ph.D.,</a:t>
            </a:r>
          </a:p>
          <a:p>
            <a:pPr algn="l"/>
            <a:r>
              <a:rPr lang="en-US" b="1" dirty="0"/>
              <a:t>        41110041                                                                                    Professor, CSE</a:t>
            </a:r>
            <a:endParaRPr lang="en-GB" dirty="0"/>
          </a:p>
        </p:txBody>
      </p:sp>
      <p:pic>
        <p:nvPicPr>
          <p:cNvPr id="4" name="image2.jpeg"/>
          <p:cNvPicPr/>
          <p:nvPr/>
        </p:nvPicPr>
        <p:blipFill>
          <a:blip r:embed="rId2" cstate="print"/>
          <a:stretch>
            <a:fillRect/>
          </a:stretch>
        </p:blipFill>
        <p:spPr>
          <a:xfrm>
            <a:off x="0" y="0"/>
            <a:ext cx="12192000" cy="2693035"/>
          </a:xfrm>
          <a:prstGeom prst="rect">
            <a:avLst/>
          </a:prstGeom>
          <a:ln>
            <a:solidFill>
              <a:srgbClr val="002060"/>
            </a:solidFill>
          </a:ln>
        </p:spPr>
      </p:pic>
      <p:sp>
        <p:nvSpPr>
          <p:cNvPr id="6" name="Subtitle 2"/>
          <p:cNvSpPr txBox="1">
            <a:spLocks/>
          </p:cNvSpPr>
          <p:nvPr/>
        </p:nvSpPr>
        <p:spPr>
          <a:xfrm>
            <a:off x="961159" y="4437257"/>
            <a:ext cx="10269681" cy="866342"/>
          </a:xfrm>
          <a:prstGeom prst="rect">
            <a:avLst/>
          </a:prstGeom>
          <a:ln>
            <a:solidFill>
              <a:srgbClr val="002060"/>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 </a:t>
            </a:r>
            <a:r>
              <a:rPr lang="en-US" sz="4000" b="1" dirty="0"/>
              <a:t>HR ANALYTICS DASHBOARD</a:t>
            </a:r>
            <a:endParaRPr lang="en-GB" sz="4000" dirty="0">
              <a:solidFill>
                <a:srgbClr val="7030A0"/>
              </a:solidFill>
            </a:endParaRPr>
          </a:p>
        </p:txBody>
      </p:sp>
    </p:spTree>
    <p:extLst>
      <p:ext uri="{BB962C8B-B14F-4D97-AF65-F5344CB8AC3E}">
        <p14:creationId xmlns:p14="http://schemas.microsoft.com/office/powerpoint/2010/main" val="1210551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4FE95-71BB-C0FD-E95F-17C2E2DFCCB9}"/>
              </a:ext>
            </a:extLst>
          </p:cNvPr>
          <p:cNvSpPr>
            <a:spLocks noGrp="1"/>
          </p:cNvSpPr>
          <p:nvPr>
            <p:ph type="title"/>
          </p:nvPr>
        </p:nvSpPr>
        <p:spPr>
          <a:xfrm>
            <a:off x="838200" y="535456"/>
            <a:ext cx="10515600" cy="692710"/>
          </a:xfrm>
          <a:ln>
            <a:solidFill>
              <a:schemeClr val="tx1"/>
            </a:solidFill>
          </a:ln>
        </p:spPr>
        <p:txBody>
          <a:bodyPr>
            <a:noAutofit/>
          </a:bodyPr>
          <a:lstStyle/>
          <a:p>
            <a:r>
              <a:rPr lang="en-GB" sz="3600" b="1" dirty="0"/>
              <a:t>CONCLUSION</a:t>
            </a:r>
            <a:endParaRPr lang="en-IN" sz="3600" dirty="0"/>
          </a:p>
        </p:txBody>
      </p:sp>
      <p:sp>
        <p:nvSpPr>
          <p:cNvPr id="3" name="Content Placeholder 2">
            <a:extLst>
              <a:ext uri="{FF2B5EF4-FFF2-40B4-BE49-F238E27FC236}">
                <a16:creationId xmlns:a16="http://schemas.microsoft.com/office/drawing/2014/main" id="{966568B5-9856-72AF-0D11-006469E28B22}"/>
              </a:ext>
            </a:extLst>
          </p:cNvPr>
          <p:cNvSpPr>
            <a:spLocks noGrp="1"/>
          </p:cNvSpPr>
          <p:nvPr>
            <p:ph idx="1"/>
          </p:nvPr>
        </p:nvSpPr>
        <p:spPr>
          <a:xfrm>
            <a:off x="838200" y="1416424"/>
            <a:ext cx="10515600" cy="5181881"/>
          </a:xfrm>
          <a:ln>
            <a:solidFill>
              <a:schemeClr val="tx1"/>
            </a:solidFill>
          </a:ln>
        </p:spPr>
        <p:txBody>
          <a:bodyPr/>
          <a:lstStyle/>
          <a:p>
            <a:pPr marL="344170" marR="407035" indent="0" algn="just">
              <a:lnSpc>
                <a:spcPct val="150000"/>
              </a:lnSpc>
              <a:buNone/>
            </a:pPr>
            <a:r>
              <a:rPr lang="en-IN" sz="1600" dirty="0">
                <a:effectLst/>
                <a:latin typeface="Arial" panose="020B0604020202020204" pitchFamily="34" charset="0"/>
                <a:ea typeface="Arial MT"/>
                <a:cs typeface="Arial MT"/>
              </a:rPr>
              <a:t>Power BI empowers HR teams to transform raw data into actionable insights, driving a data-driven revolution in HR analytics. Here's a summary of the key takeaways:</a:t>
            </a:r>
            <a:endParaRPr lang="en-IN" sz="1600" dirty="0">
              <a:effectLst/>
              <a:latin typeface="Arial MT"/>
              <a:ea typeface="Arial MT"/>
              <a:cs typeface="Arial MT"/>
            </a:endParaRPr>
          </a:p>
          <a:p>
            <a:pPr marL="342900" marR="407035" lvl="0" indent="-342900" algn="just">
              <a:lnSpc>
                <a:spcPct val="150000"/>
              </a:lnSpc>
              <a:buSzPts val="1000"/>
              <a:buFont typeface="Symbol" panose="05050102010706020507" pitchFamily="18" charset="2"/>
              <a:buChar char=""/>
              <a:tabLst>
                <a:tab pos="457200" algn="l"/>
              </a:tabLst>
            </a:pPr>
            <a:r>
              <a:rPr lang="en-IN" sz="1600" b="1" dirty="0">
                <a:effectLst/>
                <a:latin typeface="Arial" panose="020B0604020202020204" pitchFamily="34" charset="0"/>
                <a:ea typeface="Arial MT"/>
                <a:cs typeface="Arial MT"/>
              </a:rPr>
              <a:t>Unlocking HR Data Potential:</a:t>
            </a:r>
            <a:r>
              <a:rPr lang="en-IN" sz="1600" dirty="0">
                <a:effectLst/>
                <a:latin typeface="Arial" panose="020B0604020202020204" pitchFamily="34" charset="0"/>
                <a:ea typeface="Arial MT"/>
                <a:cs typeface="Arial MT"/>
              </a:rPr>
              <a:t> HR departments often grapple with vast amounts of data. Power BI bridges the gap by connecting to various HR data sources, centralizing information, and making it readily accessible for analysis.</a:t>
            </a:r>
            <a:endParaRPr lang="en-IN" sz="1600" dirty="0">
              <a:effectLst/>
              <a:latin typeface="Arial MT"/>
              <a:ea typeface="Arial MT"/>
              <a:cs typeface="Arial MT"/>
            </a:endParaRPr>
          </a:p>
          <a:p>
            <a:pPr marL="342900" marR="407035" lvl="0" indent="-342900" algn="just">
              <a:lnSpc>
                <a:spcPct val="150000"/>
              </a:lnSpc>
              <a:buSzPts val="1000"/>
              <a:buFont typeface="Symbol" panose="05050102010706020507" pitchFamily="18" charset="2"/>
              <a:buChar char=""/>
              <a:tabLst>
                <a:tab pos="457200" algn="l"/>
              </a:tabLst>
            </a:pPr>
            <a:r>
              <a:rPr lang="en-IN" sz="1600" b="1" dirty="0">
                <a:effectLst/>
                <a:latin typeface="Arial" panose="020B0604020202020204" pitchFamily="34" charset="0"/>
                <a:ea typeface="Arial MT"/>
                <a:cs typeface="Arial MT"/>
              </a:rPr>
              <a:t>Data Transformation &amp; </a:t>
            </a:r>
            <a:r>
              <a:rPr lang="en-IN" sz="1600" b="1" dirty="0" err="1">
                <a:effectLst/>
                <a:latin typeface="Arial" panose="020B0604020202020204" pitchFamily="34" charset="0"/>
                <a:ea typeface="Arial MT"/>
                <a:cs typeface="Arial MT"/>
              </a:rPr>
              <a:t>Modeling</a:t>
            </a:r>
            <a:r>
              <a:rPr lang="en-IN" sz="1600" b="1" dirty="0">
                <a:effectLst/>
                <a:latin typeface="Arial" panose="020B0604020202020204" pitchFamily="34" charset="0"/>
                <a:ea typeface="Arial MT"/>
                <a:cs typeface="Arial MT"/>
              </a:rPr>
              <a:t>:</a:t>
            </a:r>
            <a:r>
              <a:rPr lang="en-IN" sz="1600" dirty="0">
                <a:effectLst/>
                <a:latin typeface="Arial" panose="020B0604020202020204" pitchFamily="34" charset="0"/>
                <a:ea typeface="Arial MT"/>
                <a:cs typeface="Arial MT"/>
              </a:rPr>
              <a:t> Power BI's functionalities like Power Query and Power Pivot enable data cleaning, transformation, and model creation. This ensures data accuracy and facilitates complex analysis across different data sets.</a:t>
            </a:r>
            <a:endParaRPr lang="en-IN" sz="1600" dirty="0">
              <a:effectLst/>
              <a:latin typeface="Arial MT"/>
              <a:ea typeface="Arial MT"/>
              <a:cs typeface="Arial MT"/>
            </a:endParaRPr>
          </a:p>
          <a:p>
            <a:pPr marL="342900" marR="407035" lvl="0" indent="-342900" algn="just">
              <a:lnSpc>
                <a:spcPct val="150000"/>
              </a:lnSpc>
              <a:buSzPts val="1000"/>
              <a:buFont typeface="Symbol" panose="05050102010706020507" pitchFamily="18" charset="2"/>
              <a:buChar char=""/>
              <a:tabLst>
                <a:tab pos="457200" algn="l"/>
              </a:tabLst>
            </a:pPr>
            <a:r>
              <a:rPr lang="en-IN" sz="1600" b="1" dirty="0">
                <a:effectLst/>
                <a:latin typeface="Arial" panose="020B0604020202020204" pitchFamily="34" charset="0"/>
                <a:ea typeface="Arial MT"/>
                <a:cs typeface="Arial MT"/>
              </a:rPr>
              <a:t>Visual Storytelling:</a:t>
            </a:r>
            <a:r>
              <a:rPr lang="en-IN" sz="1600" dirty="0">
                <a:effectLst/>
                <a:latin typeface="Arial" panose="020B0604020202020204" pitchFamily="34" charset="0"/>
                <a:ea typeface="Arial MT"/>
                <a:cs typeface="Arial MT"/>
              </a:rPr>
              <a:t> Power BI offers a rich set of visualizations, allowing HR professionals to translate complex data into clear and compelling stories. This fosters better communication and understanding of HR insights among stakeholders.</a:t>
            </a:r>
            <a:endParaRPr lang="en-IN" sz="1600" dirty="0">
              <a:effectLst/>
              <a:latin typeface="Arial MT"/>
              <a:ea typeface="Arial MT"/>
              <a:cs typeface="Arial MT"/>
            </a:endParaRPr>
          </a:p>
          <a:p>
            <a:endParaRPr lang="en-IN" dirty="0"/>
          </a:p>
        </p:txBody>
      </p:sp>
    </p:spTree>
    <p:extLst>
      <p:ext uri="{BB962C8B-B14F-4D97-AF65-F5344CB8AC3E}">
        <p14:creationId xmlns:p14="http://schemas.microsoft.com/office/powerpoint/2010/main" val="3335824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D67B6-E4FD-7B54-1F81-75206C94B147}"/>
              </a:ext>
            </a:extLst>
          </p:cNvPr>
          <p:cNvSpPr>
            <a:spLocks noGrp="1"/>
          </p:cNvSpPr>
          <p:nvPr>
            <p:ph type="title"/>
          </p:nvPr>
        </p:nvSpPr>
        <p:spPr>
          <a:xfrm>
            <a:off x="838200" y="365125"/>
            <a:ext cx="10515600" cy="647887"/>
          </a:xfrm>
          <a:ln>
            <a:solidFill>
              <a:schemeClr val="tx1"/>
            </a:solidFill>
          </a:ln>
        </p:spPr>
        <p:txBody>
          <a:bodyPr/>
          <a:lstStyle/>
          <a:p>
            <a:r>
              <a:rPr lang="en-GB" sz="3600" b="1" dirty="0"/>
              <a:t>REFERENCES</a:t>
            </a:r>
            <a:endParaRPr lang="en-IN" dirty="0"/>
          </a:p>
        </p:txBody>
      </p:sp>
      <p:sp>
        <p:nvSpPr>
          <p:cNvPr id="3" name="Content Placeholder 2">
            <a:extLst>
              <a:ext uri="{FF2B5EF4-FFF2-40B4-BE49-F238E27FC236}">
                <a16:creationId xmlns:a16="http://schemas.microsoft.com/office/drawing/2014/main" id="{FF05BDBC-1929-6871-73B8-64F01BBFDC93}"/>
              </a:ext>
            </a:extLst>
          </p:cNvPr>
          <p:cNvSpPr>
            <a:spLocks noGrp="1"/>
          </p:cNvSpPr>
          <p:nvPr>
            <p:ph idx="1"/>
          </p:nvPr>
        </p:nvSpPr>
        <p:spPr>
          <a:xfrm>
            <a:off x="838200" y="1102659"/>
            <a:ext cx="10515600" cy="5390216"/>
          </a:xfrm>
          <a:ln>
            <a:solidFill>
              <a:schemeClr val="tx1"/>
            </a:solidFill>
          </a:ln>
        </p:spPr>
        <p:txBody>
          <a:bodyPr>
            <a:noAutofit/>
          </a:bodyPr>
          <a:lstStyle/>
          <a:p>
            <a:pPr marL="691515" marR="407035" indent="-342900" algn="just">
              <a:lnSpc>
                <a:spcPct val="150000"/>
              </a:lnSpc>
              <a:spcBef>
                <a:spcPts val="1055"/>
              </a:spcBef>
              <a:spcAft>
                <a:spcPts val="0"/>
              </a:spcAft>
              <a:buFont typeface="+mj-lt"/>
              <a:buAutoNum type="arabicPeriod"/>
            </a:pPr>
            <a:r>
              <a:rPr lang="en-US" sz="1600" dirty="0">
                <a:effectLst/>
                <a:latin typeface="Arial" panose="020B0604020202020204" pitchFamily="34" charset="0"/>
                <a:ea typeface="Arial MT"/>
                <a:cs typeface="Arial MT"/>
              </a:rPr>
              <a:t>Imran </a:t>
            </a:r>
            <a:r>
              <a:rPr lang="en-US" sz="1600" dirty="0" err="1">
                <a:effectLst/>
                <a:latin typeface="Arial" panose="020B0604020202020204" pitchFamily="34" charset="0"/>
                <a:ea typeface="Arial MT"/>
                <a:cs typeface="Arial MT"/>
              </a:rPr>
              <a:t>chowdhury</a:t>
            </a:r>
            <a:r>
              <a:rPr lang="en-US" sz="1600" dirty="0">
                <a:effectLst/>
                <a:latin typeface="Arial" panose="020B0604020202020204" pitchFamily="34" charset="0"/>
                <a:ea typeface="Arial MT"/>
                <a:cs typeface="Arial MT"/>
              </a:rPr>
              <a:t>, </a:t>
            </a:r>
            <a:r>
              <a:rPr lang="en-US" sz="1600" dirty="0" err="1">
                <a:effectLst/>
                <a:latin typeface="Arial" panose="020B0604020202020204" pitchFamily="34" charset="0"/>
                <a:ea typeface="Arial MT"/>
                <a:cs typeface="Arial MT"/>
              </a:rPr>
              <a:t>Abduk</a:t>
            </a:r>
            <a:r>
              <a:rPr lang="en-US" sz="1600" dirty="0">
                <a:effectLst/>
                <a:latin typeface="Arial" panose="020B0604020202020204" pitchFamily="34" charset="0"/>
                <a:ea typeface="Arial MT"/>
                <a:cs typeface="Arial MT"/>
              </a:rPr>
              <a:t> </a:t>
            </a:r>
            <a:r>
              <a:rPr lang="en-US" sz="1600" dirty="0" err="1">
                <a:effectLst/>
                <a:latin typeface="Arial" panose="020B0604020202020204" pitchFamily="34" charset="0"/>
                <a:ea typeface="Arial MT"/>
                <a:cs typeface="Arial MT"/>
              </a:rPr>
              <a:t>moeidi</a:t>
            </a:r>
            <a:r>
              <a:rPr lang="en-US" sz="1600" dirty="0">
                <a:effectLst/>
                <a:latin typeface="Arial" panose="020B0604020202020204" pitchFamily="34" charset="0"/>
                <a:ea typeface="Arial MT"/>
                <a:cs typeface="Arial MT"/>
              </a:rPr>
              <a:t>, Enamul </a:t>
            </a:r>
            <a:r>
              <a:rPr lang="en-US" sz="1600" dirty="0" err="1">
                <a:effectLst/>
                <a:latin typeface="Arial" panose="020B0604020202020204" pitchFamily="34" charset="0"/>
                <a:ea typeface="Arial MT"/>
                <a:cs typeface="Arial MT"/>
              </a:rPr>
              <a:t>hoque</a:t>
            </a:r>
            <a:r>
              <a:rPr lang="en-US" sz="1600" dirty="0">
                <a:effectLst/>
                <a:latin typeface="Arial" panose="020B0604020202020204" pitchFamily="34" charset="0"/>
                <a:ea typeface="Arial MT"/>
                <a:cs typeface="Arial MT"/>
              </a:rPr>
              <a:t>, </a:t>
            </a:r>
            <a:r>
              <a:rPr lang="en-US" sz="1600" dirty="0" err="1">
                <a:effectLst/>
                <a:latin typeface="Arial" panose="020B0604020202020204" pitchFamily="34" charset="0"/>
                <a:ea typeface="Arial MT"/>
                <a:cs typeface="Arial MT"/>
              </a:rPr>
              <a:t>muhammad</a:t>
            </a:r>
            <a:r>
              <a:rPr lang="en-US" sz="1600" dirty="0">
                <a:effectLst/>
                <a:latin typeface="Arial" panose="020B0604020202020204" pitchFamily="34" charset="0"/>
                <a:ea typeface="Arial MT"/>
                <a:cs typeface="Arial MT"/>
              </a:rPr>
              <a:t> </a:t>
            </a:r>
            <a:r>
              <a:rPr lang="en-US" sz="1600" dirty="0" err="1">
                <a:effectLst/>
                <a:latin typeface="Arial" panose="020B0604020202020204" pitchFamily="34" charset="0"/>
                <a:ea typeface="Arial MT"/>
                <a:cs typeface="Arial MT"/>
              </a:rPr>
              <a:t>ashad</a:t>
            </a:r>
            <a:r>
              <a:rPr lang="en-US" sz="1600" dirty="0">
                <a:effectLst/>
                <a:latin typeface="Arial" panose="020B0604020202020204" pitchFamily="34" charset="0"/>
                <a:ea typeface="Arial MT"/>
                <a:cs typeface="Arial MT"/>
              </a:rPr>
              <a:t> </a:t>
            </a:r>
            <a:r>
              <a:rPr lang="en-US" sz="1600" dirty="0" err="1">
                <a:effectLst/>
                <a:latin typeface="Arial" panose="020B0604020202020204" pitchFamily="34" charset="0"/>
                <a:ea typeface="Arial MT"/>
                <a:cs typeface="Arial MT"/>
              </a:rPr>
              <a:t>kabir</a:t>
            </a:r>
            <a:r>
              <a:rPr lang="en-US" sz="1600" dirty="0">
                <a:effectLst/>
                <a:latin typeface="Arial" panose="020B0604020202020204" pitchFamily="34" charset="0"/>
                <a:ea typeface="Arial MT"/>
                <a:cs typeface="Arial MT"/>
              </a:rPr>
              <a:t>,</a:t>
            </a:r>
            <a:r>
              <a:rPr lang="en-US" sz="1600" spc="5" dirty="0">
                <a:effectLst/>
                <a:latin typeface="Arial" panose="020B0604020202020204" pitchFamily="34" charset="0"/>
                <a:ea typeface="Arial MT"/>
                <a:cs typeface="Arial MT"/>
              </a:rPr>
              <a:t> </a:t>
            </a:r>
            <a:r>
              <a:rPr lang="en-US" sz="1600" dirty="0" err="1">
                <a:effectLst/>
                <a:latin typeface="Arial" panose="020B0604020202020204" pitchFamily="34" charset="0"/>
                <a:ea typeface="Arial MT"/>
                <a:cs typeface="Arial MT"/>
              </a:rPr>
              <a:t>MD.Sabir</a:t>
            </a:r>
            <a:r>
              <a:rPr lang="en-US" sz="1600" dirty="0">
                <a:effectLst/>
                <a:latin typeface="Arial" panose="020B0604020202020204" pitchFamily="34" charset="0"/>
                <a:ea typeface="Arial MT"/>
                <a:cs typeface="Arial MT"/>
              </a:rPr>
              <a:t> </a:t>
            </a:r>
            <a:r>
              <a:rPr lang="en-US" sz="1600" dirty="0" err="1">
                <a:effectLst/>
                <a:latin typeface="Arial" panose="020B0604020202020204" pitchFamily="34" charset="0"/>
                <a:ea typeface="Arial MT"/>
                <a:cs typeface="Arial MT"/>
              </a:rPr>
              <a:t>hossaini</a:t>
            </a:r>
            <a:r>
              <a:rPr lang="en-US" sz="1600" dirty="0">
                <a:effectLst/>
                <a:latin typeface="Arial" panose="020B0604020202020204" pitchFamily="34" charset="0"/>
                <a:ea typeface="Arial MT"/>
                <a:cs typeface="Arial MT"/>
              </a:rPr>
              <a:t>, and      </a:t>
            </a:r>
            <a:r>
              <a:rPr lang="en-US" sz="1600" dirty="0" err="1">
                <a:effectLst/>
                <a:latin typeface="Arial" panose="020B0604020202020204" pitchFamily="34" charset="0"/>
                <a:ea typeface="Arial MT"/>
                <a:cs typeface="Arial MT"/>
              </a:rPr>
              <a:t>mohammad</a:t>
            </a:r>
            <a:r>
              <a:rPr lang="en-US" sz="1600" dirty="0">
                <a:effectLst/>
                <a:latin typeface="Arial" panose="020B0604020202020204" pitchFamily="34" charset="0"/>
                <a:ea typeface="Arial MT"/>
                <a:cs typeface="Arial MT"/>
              </a:rPr>
              <a:t> </a:t>
            </a:r>
            <a:r>
              <a:rPr lang="en-US" sz="1600" dirty="0" err="1">
                <a:effectLst/>
                <a:latin typeface="Arial" panose="020B0604020202020204" pitchFamily="34" charset="0"/>
                <a:ea typeface="Arial MT"/>
                <a:cs typeface="Arial MT"/>
              </a:rPr>
              <a:t>mainul</a:t>
            </a:r>
            <a:r>
              <a:rPr lang="en-US" sz="1600" dirty="0">
                <a:effectLst/>
                <a:latin typeface="Arial" panose="020B0604020202020204" pitchFamily="34" charset="0"/>
                <a:ea typeface="Arial MT"/>
                <a:cs typeface="Arial MT"/>
              </a:rPr>
              <a:t> </a:t>
            </a:r>
            <a:r>
              <a:rPr lang="en-US" sz="1600" dirty="0" err="1">
                <a:effectLst/>
                <a:latin typeface="Arial" panose="020B0604020202020204" pitchFamily="34" charset="0"/>
                <a:ea typeface="Arial MT"/>
                <a:cs typeface="Arial MT"/>
              </a:rPr>
              <a:t>islam</a:t>
            </a:r>
            <a:r>
              <a:rPr lang="en-US" sz="1600" dirty="0">
                <a:effectLst/>
                <a:latin typeface="Arial" panose="020B0604020202020204" pitchFamily="34" charset="0"/>
                <a:ea typeface="Arial MT"/>
                <a:cs typeface="Arial MT"/>
              </a:rPr>
              <a:t> </a:t>
            </a:r>
            <a:r>
              <a:rPr lang="en-US" sz="1600" dirty="0" err="1">
                <a:effectLst/>
                <a:latin typeface="Arial" panose="020B0604020202020204" pitchFamily="34" charset="0"/>
                <a:ea typeface="Arial MT"/>
                <a:cs typeface="Arial MT"/>
              </a:rPr>
              <a:t>propossed</a:t>
            </a:r>
            <a:r>
              <a:rPr lang="en-US" sz="1600" dirty="0">
                <a:effectLst/>
                <a:latin typeface="Arial" panose="020B0604020202020204" pitchFamily="34" charset="0"/>
                <a:ea typeface="Arial MT"/>
                <a:cs typeface="Arial MT"/>
              </a:rPr>
              <a:t> “Designing and</a:t>
            </a:r>
            <a:r>
              <a:rPr lang="en-US" sz="1600" spc="5" dirty="0">
                <a:effectLst/>
                <a:latin typeface="Arial" panose="020B0604020202020204" pitchFamily="34" charset="0"/>
                <a:ea typeface="Arial MT"/>
                <a:cs typeface="Arial MT"/>
              </a:rPr>
              <a:t> </a:t>
            </a:r>
            <a:r>
              <a:rPr lang="en-US" sz="1600" dirty="0">
                <a:effectLst/>
                <a:latin typeface="Arial" panose="020B0604020202020204" pitchFamily="34" charset="0"/>
                <a:ea typeface="Arial MT"/>
                <a:cs typeface="Arial MT"/>
              </a:rPr>
              <a:t>Evaluating Multimodal Interactions for Facilitating Visual Analysis With</a:t>
            </a:r>
            <a:r>
              <a:rPr lang="en-US" sz="1600" spc="5" dirty="0">
                <a:effectLst/>
                <a:latin typeface="Arial" panose="020B0604020202020204" pitchFamily="34" charset="0"/>
                <a:ea typeface="Arial MT"/>
                <a:cs typeface="Arial MT"/>
              </a:rPr>
              <a:t> </a:t>
            </a:r>
            <a:r>
              <a:rPr lang="en-US" sz="1600" dirty="0">
                <a:effectLst/>
                <a:latin typeface="Arial" panose="020B0604020202020204" pitchFamily="34" charset="0"/>
                <a:ea typeface="Arial MT"/>
                <a:cs typeface="Arial MT"/>
              </a:rPr>
              <a:t>Dashboards”.</a:t>
            </a:r>
            <a:endParaRPr lang="en-IN" sz="1600" dirty="0">
              <a:latin typeface="Arial MT"/>
              <a:ea typeface="Arial MT"/>
              <a:cs typeface="Arial MT"/>
            </a:endParaRPr>
          </a:p>
          <a:p>
            <a:pPr marL="691515" marR="407035" indent="-342900" algn="just">
              <a:lnSpc>
                <a:spcPct val="150000"/>
              </a:lnSpc>
              <a:spcBef>
                <a:spcPts val="1055"/>
              </a:spcBef>
              <a:spcAft>
                <a:spcPts val="0"/>
              </a:spcAft>
              <a:buFont typeface="+mj-lt"/>
              <a:buAutoNum type="arabicPeriod"/>
            </a:pPr>
            <a:r>
              <a:rPr lang="en-US" sz="1600" dirty="0">
                <a:effectLst/>
                <a:latin typeface="Arial" panose="020B0604020202020204" pitchFamily="34" charset="0"/>
                <a:ea typeface="Arial MT"/>
                <a:cs typeface="Arial MT"/>
              </a:rPr>
              <a:t>Mary Jane </a:t>
            </a:r>
            <a:r>
              <a:rPr lang="en-US" sz="1600" dirty="0" err="1">
                <a:effectLst/>
                <a:latin typeface="Arial" panose="020B0604020202020204" pitchFamily="34" charset="0"/>
                <a:ea typeface="Arial MT"/>
                <a:cs typeface="Arial MT"/>
              </a:rPr>
              <a:t>Samonte</a:t>
            </a:r>
            <a:r>
              <a:rPr lang="en-US" sz="1600" dirty="0">
                <a:effectLst/>
                <a:latin typeface="Arial" panose="020B0604020202020204" pitchFamily="34" charset="0"/>
                <a:ea typeface="Arial MT"/>
                <a:cs typeface="Arial MT"/>
              </a:rPr>
              <a:t>; </a:t>
            </a:r>
            <a:r>
              <a:rPr lang="en-US" sz="1600" dirty="0" err="1">
                <a:effectLst/>
                <a:latin typeface="Arial" panose="020B0604020202020204" pitchFamily="34" charset="0"/>
                <a:ea typeface="Arial MT"/>
                <a:cs typeface="Arial MT"/>
              </a:rPr>
              <a:t>Herick</a:t>
            </a:r>
            <a:r>
              <a:rPr lang="en-US" sz="1600" dirty="0">
                <a:effectLst/>
                <a:latin typeface="Arial" panose="020B0604020202020204" pitchFamily="34" charset="0"/>
                <a:ea typeface="Arial MT"/>
                <a:cs typeface="Arial MT"/>
              </a:rPr>
              <a:t> Joshua </a:t>
            </a:r>
            <a:r>
              <a:rPr lang="en-US" sz="1600" dirty="0" err="1">
                <a:effectLst/>
                <a:latin typeface="Arial" panose="020B0604020202020204" pitchFamily="34" charset="0"/>
                <a:ea typeface="Arial MT"/>
                <a:cs typeface="Arial MT"/>
              </a:rPr>
              <a:t>Bacer</a:t>
            </a:r>
            <a:r>
              <a:rPr lang="en-US" sz="1600" dirty="0">
                <a:effectLst/>
                <a:latin typeface="Arial" panose="020B0604020202020204" pitchFamily="34" charset="0"/>
                <a:ea typeface="Arial MT"/>
                <a:cs typeface="Arial MT"/>
              </a:rPr>
              <a:t>; Ronald Paolo Ramirez; Jerica Jay</a:t>
            </a:r>
            <a:r>
              <a:rPr lang="en-US" sz="1600" spc="-335" dirty="0">
                <a:effectLst/>
                <a:latin typeface="Arial" panose="020B0604020202020204" pitchFamily="34" charset="0"/>
                <a:ea typeface="Arial MT"/>
                <a:cs typeface="Arial MT"/>
              </a:rPr>
              <a:t> </a:t>
            </a:r>
            <a:r>
              <a:rPr lang="en-US" sz="1600" dirty="0" err="1">
                <a:effectLst/>
                <a:latin typeface="Arial" panose="020B0604020202020204" pitchFamily="34" charset="0"/>
                <a:ea typeface="Arial MT"/>
                <a:cs typeface="Arial MT"/>
              </a:rPr>
              <a:t>Tuballa</a:t>
            </a:r>
            <a:r>
              <a:rPr lang="en-US" sz="1600" dirty="0">
                <a:effectLst/>
                <a:latin typeface="Arial" panose="020B0604020202020204" pitchFamily="34" charset="0"/>
                <a:ea typeface="Arial MT"/>
                <a:cs typeface="Arial MT"/>
              </a:rPr>
              <a:t> published an “An Interactive Data Visualization Tool for Observing</a:t>
            </a:r>
            <a:r>
              <a:rPr lang="en-US" sz="1600" spc="5" dirty="0">
                <a:effectLst/>
                <a:latin typeface="Arial" panose="020B0604020202020204" pitchFamily="34" charset="0"/>
                <a:ea typeface="Arial MT"/>
                <a:cs typeface="Arial MT"/>
              </a:rPr>
              <a:t> </a:t>
            </a:r>
            <a:r>
              <a:rPr lang="en-US" sz="1600" dirty="0">
                <a:effectLst/>
                <a:latin typeface="Arial" panose="020B0604020202020204" pitchFamily="34" charset="0"/>
                <a:ea typeface="Arial MT"/>
                <a:cs typeface="Arial MT"/>
              </a:rPr>
              <a:t>History of Fire Incidents”. </a:t>
            </a:r>
            <a:endParaRPr lang="en-IN" sz="1600" dirty="0">
              <a:latin typeface="Arial MT"/>
              <a:ea typeface="Arial MT"/>
              <a:cs typeface="Arial MT"/>
            </a:endParaRPr>
          </a:p>
          <a:p>
            <a:pPr marL="691515" marR="407035" indent="-342900" algn="just">
              <a:lnSpc>
                <a:spcPct val="150000"/>
              </a:lnSpc>
              <a:spcBef>
                <a:spcPts val="1055"/>
              </a:spcBef>
              <a:spcAft>
                <a:spcPts val="0"/>
              </a:spcAft>
              <a:buFont typeface="+mj-lt"/>
              <a:buAutoNum type="arabicPeriod"/>
            </a:pPr>
            <a:r>
              <a:rPr lang="en-US" sz="1600" dirty="0">
                <a:effectLst/>
                <a:latin typeface="Arial" panose="020B0604020202020204" pitchFamily="34" charset="0"/>
                <a:ea typeface="Arial MT"/>
                <a:cs typeface="Arial MT"/>
              </a:rPr>
              <a:t>Renato Toasa1, Marisa </a:t>
            </a:r>
            <a:r>
              <a:rPr lang="en-US" sz="1600" dirty="0" err="1">
                <a:effectLst/>
                <a:latin typeface="Arial" panose="020B0604020202020204" pitchFamily="34" charset="0"/>
                <a:ea typeface="Arial MT"/>
                <a:cs typeface="Arial MT"/>
              </a:rPr>
              <a:t>Maximiano</a:t>
            </a:r>
            <a:r>
              <a:rPr lang="en-US" sz="1600" dirty="0">
                <a:effectLst/>
                <a:latin typeface="Arial" panose="020B0604020202020204" pitchFamily="34" charset="0"/>
                <a:ea typeface="Arial MT"/>
                <a:cs typeface="Arial MT"/>
              </a:rPr>
              <a:t>, Catarina Reis, David Guevara published</a:t>
            </a:r>
            <a:r>
              <a:rPr lang="en-US" sz="1600" spc="5" dirty="0">
                <a:effectLst/>
                <a:latin typeface="Arial" panose="020B0604020202020204" pitchFamily="34" charset="0"/>
                <a:ea typeface="Arial MT"/>
                <a:cs typeface="Arial MT"/>
              </a:rPr>
              <a:t> </a:t>
            </a:r>
            <a:r>
              <a:rPr lang="en-US" sz="1600" dirty="0">
                <a:effectLst/>
                <a:latin typeface="Arial" panose="020B0604020202020204" pitchFamily="34" charset="0"/>
                <a:ea typeface="Arial MT"/>
                <a:cs typeface="Arial MT"/>
              </a:rPr>
              <a:t>an “Data Visualization Techniques for real-time information - A Custom and</a:t>
            </a:r>
            <a:r>
              <a:rPr lang="en-US" sz="1600" spc="-335" dirty="0">
                <a:effectLst/>
                <a:latin typeface="Arial" panose="020B0604020202020204" pitchFamily="34" charset="0"/>
                <a:ea typeface="Arial MT"/>
                <a:cs typeface="Arial MT"/>
              </a:rPr>
              <a:t> </a:t>
            </a:r>
            <a:r>
              <a:rPr lang="en-US" sz="1600" dirty="0">
                <a:effectLst/>
                <a:latin typeface="Arial" panose="020B0604020202020204" pitchFamily="34" charset="0"/>
                <a:ea typeface="Arial MT"/>
                <a:cs typeface="Arial MT"/>
              </a:rPr>
              <a:t>Dynamic</a:t>
            </a:r>
            <a:r>
              <a:rPr lang="en-US" sz="1600" spc="-20" dirty="0">
                <a:effectLst/>
                <a:latin typeface="Arial" panose="020B0604020202020204" pitchFamily="34" charset="0"/>
                <a:ea typeface="Arial MT"/>
                <a:cs typeface="Arial MT"/>
              </a:rPr>
              <a:t> </a:t>
            </a:r>
            <a:r>
              <a:rPr lang="en-US" sz="1600" dirty="0">
                <a:effectLst/>
                <a:latin typeface="Arial" panose="020B0604020202020204" pitchFamily="34" charset="0"/>
                <a:ea typeface="Arial MT"/>
                <a:cs typeface="Arial MT"/>
              </a:rPr>
              <a:t>Dashboard</a:t>
            </a:r>
            <a:r>
              <a:rPr lang="en-US" sz="1600" spc="-15" dirty="0">
                <a:effectLst/>
                <a:latin typeface="Arial" panose="020B0604020202020204" pitchFamily="34" charset="0"/>
                <a:ea typeface="Arial MT"/>
                <a:cs typeface="Arial MT"/>
              </a:rPr>
              <a:t> </a:t>
            </a:r>
            <a:r>
              <a:rPr lang="en-US" sz="1600" dirty="0">
                <a:effectLst/>
                <a:latin typeface="Arial" panose="020B0604020202020204" pitchFamily="34" charset="0"/>
                <a:ea typeface="Arial MT"/>
                <a:cs typeface="Arial MT"/>
              </a:rPr>
              <a:t>for</a:t>
            </a:r>
            <a:r>
              <a:rPr lang="en-US" sz="1600" spc="-20" dirty="0">
                <a:effectLst/>
                <a:latin typeface="Arial" panose="020B0604020202020204" pitchFamily="34" charset="0"/>
                <a:ea typeface="Arial MT"/>
                <a:cs typeface="Arial MT"/>
              </a:rPr>
              <a:t> </a:t>
            </a:r>
            <a:r>
              <a:rPr lang="en-US" sz="1600" dirty="0">
                <a:effectLst/>
                <a:latin typeface="Arial" panose="020B0604020202020204" pitchFamily="34" charset="0"/>
                <a:ea typeface="Arial MT"/>
                <a:cs typeface="Arial MT"/>
              </a:rPr>
              <a:t>Analyzing</a:t>
            </a:r>
            <a:r>
              <a:rPr lang="en-US" sz="1600" spc="5" dirty="0">
                <a:effectLst/>
                <a:latin typeface="Arial" panose="020B0604020202020204" pitchFamily="34" charset="0"/>
                <a:ea typeface="Arial MT"/>
                <a:cs typeface="Arial MT"/>
              </a:rPr>
              <a:t> </a:t>
            </a:r>
            <a:r>
              <a:rPr lang="en-US" sz="1600" dirty="0">
                <a:effectLst/>
                <a:latin typeface="Arial" panose="020B0604020202020204" pitchFamily="34" charset="0"/>
                <a:ea typeface="Arial MT"/>
                <a:cs typeface="Arial MT"/>
              </a:rPr>
              <a:t>Surveys’</a:t>
            </a:r>
            <a:r>
              <a:rPr lang="en-US" sz="1600" spc="-5" dirty="0">
                <a:effectLst/>
                <a:latin typeface="Arial" panose="020B0604020202020204" pitchFamily="34" charset="0"/>
                <a:ea typeface="Arial MT"/>
                <a:cs typeface="Arial MT"/>
              </a:rPr>
              <a:t> </a:t>
            </a:r>
            <a:r>
              <a:rPr lang="en-US" sz="1600" dirty="0">
                <a:effectLst/>
                <a:latin typeface="Arial" panose="020B0604020202020204" pitchFamily="34" charset="0"/>
                <a:ea typeface="Arial MT"/>
                <a:cs typeface="Arial MT"/>
              </a:rPr>
              <a:t>Results” </a:t>
            </a:r>
            <a:endParaRPr lang="en-IN" sz="1600" dirty="0">
              <a:latin typeface="Arial MT"/>
              <a:ea typeface="Arial MT"/>
              <a:cs typeface="Arial MT"/>
            </a:endParaRPr>
          </a:p>
          <a:p>
            <a:pPr marL="691515" marR="407035" indent="-342900" algn="just">
              <a:lnSpc>
                <a:spcPct val="150000"/>
              </a:lnSpc>
              <a:spcBef>
                <a:spcPts val="1055"/>
              </a:spcBef>
              <a:spcAft>
                <a:spcPts val="0"/>
              </a:spcAft>
              <a:buFont typeface="+mj-lt"/>
              <a:buAutoNum type="arabicPeriod"/>
            </a:pPr>
            <a:r>
              <a:rPr lang="en-US" sz="1600" dirty="0" err="1">
                <a:effectLst/>
                <a:latin typeface="Arial" panose="020B0604020202020204" pitchFamily="34" charset="0"/>
                <a:ea typeface="Arial MT"/>
                <a:cs typeface="Arial MT"/>
              </a:rPr>
              <a:t>Alaka</a:t>
            </a:r>
            <a:r>
              <a:rPr lang="en-US" sz="1600" spc="5" dirty="0">
                <a:effectLst/>
                <a:latin typeface="Arial" panose="020B0604020202020204" pitchFamily="34" charset="0"/>
                <a:ea typeface="Arial MT"/>
                <a:cs typeface="Arial MT"/>
              </a:rPr>
              <a:t> </a:t>
            </a:r>
            <a:r>
              <a:rPr lang="en-US" sz="1600" dirty="0">
                <a:effectLst/>
                <a:latin typeface="Arial" panose="020B0604020202020204" pitchFamily="34" charset="0"/>
                <a:ea typeface="Arial MT"/>
                <a:cs typeface="Arial MT"/>
              </a:rPr>
              <a:t>Das;</a:t>
            </a:r>
            <a:r>
              <a:rPr lang="en-US" sz="1600" spc="5" dirty="0">
                <a:effectLst/>
                <a:latin typeface="Arial" panose="020B0604020202020204" pitchFamily="34" charset="0"/>
                <a:ea typeface="Arial MT"/>
                <a:cs typeface="Arial MT"/>
              </a:rPr>
              <a:t> </a:t>
            </a:r>
            <a:r>
              <a:rPr lang="en-US" sz="1600" dirty="0">
                <a:effectLst/>
                <a:latin typeface="Arial" panose="020B0604020202020204" pitchFamily="34" charset="0"/>
                <a:ea typeface="Arial MT"/>
                <a:cs typeface="Arial MT"/>
              </a:rPr>
              <a:t>Rakesh</a:t>
            </a:r>
            <a:r>
              <a:rPr lang="en-US" sz="1600" spc="5" dirty="0">
                <a:effectLst/>
                <a:latin typeface="Arial" panose="020B0604020202020204" pitchFamily="34" charset="0"/>
                <a:ea typeface="Arial MT"/>
                <a:cs typeface="Arial MT"/>
              </a:rPr>
              <a:t> </a:t>
            </a:r>
            <a:r>
              <a:rPr lang="en-US" sz="1600" dirty="0">
                <a:effectLst/>
                <a:latin typeface="Arial" panose="020B0604020202020204" pitchFamily="34" charset="0"/>
                <a:ea typeface="Arial MT"/>
                <a:cs typeface="Arial MT"/>
              </a:rPr>
              <a:t>Chandra</a:t>
            </a:r>
            <a:r>
              <a:rPr lang="en-US" sz="1600" spc="5" dirty="0">
                <a:effectLst/>
                <a:latin typeface="Arial" panose="020B0604020202020204" pitchFamily="34" charset="0"/>
                <a:ea typeface="Arial MT"/>
                <a:cs typeface="Arial MT"/>
              </a:rPr>
              <a:t> </a:t>
            </a:r>
            <a:r>
              <a:rPr lang="en-US" sz="1600" dirty="0" err="1">
                <a:effectLst/>
                <a:latin typeface="Arial" panose="020B0604020202020204" pitchFamily="34" charset="0"/>
                <a:ea typeface="Arial MT"/>
                <a:cs typeface="Arial MT"/>
              </a:rPr>
              <a:t>Balabantaray</a:t>
            </a:r>
            <a:r>
              <a:rPr lang="en-US" sz="1600" spc="5" dirty="0">
                <a:effectLst/>
                <a:latin typeface="Arial" panose="020B0604020202020204" pitchFamily="34" charset="0"/>
                <a:ea typeface="Arial MT"/>
                <a:cs typeface="Arial MT"/>
              </a:rPr>
              <a:t> </a:t>
            </a:r>
            <a:r>
              <a:rPr lang="en-US" sz="1600" dirty="0">
                <a:effectLst/>
                <a:latin typeface="Arial" panose="020B0604020202020204" pitchFamily="34" charset="0"/>
                <a:ea typeface="Arial MT"/>
                <a:cs typeface="Arial MT"/>
              </a:rPr>
              <a:t>published</a:t>
            </a:r>
            <a:r>
              <a:rPr lang="en-US" sz="1600" spc="5" dirty="0">
                <a:effectLst/>
                <a:latin typeface="Arial" panose="020B0604020202020204" pitchFamily="34" charset="0"/>
                <a:ea typeface="Arial MT"/>
                <a:cs typeface="Arial MT"/>
              </a:rPr>
              <a:t> </a:t>
            </a:r>
            <a:r>
              <a:rPr lang="en-US" sz="1600" dirty="0">
                <a:effectLst/>
                <a:latin typeface="Arial" panose="020B0604020202020204" pitchFamily="34" charset="0"/>
                <a:ea typeface="Arial MT"/>
                <a:cs typeface="Arial MT"/>
              </a:rPr>
              <a:t>an</a:t>
            </a:r>
            <a:r>
              <a:rPr lang="en-US" sz="1600" spc="5" dirty="0">
                <a:effectLst/>
                <a:latin typeface="Arial" panose="020B0604020202020204" pitchFamily="34" charset="0"/>
                <a:ea typeface="Arial MT"/>
                <a:cs typeface="Arial MT"/>
              </a:rPr>
              <a:t> </a:t>
            </a:r>
            <a:r>
              <a:rPr lang="en-US" sz="1600" dirty="0">
                <a:effectLst/>
                <a:latin typeface="Arial" panose="020B0604020202020204" pitchFamily="34" charset="0"/>
                <a:ea typeface="Arial MT"/>
                <a:cs typeface="Arial MT"/>
              </a:rPr>
              <a:t>“</a:t>
            </a:r>
            <a:r>
              <a:rPr lang="en-US" sz="1600" dirty="0" err="1">
                <a:effectLst/>
                <a:latin typeface="Arial" panose="020B0604020202020204" pitchFamily="34" charset="0"/>
                <a:ea typeface="Arial MT"/>
                <a:cs typeface="Arial MT"/>
              </a:rPr>
              <a:t>MyNLIDB</a:t>
            </a:r>
            <a:r>
              <a:rPr lang="en-US" sz="1600" dirty="0">
                <a:effectLst/>
                <a:latin typeface="Arial" panose="020B0604020202020204" pitchFamily="34" charset="0"/>
                <a:ea typeface="Arial MT"/>
                <a:cs typeface="Arial MT"/>
              </a:rPr>
              <a:t>:</a:t>
            </a:r>
            <a:r>
              <a:rPr lang="en-US" sz="1600" spc="5" dirty="0">
                <a:effectLst/>
                <a:latin typeface="Arial" panose="020B0604020202020204" pitchFamily="34" charset="0"/>
                <a:ea typeface="Arial MT"/>
                <a:cs typeface="Arial MT"/>
              </a:rPr>
              <a:t> </a:t>
            </a:r>
            <a:r>
              <a:rPr lang="en-US" sz="1600" dirty="0">
                <a:effectLst/>
                <a:latin typeface="Arial" panose="020B0604020202020204" pitchFamily="34" charset="0"/>
                <a:ea typeface="Arial MT"/>
                <a:cs typeface="Arial MT"/>
              </a:rPr>
              <a:t>A</a:t>
            </a:r>
            <a:r>
              <a:rPr lang="en-US" sz="1600" spc="5" dirty="0">
                <a:effectLst/>
                <a:latin typeface="Arial" panose="020B0604020202020204" pitchFamily="34" charset="0"/>
                <a:ea typeface="Arial MT"/>
                <a:cs typeface="Arial MT"/>
              </a:rPr>
              <a:t> </a:t>
            </a:r>
            <a:r>
              <a:rPr lang="en-US" sz="1600" dirty="0">
                <a:effectLst/>
                <a:latin typeface="Arial" panose="020B0604020202020204" pitchFamily="34" charset="0"/>
                <a:ea typeface="Arial MT"/>
                <a:cs typeface="Arial MT"/>
              </a:rPr>
              <a:t>Natural</a:t>
            </a:r>
            <a:r>
              <a:rPr lang="en-US" sz="1600" spc="-15" dirty="0">
                <a:effectLst/>
                <a:latin typeface="Arial" panose="020B0604020202020204" pitchFamily="34" charset="0"/>
                <a:ea typeface="Arial MT"/>
                <a:cs typeface="Arial MT"/>
              </a:rPr>
              <a:t> </a:t>
            </a:r>
            <a:r>
              <a:rPr lang="en-US" sz="1600" dirty="0">
                <a:effectLst/>
                <a:latin typeface="Arial" panose="020B0604020202020204" pitchFamily="34" charset="0"/>
                <a:ea typeface="Arial MT"/>
                <a:cs typeface="Arial MT"/>
              </a:rPr>
              <a:t>Language Interface</a:t>
            </a:r>
            <a:r>
              <a:rPr lang="en-US" sz="1600" spc="-10" dirty="0">
                <a:effectLst/>
                <a:latin typeface="Arial" panose="020B0604020202020204" pitchFamily="34" charset="0"/>
                <a:ea typeface="Arial MT"/>
                <a:cs typeface="Arial MT"/>
              </a:rPr>
              <a:t> </a:t>
            </a:r>
            <a:r>
              <a:rPr lang="en-US" sz="1600" dirty="0">
                <a:effectLst/>
                <a:latin typeface="Arial" panose="020B0604020202020204" pitchFamily="34" charset="0"/>
                <a:ea typeface="Arial MT"/>
                <a:cs typeface="Arial MT"/>
              </a:rPr>
              <a:t>to</a:t>
            </a:r>
            <a:r>
              <a:rPr lang="en-US" sz="1600" spc="-15" dirty="0">
                <a:effectLst/>
                <a:latin typeface="Arial" panose="020B0604020202020204" pitchFamily="34" charset="0"/>
                <a:ea typeface="Arial MT"/>
                <a:cs typeface="Arial MT"/>
              </a:rPr>
              <a:t> </a:t>
            </a:r>
            <a:r>
              <a:rPr lang="en-US" sz="1600" dirty="0">
                <a:effectLst/>
                <a:latin typeface="Arial" panose="020B0604020202020204" pitchFamily="34" charset="0"/>
                <a:ea typeface="Arial MT"/>
                <a:cs typeface="Arial MT"/>
              </a:rPr>
              <a:t>Database”</a:t>
            </a:r>
            <a:endParaRPr lang="en-IN" sz="1600" dirty="0">
              <a:latin typeface="Arial MT"/>
              <a:ea typeface="Arial MT"/>
              <a:cs typeface="Arial MT"/>
            </a:endParaRPr>
          </a:p>
          <a:p>
            <a:pPr marL="691515" marR="407035" indent="-342900" algn="just">
              <a:lnSpc>
                <a:spcPct val="150000"/>
              </a:lnSpc>
              <a:spcBef>
                <a:spcPts val="1055"/>
              </a:spcBef>
              <a:spcAft>
                <a:spcPts val="0"/>
              </a:spcAft>
              <a:buFont typeface="+mj-lt"/>
              <a:buAutoNum type="arabicPeriod"/>
            </a:pPr>
            <a:r>
              <a:rPr lang="en-US" sz="1600" dirty="0">
                <a:effectLst/>
                <a:latin typeface="Arial" panose="020B0604020202020204" pitchFamily="34" charset="0"/>
                <a:ea typeface="Arial MT"/>
                <a:cs typeface="Arial MT"/>
              </a:rPr>
              <a:t>Partha Shankar Nayak published an “Bangla web page reader – An Approach</a:t>
            </a:r>
            <a:r>
              <a:rPr lang="en-US" sz="1600" spc="-340" dirty="0">
                <a:effectLst/>
                <a:latin typeface="Arial" panose="020B0604020202020204" pitchFamily="34" charset="0"/>
                <a:ea typeface="Arial MT"/>
                <a:cs typeface="Arial MT"/>
              </a:rPr>
              <a:t> </a:t>
            </a:r>
            <a:r>
              <a:rPr lang="en-US" sz="1600" dirty="0">
                <a:effectLst/>
                <a:latin typeface="Arial" panose="020B0604020202020204" pitchFamily="34" charset="0"/>
                <a:ea typeface="Arial MT"/>
                <a:cs typeface="Arial MT"/>
              </a:rPr>
              <a:t>to Bangla text-to-speech</a:t>
            </a:r>
            <a:r>
              <a:rPr lang="en-US" sz="1600" spc="5" dirty="0">
                <a:effectLst/>
                <a:latin typeface="Arial" panose="020B0604020202020204" pitchFamily="34" charset="0"/>
                <a:ea typeface="Arial MT"/>
                <a:cs typeface="Arial MT"/>
              </a:rPr>
              <a:t> </a:t>
            </a:r>
            <a:r>
              <a:rPr lang="en-US" sz="1600" dirty="0">
                <a:effectLst/>
                <a:latin typeface="Arial" panose="020B0604020202020204" pitchFamily="34" charset="0"/>
                <a:ea typeface="Arial MT"/>
                <a:cs typeface="Arial MT"/>
              </a:rPr>
              <a:t>conversion”</a:t>
            </a:r>
            <a:endParaRPr lang="en-IN" sz="1600" dirty="0">
              <a:effectLst/>
              <a:latin typeface="Arial MT"/>
              <a:ea typeface="Arial MT"/>
              <a:cs typeface="Arial MT"/>
            </a:endParaRPr>
          </a:p>
          <a:p>
            <a:endParaRPr lang="en-IN" sz="1600" dirty="0"/>
          </a:p>
        </p:txBody>
      </p:sp>
    </p:spTree>
    <p:extLst>
      <p:ext uri="{BB962C8B-B14F-4D97-AF65-F5344CB8AC3E}">
        <p14:creationId xmlns:p14="http://schemas.microsoft.com/office/powerpoint/2010/main" val="3915889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rgbClr val="002060"/>
            </a:solidFill>
          </a:ln>
        </p:spPr>
        <p:txBody>
          <a:bodyPr>
            <a:normAutofit/>
          </a:bodyPr>
          <a:lstStyle/>
          <a:p>
            <a:r>
              <a:rPr lang="en-GB" sz="3600" b="1" dirty="0"/>
              <a:t>PRESENTATION OUTLINE</a:t>
            </a:r>
          </a:p>
        </p:txBody>
      </p:sp>
      <p:sp>
        <p:nvSpPr>
          <p:cNvPr id="3" name="Content Placeholder 2"/>
          <p:cNvSpPr>
            <a:spLocks noGrp="1"/>
          </p:cNvSpPr>
          <p:nvPr>
            <p:ph idx="1"/>
          </p:nvPr>
        </p:nvSpPr>
        <p:spPr>
          <a:ln w="12700">
            <a:solidFill>
              <a:srgbClr val="002060"/>
            </a:solidFill>
          </a:ln>
        </p:spPr>
        <p:txBody>
          <a:bodyPr/>
          <a:lstStyle/>
          <a:p>
            <a:r>
              <a:rPr lang="en-GB" dirty="0"/>
              <a:t>OBJECTIVE OF THE PROPOSED WORK</a:t>
            </a:r>
          </a:p>
          <a:p>
            <a:r>
              <a:rPr lang="en-GB" dirty="0"/>
              <a:t>LITERATURE SURVEY</a:t>
            </a:r>
          </a:p>
          <a:p>
            <a:r>
              <a:rPr lang="en-GB" dirty="0"/>
              <a:t>PROPOSED SYSTEM</a:t>
            </a:r>
          </a:p>
          <a:p>
            <a:r>
              <a:rPr lang="en-GB" dirty="0"/>
              <a:t>MODULES</a:t>
            </a:r>
          </a:p>
          <a:p>
            <a:r>
              <a:rPr lang="en-GB" dirty="0"/>
              <a:t>RESULTS AND DISCUSSION</a:t>
            </a:r>
          </a:p>
          <a:p>
            <a:r>
              <a:rPr lang="en-GB" dirty="0"/>
              <a:t>CONCLUSION</a:t>
            </a:r>
          </a:p>
          <a:p>
            <a:r>
              <a:rPr lang="en-GB" dirty="0"/>
              <a:t>REFERENCES</a:t>
            </a:r>
          </a:p>
        </p:txBody>
      </p:sp>
    </p:spTree>
    <p:extLst>
      <p:ext uri="{BB962C8B-B14F-4D97-AF65-F5344CB8AC3E}">
        <p14:creationId xmlns:p14="http://schemas.microsoft.com/office/powerpoint/2010/main" val="2506488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FE176-E951-CD82-FE70-A6279BA3CD29}"/>
              </a:ext>
            </a:extLst>
          </p:cNvPr>
          <p:cNvSpPr>
            <a:spLocks noGrp="1"/>
          </p:cNvSpPr>
          <p:nvPr>
            <p:ph type="title"/>
          </p:nvPr>
        </p:nvSpPr>
        <p:spPr>
          <a:xfrm>
            <a:off x="739589" y="412376"/>
            <a:ext cx="10515600" cy="923365"/>
          </a:xfrm>
          <a:solidFill>
            <a:schemeClr val="bg1"/>
          </a:solidFill>
          <a:ln>
            <a:solidFill>
              <a:schemeClr val="tx1"/>
            </a:solidFill>
          </a:ln>
        </p:spPr>
        <p:txBody>
          <a:bodyPr>
            <a:normAutofit/>
          </a:bodyPr>
          <a:lstStyle/>
          <a:p>
            <a:r>
              <a:rPr lang="en-GB" sz="3600" b="1" dirty="0"/>
              <a:t>OBJECTIVE OF THE PROPOSED WORK</a:t>
            </a:r>
            <a:endParaRPr lang="en-IN" dirty="0"/>
          </a:p>
        </p:txBody>
      </p:sp>
      <p:sp>
        <p:nvSpPr>
          <p:cNvPr id="8" name="Content Placeholder 7">
            <a:extLst>
              <a:ext uri="{FF2B5EF4-FFF2-40B4-BE49-F238E27FC236}">
                <a16:creationId xmlns:a16="http://schemas.microsoft.com/office/drawing/2014/main" id="{F5BBDDE0-18DF-6B7B-895A-EC15B9301DA5}"/>
              </a:ext>
            </a:extLst>
          </p:cNvPr>
          <p:cNvSpPr txBox="1">
            <a:spLocks noGrp="1"/>
          </p:cNvSpPr>
          <p:nvPr>
            <p:ph idx="1"/>
          </p:nvPr>
        </p:nvSpPr>
        <p:spPr>
          <a:xfrm>
            <a:off x="739589" y="1431178"/>
            <a:ext cx="10515600" cy="4703852"/>
          </a:xfrm>
          <a:prstGeom prst="rect">
            <a:avLst/>
          </a:prstGeom>
          <a:noFill/>
          <a:ln>
            <a:solidFill>
              <a:schemeClr val="tx1"/>
            </a:solidFill>
          </a:ln>
        </p:spPr>
        <p:txBody>
          <a:bodyPr wrap="square">
            <a:spAutoFit/>
          </a:bodyPr>
          <a:lstStyle/>
          <a:p>
            <a:pPr marL="0" indent="0">
              <a:lnSpc>
                <a:spcPct val="100000"/>
              </a:lnSpc>
              <a:buNone/>
            </a:pPr>
            <a:r>
              <a:rPr lang="en-US" sz="1600" b="1" dirty="0"/>
              <a:t>Objective:</a:t>
            </a:r>
          </a:p>
          <a:p>
            <a:pPr>
              <a:lnSpc>
                <a:spcPct val="100000"/>
              </a:lnSpc>
            </a:pPr>
            <a:r>
              <a:rPr lang="en-US" sz="1600" dirty="0"/>
              <a:t>The primary objective of using Power BI for HR analytics in the context of attrition rate is to gain a comprehensive understanding of employee turnover within your organization. This translates to:</a:t>
            </a:r>
          </a:p>
          <a:p>
            <a:pPr>
              <a:lnSpc>
                <a:spcPct val="100000"/>
              </a:lnSpc>
            </a:pPr>
            <a:r>
              <a:rPr lang="en-US" sz="1600" dirty="0"/>
              <a:t>Quantifying the problem: Calculating and visualizing attrition rates across various dimensions.</a:t>
            </a:r>
          </a:p>
          <a:p>
            <a:pPr>
              <a:lnSpc>
                <a:spcPct val="100000"/>
              </a:lnSpc>
            </a:pPr>
            <a:r>
              <a:rPr lang="en-US" sz="1600" dirty="0"/>
              <a:t>Identifying patterns and trends: Uncovering factors that might be influencing employee departures.</a:t>
            </a:r>
          </a:p>
          <a:p>
            <a:pPr>
              <a:lnSpc>
                <a:spcPct val="100000"/>
              </a:lnSpc>
            </a:pPr>
            <a:r>
              <a:rPr lang="en-US" sz="1600" dirty="0"/>
              <a:t>Predicting future trends: Developing a data-driven forecast of potential attrition patterns.</a:t>
            </a:r>
          </a:p>
          <a:p>
            <a:pPr>
              <a:lnSpc>
                <a:spcPct val="100000"/>
              </a:lnSpc>
            </a:pPr>
            <a:endParaRPr lang="en-US" sz="1600" dirty="0"/>
          </a:p>
          <a:p>
            <a:pPr marL="0" indent="0">
              <a:lnSpc>
                <a:spcPct val="100000"/>
              </a:lnSpc>
              <a:buNone/>
            </a:pPr>
            <a:r>
              <a:rPr lang="en-US" sz="1600" b="1" dirty="0"/>
              <a:t>Scope:</a:t>
            </a:r>
          </a:p>
          <a:p>
            <a:pPr>
              <a:lnSpc>
                <a:spcPct val="100000"/>
              </a:lnSpc>
            </a:pPr>
            <a:r>
              <a:rPr lang="en-US" sz="1600" dirty="0"/>
              <a:t>Power BI empowers HR professionals to analyze attrition rate through various lenses, including:</a:t>
            </a:r>
          </a:p>
          <a:p>
            <a:pPr>
              <a:lnSpc>
                <a:spcPct val="100000"/>
              </a:lnSpc>
            </a:pPr>
            <a:r>
              <a:rPr lang="en-US" sz="1600" dirty="0"/>
              <a:t>Employee demographics: Age, gender, education level, etc.</a:t>
            </a:r>
          </a:p>
          <a:p>
            <a:pPr>
              <a:lnSpc>
                <a:spcPct val="100000"/>
              </a:lnSpc>
            </a:pPr>
            <a:r>
              <a:rPr lang="en-US" sz="1600" dirty="0"/>
              <a:t>Job characteristics: Department, role, seniority level, etc.</a:t>
            </a:r>
          </a:p>
          <a:p>
            <a:pPr>
              <a:lnSpc>
                <a:spcPct val="100000"/>
              </a:lnSpc>
            </a:pPr>
            <a:r>
              <a:rPr lang="en-US" sz="1600" dirty="0"/>
              <a:t>Company factors: Salary and benefits, performance management practices, work-life balance, company culture, etc.</a:t>
            </a:r>
          </a:p>
          <a:p>
            <a:pPr>
              <a:lnSpc>
                <a:spcPct val="100000"/>
              </a:lnSpc>
            </a:pPr>
            <a:r>
              <a:rPr lang="en-US" sz="1600" dirty="0"/>
              <a:t>Time-based analysis: Attrition rates over specific periods (monthly, quarterly, annually) and identifying seasonal trends.</a:t>
            </a:r>
          </a:p>
        </p:txBody>
      </p:sp>
    </p:spTree>
    <p:extLst>
      <p:ext uri="{BB962C8B-B14F-4D97-AF65-F5344CB8AC3E}">
        <p14:creationId xmlns:p14="http://schemas.microsoft.com/office/powerpoint/2010/main" val="1657875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F3BFC-3EDB-BAE4-E245-9D825A5456B4}"/>
              </a:ext>
            </a:extLst>
          </p:cNvPr>
          <p:cNvSpPr>
            <a:spLocks noGrp="1"/>
          </p:cNvSpPr>
          <p:nvPr>
            <p:ph type="title"/>
          </p:nvPr>
        </p:nvSpPr>
        <p:spPr>
          <a:xfrm>
            <a:off x="659403" y="259976"/>
            <a:ext cx="10703360" cy="770965"/>
          </a:xfrm>
          <a:solidFill>
            <a:schemeClr val="bg1"/>
          </a:solidFill>
          <a:ln>
            <a:solidFill>
              <a:schemeClr val="tx1"/>
            </a:solidFill>
          </a:ln>
        </p:spPr>
        <p:txBody>
          <a:bodyPr vert="horz" lIns="91440" tIns="45720" rIns="91440" bIns="45720" rtlCol="0" anchor="ctr">
            <a:normAutofit/>
          </a:bodyPr>
          <a:lstStyle/>
          <a:p>
            <a:r>
              <a:rPr lang="en-GB" sz="3600" b="1" dirty="0"/>
              <a:t>LITERATURE SURVEY</a:t>
            </a:r>
            <a:endParaRPr lang="en-IN" sz="3600" b="1" dirty="0"/>
          </a:p>
        </p:txBody>
      </p:sp>
      <p:sp>
        <p:nvSpPr>
          <p:cNvPr id="3" name="Content Placeholder 2">
            <a:extLst>
              <a:ext uri="{FF2B5EF4-FFF2-40B4-BE49-F238E27FC236}">
                <a16:creationId xmlns:a16="http://schemas.microsoft.com/office/drawing/2014/main" id="{03F53317-B9CD-E2E9-69B3-7AD58E467D46}"/>
              </a:ext>
            </a:extLst>
          </p:cNvPr>
          <p:cNvSpPr>
            <a:spLocks noGrp="1"/>
          </p:cNvSpPr>
          <p:nvPr>
            <p:ph idx="1"/>
          </p:nvPr>
        </p:nvSpPr>
        <p:spPr>
          <a:xfrm>
            <a:off x="659402" y="1127825"/>
            <a:ext cx="10703361" cy="5039893"/>
          </a:xfrm>
          <a:ln>
            <a:solidFill>
              <a:schemeClr val="tx1"/>
            </a:solidFill>
          </a:ln>
        </p:spPr>
        <p:txBody>
          <a:bodyPr>
            <a:normAutofit fontScale="25000" lnSpcReduction="20000"/>
          </a:bodyPr>
          <a:lstStyle/>
          <a:p>
            <a:pPr marL="344170" marR="407035" indent="0" algn="just">
              <a:lnSpc>
                <a:spcPct val="120000"/>
              </a:lnSpc>
              <a:spcAft>
                <a:spcPts val="0"/>
              </a:spcAft>
              <a:buNone/>
            </a:pPr>
            <a:r>
              <a:rPr lang="en-US" sz="6400" b="1" dirty="0">
                <a:effectLst/>
                <a:ea typeface="Arial MT"/>
                <a:cs typeface="Arial MT"/>
              </a:rPr>
              <a:t>Evolution of HR Analytics Dashboards:</a:t>
            </a:r>
            <a:endParaRPr lang="en-IN" sz="6400" dirty="0">
              <a:effectLst/>
              <a:ea typeface="Arial MT"/>
              <a:cs typeface="Arial MT"/>
            </a:endParaRPr>
          </a:p>
          <a:p>
            <a:pPr marL="572770" marR="407035" algn="just">
              <a:lnSpc>
                <a:spcPct val="120000"/>
              </a:lnSpc>
              <a:spcAft>
                <a:spcPts val="0"/>
              </a:spcAft>
            </a:pPr>
            <a:r>
              <a:rPr lang="en-US" sz="6400" dirty="0">
                <a:effectLst/>
                <a:ea typeface="Arial MT"/>
                <a:cs typeface="Arial MT"/>
              </a:rPr>
              <a:t>         Scholars have traced the evolution of HR analytics dashboards from basic reporting tools to sophisticated, interactive platforms capable of real-time data visualization and predictive analytics.</a:t>
            </a:r>
            <a:endParaRPr lang="en-IN" sz="6400" dirty="0">
              <a:effectLst/>
              <a:ea typeface="Arial MT"/>
              <a:cs typeface="Arial MT"/>
            </a:endParaRPr>
          </a:p>
          <a:p>
            <a:pPr marL="572770" marR="407035" algn="just">
              <a:lnSpc>
                <a:spcPct val="120000"/>
              </a:lnSpc>
              <a:spcAft>
                <a:spcPts val="0"/>
              </a:spcAft>
            </a:pPr>
            <a:r>
              <a:rPr lang="en-US" sz="6400" dirty="0">
                <a:effectLst/>
                <a:ea typeface="Arial MT"/>
                <a:cs typeface="Arial MT"/>
              </a:rPr>
              <a:t>         The integration of advanced technologies, such as artificial intelligence and machine learning, has propelled HR dashboards beyond mere descriptive analytics, enabling proactive talent management and strategic workforce planning.</a:t>
            </a:r>
          </a:p>
          <a:p>
            <a:pPr marL="344170" marR="407035" indent="0" algn="just">
              <a:lnSpc>
                <a:spcPct val="120000"/>
              </a:lnSpc>
              <a:spcAft>
                <a:spcPts val="0"/>
              </a:spcAft>
              <a:buNone/>
            </a:pPr>
            <a:r>
              <a:rPr lang="en-US" sz="6400" dirty="0">
                <a:effectLst/>
                <a:ea typeface="Arial MT"/>
                <a:cs typeface="Arial MT"/>
              </a:rPr>
              <a:t> </a:t>
            </a:r>
            <a:r>
              <a:rPr lang="en-US" sz="6400" b="1" dirty="0">
                <a:effectLst/>
                <a:ea typeface="Arial MT"/>
                <a:cs typeface="Arial MT"/>
              </a:rPr>
              <a:t>Effectiveness and Utility:</a:t>
            </a:r>
            <a:endParaRPr lang="en-IN" sz="6400" dirty="0">
              <a:effectLst/>
              <a:ea typeface="Arial MT"/>
              <a:cs typeface="Arial MT"/>
            </a:endParaRPr>
          </a:p>
          <a:p>
            <a:pPr marL="572770" marR="407035" algn="just">
              <a:lnSpc>
                <a:spcPct val="120000"/>
              </a:lnSpc>
              <a:spcAft>
                <a:spcPts val="0"/>
              </a:spcAft>
            </a:pPr>
            <a:r>
              <a:rPr lang="en-US" sz="6400" dirty="0">
                <a:effectLst/>
                <a:ea typeface="Arial MT"/>
                <a:cs typeface="Arial MT"/>
              </a:rPr>
              <a:t>         Research has demonstrated the effectiveness of HR analytics dashboards in facilitating evidence-based decision-making, streamlining HR processes, and enhancing organizational agility.</a:t>
            </a:r>
            <a:endParaRPr lang="en-IN" sz="6400" dirty="0">
              <a:effectLst/>
              <a:ea typeface="Arial MT"/>
              <a:cs typeface="Arial MT"/>
            </a:endParaRPr>
          </a:p>
          <a:p>
            <a:pPr marL="572770" marR="407035" algn="just">
              <a:lnSpc>
                <a:spcPct val="120000"/>
              </a:lnSpc>
              <a:spcAft>
                <a:spcPts val="0"/>
              </a:spcAft>
            </a:pPr>
            <a:r>
              <a:rPr lang="en-US" sz="6400" dirty="0">
                <a:effectLst/>
                <a:ea typeface="Arial MT"/>
                <a:cs typeface="Arial MT"/>
              </a:rPr>
              <a:t>         Studies have highlighted the role of user-centric design principles and intuitive interfaces in maximizing the utility and adoption of HR dashboards among HR professionals and stakeholders.</a:t>
            </a:r>
          </a:p>
          <a:p>
            <a:pPr marL="344170" marR="407035" indent="0" algn="just">
              <a:lnSpc>
                <a:spcPct val="120000"/>
              </a:lnSpc>
              <a:spcAft>
                <a:spcPts val="0"/>
              </a:spcAft>
              <a:buNone/>
            </a:pPr>
            <a:r>
              <a:rPr lang="en-US" sz="6400" b="1" dirty="0">
                <a:effectLst/>
                <a:ea typeface="Arial MT"/>
                <a:cs typeface="Arial MT"/>
              </a:rPr>
              <a:t>Key Features and Functionality:</a:t>
            </a:r>
            <a:endParaRPr lang="en-IN" sz="6400" dirty="0">
              <a:effectLst/>
              <a:ea typeface="Arial MT"/>
              <a:cs typeface="Arial MT"/>
            </a:endParaRPr>
          </a:p>
          <a:p>
            <a:pPr marL="572770" marR="407035" algn="just">
              <a:lnSpc>
                <a:spcPct val="120000"/>
              </a:lnSpc>
              <a:spcAft>
                <a:spcPts val="0"/>
              </a:spcAft>
            </a:pPr>
            <a:r>
              <a:rPr lang="en-US" sz="6400" dirty="0">
                <a:effectLst/>
                <a:ea typeface="Arial MT"/>
                <a:cs typeface="Arial MT"/>
              </a:rPr>
              <a:t>         Scholars have identified key features and functionalities of effective HR analytics dashboards, including customizable metrics, drill-down capabilities, benchmarking tools, and predictive modeling capabilities.</a:t>
            </a:r>
            <a:endParaRPr lang="en-IN" sz="6400" dirty="0">
              <a:effectLst/>
              <a:ea typeface="Arial MT"/>
              <a:cs typeface="Arial MT"/>
            </a:endParaRPr>
          </a:p>
          <a:p>
            <a:pPr marL="572770" marR="407035" algn="just">
              <a:lnSpc>
                <a:spcPct val="120000"/>
              </a:lnSpc>
              <a:spcAft>
                <a:spcPts val="0"/>
              </a:spcAft>
            </a:pPr>
            <a:r>
              <a:rPr lang="en-US" sz="6400" dirty="0">
                <a:effectLst/>
                <a:ea typeface="Arial MT"/>
                <a:cs typeface="Arial MT"/>
              </a:rPr>
              <a:t>         The ability of HR dashboards to integrate data from multiple sources, such as HRIS, performance management systems, and recruitment platforms, enhances their utility in providing a comprehensive view of workforce metrics.</a:t>
            </a:r>
            <a:endParaRPr lang="en-IN" sz="6400" dirty="0">
              <a:effectLst/>
              <a:ea typeface="Arial MT"/>
              <a:cs typeface="Arial MT"/>
            </a:endParaRPr>
          </a:p>
          <a:p>
            <a:pPr marL="344170" marR="407035" indent="0" algn="just">
              <a:lnSpc>
                <a:spcPct val="150000"/>
              </a:lnSpc>
              <a:spcAft>
                <a:spcPts val="0"/>
              </a:spcAft>
              <a:buNone/>
            </a:pPr>
            <a:endParaRPr lang="en-US" sz="6400" dirty="0">
              <a:effectLst/>
              <a:ea typeface="Arial MT"/>
              <a:cs typeface="Arial MT"/>
            </a:endParaRPr>
          </a:p>
          <a:p>
            <a:pPr marL="344170" marR="407035" indent="0" algn="just">
              <a:lnSpc>
                <a:spcPct val="150000"/>
              </a:lnSpc>
              <a:spcAft>
                <a:spcPts val="0"/>
              </a:spcAft>
              <a:buNone/>
            </a:pPr>
            <a:endParaRPr lang="en-IN" sz="6400" dirty="0">
              <a:effectLst/>
              <a:ea typeface="Arial MT"/>
              <a:cs typeface="Arial MT"/>
            </a:endParaRPr>
          </a:p>
          <a:p>
            <a:endParaRPr lang="en-IN" dirty="0"/>
          </a:p>
        </p:txBody>
      </p:sp>
    </p:spTree>
    <p:extLst>
      <p:ext uri="{BB962C8B-B14F-4D97-AF65-F5344CB8AC3E}">
        <p14:creationId xmlns:p14="http://schemas.microsoft.com/office/powerpoint/2010/main" val="3980924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1C9E6-D638-C8EC-A0B6-05BD8693B589}"/>
              </a:ext>
            </a:extLst>
          </p:cNvPr>
          <p:cNvSpPr>
            <a:spLocks noGrp="1"/>
          </p:cNvSpPr>
          <p:nvPr>
            <p:ph type="title"/>
          </p:nvPr>
        </p:nvSpPr>
        <p:spPr>
          <a:xfrm>
            <a:off x="775447" y="264784"/>
            <a:ext cx="10515600" cy="673567"/>
          </a:xfrm>
          <a:ln>
            <a:solidFill>
              <a:schemeClr val="tx1"/>
            </a:solidFill>
          </a:ln>
        </p:spPr>
        <p:txBody>
          <a:bodyPr>
            <a:normAutofit/>
          </a:bodyPr>
          <a:lstStyle/>
          <a:p>
            <a:r>
              <a:rPr lang="en-GB" sz="4000" b="1" dirty="0"/>
              <a:t>PROPOSED SYSTEM</a:t>
            </a:r>
            <a:endParaRPr lang="en-IN" dirty="0"/>
          </a:p>
        </p:txBody>
      </p:sp>
      <p:sp>
        <p:nvSpPr>
          <p:cNvPr id="3" name="Content Placeholder 2">
            <a:extLst>
              <a:ext uri="{FF2B5EF4-FFF2-40B4-BE49-F238E27FC236}">
                <a16:creationId xmlns:a16="http://schemas.microsoft.com/office/drawing/2014/main" id="{C48AB368-8872-D556-303F-4941C7384181}"/>
              </a:ext>
            </a:extLst>
          </p:cNvPr>
          <p:cNvSpPr>
            <a:spLocks noGrp="1"/>
          </p:cNvSpPr>
          <p:nvPr>
            <p:ph idx="1"/>
          </p:nvPr>
        </p:nvSpPr>
        <p:spPr>
          <a:xfrm>
            <a:off x="775447" y="1047657"/>
            <a:ext cx="10515600" cy="5545559"/>
          </a:xfrm>
          <a:ln>
            <a:solidFill>
              <a:schemeClr val="tx1"/>
            </a:solidFill>
          </a:ln>
        </p:spPr>
        <p:txBody>
          <a:bodyPr>
            <a:noAutofit/>
          </a:bodyPr>
          <a:lstStyle/>
          <a:p>
            <a:pPr marL="0" marR="407035" indent="0" algn="just">
              <a:lnSpc>
                <a:spcPct val="100000"/>
              </a:lnSpc>
              <a:buNone/>
            </a:pPr>
            <a:r>
              <a:rPr lang="en-IN" sz="1600" b="1" dirty="0">
                <a:solidFill>
                  <a:srgbClr val="1F1F1F"/>
                </a:solidFill>
                <a:effectLst/>
                <a:highlight>
                  <a:srgbClr val="FFFFFF"/>
                </a:highlight>
                <a:latin typeface="Arial" panose="020B0604020202020204" pitchFamily="34" charset="0"/>
                <a:ea typeface="Arial MT"/>
                <a:cs typeface="Arial MT"/>
              </a:rPr>
              <a:t> </a:t>
            </a:r>
            <a:r>
              <a:rPr lang="en-IN" sz="1600" b="1" dirty="0">
                <a:solidFill>
                  <a:srgbClr val="1F1F1F"/>
                </a:solidFill>
                <a:effectLst/>
                <a:highlight>
                  <a:srgbClr val="FFFFFF"/>
                </a:highlight>
                <a:ea typeface="Arial MT"/>
                <a:cs typeface="Arial MT"/>
              </a:rPr>
              <a:t>Data Source Analysis:</a:t>
            </a:r>
            <a:endParaRPr lang="en-IN" sz="1600" dirty="0">
              <a:effectLst/>
              <a:highlight>
                <a:srgbClr val="FFFFFF"/>
              </a:highlight>
              <a:ea typeface="Arial MT"/>
              <a:cs typeface="Arial MT"/>
            </a:endParaRPr>
          </a:p>
          <a:p>
            <a:pPr marL="342900" marR="407035" lvl="0" indent="-342900" algn="just">
              <a:lnSpc>
                <a:spcPct val="100000"/>
              </a:lnSpc>
              <a:buSzPts val="1000"/>
              <a:buFont typeface="Symbol" panose="05050102010706020507" pitchFamily="18" charset="2"/>
              <a:buChar char=""/>
              <a:tabLst>
                <a:tab pos="457200" algn="l"/>
              </a:tabLst>
            </a:pPr>
            <a:r>
              <a:rPr lang="en-IN" sz="1600" b="1" dirty="0">
                <a:solidFill>
                  <a:srgbClr val="1F1F1F"/>
                </a:solidFill>
                <a:effectLst/>
                <a:highlight>
                  <a:srgbClr val="FFFFFF"/>
                </a:highlight>
                <a:ea typeface="Arial MT"/>
                <a:cs typeface="Arial MT"/>
              </a:rPr>
              <a:t>Understanding the Excel Data:</a:t>
            </a:r>
            <a:r>
              <a:rPr lang="en-IN" sz="1600" dirty="0">
                <a:solidFill>
                  <a:srgbClr val="1F1F1F"/>
                </a:solidFill>
                <a:effectLst/>
                <a:highlight>
                  <a:srgbClr val="FFFFFF"/>
                </a:highlight>
                <a:ea typeface="Arial MT"/>
                <a:cs typeface="Arial MT"/>
              </a:rPr>
              <a:t> </a:t>
            </a:r>
            <a:r>
              <a:rPr lang="en-IN" sz="1600" dirty="0" err="1">
                <a:solidFill>
                  <a:srgbClr val="1F1F1F"/>
                </a:solidFill>
                <a:effectLst/>
                <a:highlight>
                  <a:srgbClr val="FFFFFF"/>
                </a:highlight>
                <a:ea typeface="Arial MT"/>
                <a:cs typeface="Arial MT"/>
              </a:rPr>
              <a:t>Analyze</a:t>
            </a:r>
            <a:r>
              <a:rPr lang="en-IN" sz="1600" dirty="0">
                <a:solidFill>
                  <a:srgbClr val="1F1F1F"/>
                </a:solidFill>
                <a:effectLst/>
                <a:highlight>
                  <a:srgbClr val="FFFFFF"/>
                </a:highlight>
                <a:ea typeface="Arial MT"/>
                <a:cs typeface="Arial MT"/>
              </a:rPr>
              <a:t> the structure of the Excel files you     intend to use in Power BI. This includes:</a:t>
            </a:r>
            <a:endParaRPr lang="en-IN" sz="1600" dirty="0">
              <a:effectLst/>
              <a:highlight>
                <a:srgbClr val="FFFFFF"/>
              </a:highlight>
              <a:ea typeface="Arial MT"/>
              <a:cs typeface="Arial MT"/>
            </a:endParaRPr>
          </a:p>
          <a:p>
            <a:pPr marL="742950" lvl="1" indent="-285750" algn="just">
              <a:lnSpc>
                <a:spcPct val="100000"/>
              </a:lnSpc>
              <a:buSzPts val="1000"/>
              <a:buFont typeface="Courier New" panose="02070309020205020404" pitchFamily="49" charset="0"/>
              <a:buChar char="o"/>
              <a:tabLst>
                <a:tab pos="914400" algn="l"/>
              </a:tabLst>
            </a:pPr>
            <a:r>
              <a:rPr lang="en-IN" sz="1600" dirty="0">
                <a:solidFill>
                  <a:srgbClr val="1F1F1F"/>
                </a:solidFill>
                <a:effectLst/>
                <a:highlight>
                  <a:srgbClr val="FFFFFF"/>
                </a:highlight>
                <a:ea typeface="Arial MT"/>
                <a:cs typeface="Times New Roman" panose="02020603050405020304" pitchFamily="18" charset="0"/>
              </a:rPr>
              <a:t>Identifying the relevant worksheets and data tables.</a:t>
            </a:r>
            <a:endParaRPr lang="en-IN" sz="1600" dirty="0">
              <a:effectLst/>
              <a:highlight>
                <a:srgbClr val="FFFFFF"/>
              </a:highlight>
              <a:ea typeface="Arial MT"/>
              <a:cs typeface="Times New Roman" panose="02020603050405020304" pitchFamily="18" charset="0"/>
            </a:endParaRPr>
          </a:p>
          <a:p>
            <a:pPr marL="742950" lvl="1" indent="-285750" algn="just">
              <a:lnSpc>
                <a:spcPct val="100000"/>
              </a:lnSpc>
              <a:buSzPts val="1000"/>
              <a:buFont typeface="Courier New" panose="02070309020205020404" pitchFamily="49" charset="0"/>
              <a:buChar char="o"/>
              <a:tabLst>
                <a:tab pos="914400" algn="l"/>
              </a:tabLst>
            </a:pPr>
            <a:r>
              <a:rPr lang="en-IN" sz="1600" dirty="0">
                <a:solidFill>
                  <a:srgbClr val="1F1F1F"/>
                </a:solidFill>
                <a:effectLst/>
                <a:highlight>
                  <a:srgbClr val="FFFFFF"/>
                </a:highlight>
                <a:ea typeface="Arial MT"/>
                <a:cs typeface="Times New Roman" panose="02020603050405020304" pitchFamily="18" charset="0"/>
              </a:rPr>
              <a:t>Understanding the data types (text, numbers, dates, etc.) for each column.</a:t>
            </a:r>
            <a:endParaRPr lang="en-IN" sz="1600" dirty="0">
              <a:effectLst/>
              <a:highlight>
                <a:srgbClr val="FFFFFF"/>
              </a:highlight>
              <a:ea typeface="Arial MT"/>
              <a:cs typeface="Times New Roman" panose="02020603050405020304" pitchFamily="18" charset="0"/>
            </a:endParaRPr>
          </a:p>
          <a:p>
            <a:pPr marL="742950" lvl="1" indent="-285750" algn="just">
              <a:lnSpc>
                <a:spcPct val="100000"/>
              </a:lnSpc>
              <a:buSzPts val="1000"/>
              <a:buFont typeface="Courier New" panose="02070309020205020404" pitchFamily="49" charset="0"/>
              <a:buChar char="o"/>
              <a:tabLst>
                <a:tab pos="914400" algn="l"/>
              </a:tabLst>
            </a:pPr>
            <a:r>
              <a:rPr lang="en-IN" sz="1600" dirty="0">
                <a:solidFill>
                  <a:srgbClr val="1F1F1F"/>
                </a:solidFill>
                <a:effectLst/>
                <a:highlight>
                  <a:srgbClr val="FFFFFF"/>
                </a:highlight>
                <a:ea typeface="Arial MT"/>
                <a:cs typeface="Times New Roman" panose="02020603050405020304" pitchFamily="18" charset="0"/>
              </a:rPr>
              <a:t>Documenting any data validation rules or formulas within the Excel file.</a:t>
            </a:r>
            <a:endParaRPr lang="en-IN" sz="1600" dirty="0">
              <a:effectLst/>
              <a:highlight>
                <a:srgbClr val="FFFFFF"/>
              </a:highlight>
              <a:ea typeface="Arial MT"/>
              <a:cs typeface="Times New Roman" panose="02020603050405020304" pitchFamily="18" charset="0"/>
            </a:endParaRPr>
          </a:p>
          <a:p>
            <a:pPr marL="0" marR="407035" indent="0" algn="just">
              <a:lnSpc>
                <a:spcPct val="100000"/>
              </a:lnSpc>
              <a:buNone/>
            </a:pPr>
            <a:r>
              <a:rPr lang="en-IN" sz="1600" b="1" dirty="0">
                <a:solidFill>
                  <a:srgbClr val="1F1F1F"/>
                </a:solidFill>
                <a:effectLst/>
                <a:highlight>
                  <a:srgbClr val="FFFFFF"/>
                </a:highlight>
                <a:ea typeface="Arial MT"/>
                <a:cs typeface="Arial MT"/>
              </a:rPr>
              <a:t>Data Transformation Needs:</a:t>
            </a:r>
            <a:endParaRPr lang="en-IN" sz="1600" dirty="0">
              <a:effectLst/>
              <a:highlight>
                <a:srgbClr val="FFFFFF"/>
              </a:highlight>
              <a:ea typeface="Arial MT"/>
              <a:cs typeface="Arial MT"/>
            </a:endParaRPr>
          </a:p>
          <a:p>
            <a:pPr marL="342900" marR="407035" lvl="0" indent="-342900" algn="just">
              <a:lnSpc>
                <a:spcPct val="100000"/>
              </a:lnSpc>
              <a:buSzPts val="1000"/>
              <a:buFont typeface="Symbol" panose="05050102010706020507" pitchFamily="18" charset="2"/>
              <a:buChar char=""/>
              <a:tabLst>
                <a:tab pos="457200" algn="l"/>
              </a:tabLst>
            </a:pPr>
            <a:r>
              <a:rPr lang="en-IN" sz="1600" b="1" dirty="0">
                <a:solidFill>
                  <a:srgbClr val="1F1F1F"/>
                </a:solidFill>
                <a:effectLst/>
                <a:highlight>
                  <a:srgbClr val="FFFFFF"/>
                </a:highlight>
                <a:ea typeface="Arial MT"/>
                <a:cs typeface="Arial MT"/>
              </a:rPr>
              <a:t>Shaping the Data for Analysis:</a:t>
            </a:r>
            <a:r>
              <a:rPr lang="en-IN" sz="1600" dirty="0">
                <a:solidFill>
                  <a:srgbClr val="1F1F1F"/>
                </a:solidFill>
                <a:effectLst/>
                <a:highlight>
                  <a:srgbClr val="FFFFFF"/>
                </a:highlight>
                <a:ea typeface="Arial MT"/>
                <a:cs typeface="Arial MT"/>
              </a:rPr>
              <a:t> Determine what transformations are needed to prepare the Excel data for analysis in Power BI. This could involve:</a:t>
            </a:r>
            <a:endParaRPr lang="en-IN" sz="1600" dirty="0">
              <a:effectLst/>
              <a:highlight>
                <a:srgbClr val="FFFFFF"/>
              </a:highlight>
              <a:ea typeface="Arial MT"/>
              <a:cs typeface="Arial MT"/>
            </a:endParaRPr>
          </a:p>
          <a:p>
            <a:pPr marL="742950" marR="407035" lvl="1" indent="-285750" algn="just">
              <a:lnSpc>
                <a:spcPct val="100000"/>
              </a:lnSpc>
              <a:buSzPts val="1000"/>
              <a:buFont typeface="Courier New" panose="02070309020205020404" pitchFamily="49" charset="0"/>
              <a:buChar char="o"/>
              <a:tabLst>
                <a:tab pos="914400" algn="l"/>
              </a:tabLst>
            </a:pPr>
            <a:r>
              <a:rPr lang="en-IN" sz="1600" dirty="0">
                <a:solidFill>
                  <a:srgbClr val="1F1F1F"/>
                </a:solidFill>
                <a:effectLst/>
                <a:highlight>
                  <a:srgbClr val="FFFFFF"/>
                </a:highlight>
                <a:ea typeface="Arial MT"/>
                <a:cs typeface="Times New Roman" panose="02020603050405020304" pitchFamily="18" charset="0"/>
              </a:rPr>
              <a:t>Cleaning the data (removing duplicates, handling errors).</a:t>
            </a:r>
            <a:endParaRPr lang="en-IN" sz="1600" dirty="0">
              <a:effectLst/>
              <a:highlight>
                <a:srgbClr val="FFFFFF"/>
              </a:highlight>
              <a:ea typeface="Arial MT"/>
              <a:cs typeface="Times New Roman" panose="02020603050405020304" pitchFamily="18" charset="0"/>
            </a:endParaRPr>
          </a:p>
          <a:p>
            <a:pPr marL="742950" marR="407035" lvl="1" indent="-285750" algn="just">
              <a:lnSpc>
                <a:spcPct val="100000"/>
              </a:lnSpc>
              <a:buSzPts val="1000"/>
              <a:buFont typeface="Courier New" panose="02070309020205020404" pitchFamily="49" charset="0"/>
              <a:buChar char="o"/>
              <a:tabLst>
                <a:tab pos="914400" algn="l"/>
              </a:tabLst>
            </a:pPr>
            <a:r>
              <a:rPr lang="en-IN" sz="1600" dirty="0">
                <a:solidFill>
                  <a:srgbClr val="1F1F1F"/>
                </a:solidFill>
                <a:effectLst/>
                <a:highlight>
                  <a:srgbClr val="FFFFFF"/>
                </a:highlight>
                <a:ea typeface="Arial MT"/>
                <a:cs typeface="Times New Roman" panose="02020603050405020304" pitchFamily="18" charset="0"/>
              </a:rPr>
              <a:t>Transforming data (formatting dates, splitting text columns, creating calculated columns).</a:t>
            </a:r>
            <a:endParaRPr lang="en-IN" sz="1600" dirty="0">
              <a:effectLst/>
              <a:highlight>
                <a:srgbClr val="FFFFFF"/>
              </a:highlight>
              <a:ea typeface="Arial MT"/>
              <a:cs typeface="Times New Roman" panose="02020603050405020304" pitchFamily="18" charset="0"/>
            </a:endParaRPr>
          </a:p>
          <a:p>
            <a:pPr marL="742950" marR="407035" lvl="1" indent="-285750" algn="just">
              <a:lnSpc>
                <a:spcPct val="100000"/>
              </a:lnSpc>
              <a:buSzPts val="1000"/>
              <a:buFont typeface="Courier New" panose="02070309020205020404" pitchFamily="49" charset="0"/>
              <a:buChar char="o"/>
              <a:tabLst>
                <a:tab pos="914400" algn="l"/>
              </a:tabLst>
            </a:pPr>
            <a:r>
              <a:rPr lang="en-IN" sz="1600" dirty="0">
                <a:solidFill>
                  <a:srgbClr val="1F1F1F"/>
                </a:solidFill>
                <a:effectLst/>
                <a:highlight>
                  <a:srgbClr val="FFFFFF"/>
                </a:highlight>
                <a:ea typeface="Arial MT"/>
                <a:cs typeface="Times New Roman" panose="02020603050405020304" pitchFamily="18" charset="0"/>
              </a:rPr>
              <a:t>Defining data relationships between different worksheets or files.</a:t>
            </a:r>
            <a:endParaRPr lang="en-IN" sz="1600" dirty="0">
              <a:effectLst/>
              <a:highlight>
                <a:srgbClr val="FFFFFF"/>
              </a:highlight>
              <a:ea typeface="Arial MT"/>
              <a:cs typeface="Times New Roman" panose="02020603050405020304" pitchFamily="18" charset="0"/>
            </a:endParaRPr>
          </a:p>
          <a:p>
            <a:pPr marL="0" marR="407035" indent="0" algn="just">
              <a:lnSpc>
                <a:spcPct val="100000"/>
              </a:lnSpc>
              <a:buNone/>
            </a:pPr>
            <a:r>
              <a:rPr lang="en-IN" sz="1600" b="1" dirty="0">
                <a:solidFill>
                  <a:srgbClr val="1F1F1F"/>
                </a:solidFill>
                <a:effectLst/>
                <a:highlight>
                  <a:srgbClr val="FFFFFF"/>
                </a:highlight>
                <a:ea typeface="Arial MT"/>
                <a:cs typeface="Arial MT"/>
              </a:rPr>
              <a:t> Reporting and Visualization Requirements:</a:t>
            </a:r>
            <a:endParaRPr lang="en-IN" sz="1600" dirty="0">
              <a:effectLst/>
              <a:highlight>
                <a:srgbClr val="FFFFFF"/>
              </a:highlight>
              <a:ea typeface="Arial MT"/>
              <a:cs typeface="Arial MT"/>
            </a:endParaRPr>
          </a:p>
          <a:p>
            <a:pPr marL="342900" marR="407035" lvl="0" indent="-342900" algn="just">
              <a:lnSpc>
                <a:spcPct val="100000"/>
              </a:lnSpc>
              <a:buSzPts val="1000"/>
              <a:buFont typeface="Symbol" panose="05050102010706020507" pitchFamily="18" charset="2"/>
              <a:buChar char=""/>
              <a:tabLst>
                <a:tab pos="457200" algn="l"/>
              </a:tabLst>
            </a:pPr>
            <a:r>
              <a:rPr lang="en-IN" sz="1600" b="1" dirty="0">
                <a:solidFill>
                  <a:srgbClr val="1F1F1F"/>
                </a:solidFill>
                <a:effectLst/>
                <a:highlight>
                  <a:srgbClr val="FFFFFF"/>
                </a:highlight>
                <a:ea typeface="Arial MT"/>
                <a:cs typeface="Arial MT"/>
              </a:rPr>
              <a:t>From Data to Insights:</a:t>
            </a:r>
            <a:r>
              <a:rPr lang="en-IN" sz="1600" dirty="0">
                <a:solidFill>
                  <a:srgbClr val="1F1F1F"/>
                </a:solidFill>
                <a:effectLst/>
                <a:highlight>
                  <a:srgbClr val="FFFFFF"/>
                </a:highlight>
                <a:ea typeface="Arial MT"/>
                <a:cs typeface="Arial MT"/>
              </a:rPr>
              <a:t> Establish what insights you want to extract from the Excel data and how you want to visualize them in Power BI. This includes:</a:t>
            </a:r>
            <a:endParaRPr lang="en-IN" sz="1600" dirty="0">
              <a:effectLst/>
              <a:highlight>
                <a:srgbClr val="FFFFFF"/>
              </a:highlight>
              <a:ea typeface="Arial MT"/>
              <a:cs typeface="Arial MT"/>
            </a:endParaRPr>
          </a:p>
          <a:p>
            <a:pPr marL="742950" marR="407035" lvl="1" indent="-285750" algn="just">
              <a:lnSpc>
                <a:spcPct val="100000"/>
              </a:lnSpc>
              <a:buSzPts val="1000"/>
              <a:buFont typeface="Courier New" panose="02070309020205020404" pitchFamily="49" charset="0"/>
              <a:buChar char="o"/>
              <a:tabLst>
                <a:tab pos="914400" algn="l"/>
              </a:tabLst>
            </a:pPr>
            <a:r>
              <a:rPr lang="en-IN" sz="1600" dirty="0">
                <a:solidFill>
                  <a:srgbClr val="1F1F1F"/>
                </a:solidFill>
                <a:effectLst/>
                <a:highlight>
                  <a:srgbClr val="FFFFFF"/>
                </a:highlight>
                <a:ea typeface="Arial MT"/>
                <a:cs typeface="Times New Roman" panose="02020603050405020304" pitchFamily="18" charset="0"/>
              </a:rPr>
              <a:t>Identifying the key metrics and KPIs (Key Performance Indicators) you want to track.</a:t>
            </a:r>
            <a:endParaRPr lang="en-IN" sz="1600" dirty="0">
              <a:effectLst/>
              <a:highlight>
                <a:srgbClr val="FFFFFF"/>
              </a:highlight>
              <a:ea typeface="Arial MT"/>
              <a:cs typeface="Times New Roman" panose="02020603050405020304" pitchFamily="18" charset="0"/>
            </a:endParaRPr>
          </a:p>
          <a:p>
            <a:pPr marL="742950" marR="407035" lvl="1" indent="-285750" algn="just">
              <a:lnSpc>
                <a:spcPct val="100000"/>
              </a:lnSpc>
              <a:buSzPts val="1000"/>
              <a:buFont typeface="Courier New" panose="02070309020205020404" pitchFamily="49" charset="0"/>
              <a:buChar char="o"/>
              <a:tabLst>
                <a:tab pos="914400" algn="l"/>
              </a:tabLst>
            </a:pPr>
            <a:r>
              <a:rPr lang="en-IN" sz="1600" dirty="0">
                <a:solidFill>
                  <a:srgbClr val="1F1F1F"/>
                </a:solidFill>
                <a:effectLst/>
                <a:highlight>
                  <a:srgbClr val="FFFFFF"/>
                </a:highlight>
                <a:ea typeface="Arial MT"/>
                <a:cs typeface="Times New Roman" panose="02020603050405020304" pitchFamily="18" charset="0"/>
              </a:rPr>
              <a:t>Deciding on the types of visualizations needed (charts, graphs, maps, etc.) to effectively communicate insights.</a:t>
            </a:r>
            <a:endParaRPr lang="en-IN" sz="1600" dirty="0">
              <a:effectLst/>
              <a:highlight>
                <a:srgbClr val="FFFFFF"/>
              </a:highlight>
              <a:ea typeface="Arial MT"/>
              <a:cs typeface="Times New Roman" panose="02020603050405020304" pitchFamily="18" charset="0"/>
            </a:endParaRPr>
          </a:p>
          <a:p>
            <a:pPr marL="742950" marR="407035" lvl="1" indent="-285750" algn="just">
              <a:lnSpc>
                <a:spcPct val="100000"/>
              </a:lnSpc>
              <a:buSzPts val="1000"/>
              <a:buFont typeface="Courier New" panose="02070309020205020404" pitchFamily="49" charset="0"/>
              <a:buChar char="o"/>
              <a:tabLst>
                <a:tab pos="914400" algn="l"/>
              </a:tabLst>
            </a:pPr>
            <a:r>
              <a:rPr lang="en-IN" sz="1600" dirty="0">
                <a:solidFill>
                  <a:srgbClr val="1F1F1F"/>
                </a:solidFill>
                <a:effectLst/>
                <a:highlight>
                  <a:srgbClr val="FFFFFF"/>
                </a:highlight>
                <a:ea typeface="Arial MT"/>
                <a:cs typeface="Times New Roman" panose="02020603050405020304" pitchFamily="18" charset="0"/>
              </a:rPr>
              <a:t>Considering interactive elements within the reports to allow users to explore the data further.</a:t>
            </a:r>
            <a:endParaRPr lang="en-IN" sz="1600" dirty="0"/>
          </a:p>
        </p:txBody>
      </p:sp>
    </p:spTree>
    <p:extLst>
      <p:ext uri="{BB962C8B-B14F-4D97-AF65-F5344CB8AC3E}">
        <p14:creationId xmlns:p14="http://schemas.microsoft.com/office/powerpoint/2010/main" val="4013528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4846E-CB79-A103-B5B9-DD448DEA9C1A}"/>
              </a:ext>
            </a:extLst>
          </p:cNvPr>
          <p:cNvSpPr>
            <a:spLocks noGrp="1"/>
          </p:cNvSpPr>
          <p:nvPr>
            <p:ph type="title"/>
          </p:nvPr>
        </p:nvSpPr>
        <p:spPr>
          <a:xfrm>
            <a:off x="838200" y="248585"/>
            <a:ext cx="10376646" cy="719604"/>
          </a:xfrm>
          <a:ln>
            <a:solidFill>
              <a:schemeClr val="tx1"/>
            </a:solidFill>
          </a:ln>
        </p:spPr>
        <p:txBody>
          <a:bodyPr/>
          <a:lstStyle/>
          <a:p>
            <a:r>
              <a:rPr lang="en-GB" sz="3600" b="1" dirty="0"/>
              <a:t>MODULES &amp; KPI’s</a:t>
            </a:r>
            <a:endParaRPr lang="en-IN" dirty="0"/>
          </a:p>
        </p:txBody>
      </p:sp>
      <p:sp>
        <p:nvSpPr>
          <p:cNvPr id="3" name="Content Placeholder 2">
            <a:extLst>
              <a:ext uri="{FF2B5EF4-FFF2-40B4-BE49-F238E27FC236}">
                <a16:creationId xmlns:a16="http://schemas.microsoft.com/office/drawing/2014/main" id="{02A426A3-8B5D-495A-ABC9-F8C0607CBDD1}"/>
              </a:ext>
            </a:extLst>
          </p:cNvPr>
          <p:cNvSpPr>
            <a:spLocks noGrp="1"/>
          </p:cNvSpPr>
          <p:nvPr>
            <p:ph idx="1"/>
          </p:nvPr>
        </p:nvSpPr>
        <p:spPr>
          <a:xfrm>
            <a:off x="838200" y="1139215"/>
            <a:ext cx="10376646" cy="5602244"/>
          </a:xfrm>
          <a:ln>
            <a:solidFill>
              <a:schemeClr val="tx1"/>
            </a:solidFill>
          </a:ln>
        </p:spPr>
        <p:txBody>
          <a:bodyPr>
            <a:noAutofit/>
          </a:bodyPr>
          <a:lstStyle/>
          <a:p>
            <a:pPr marL="344170" marR="407035" indent="0" algn="just">
              <a:lnSpc>
                <a:spcPct val="100000"/>
              </a:lnSpc>
              <a:spcAft>
                <a:spcPts val="0"/>
              </a:spcAft>
              <a:buNone/>
            </a:pPr>
            <a:r>
              <a:rPr lang="en-US" sz="1600" b="1" kern="0" dirty="0">
                <a:effectLst/>
                <a:ea typeface="Arial" panose="020B0604020202020204" pitchFamily="34" charset="0"/>
              </a:rPr>
              <a:t>Attrition rate Vs Monthly income stats: </a:t>
            </a:r>
            <a:endParaRPr lang="en-IN" sz="1600" b="1" kern="0" dirty="0">
              <a:effectLst/>
              <a:ea typeface="Arial" panose="020B0604020202020204" pitchFamily="34" charset="0"/>
            </a:endParaRPr>
          </a:p>
          <a:p>
            <a:pPr marL="572770" marR="407035" algn="just">
              <a:lnSpc>
                <a:spcPct val="100000"/>
              </a:lnSpc>
              <a:spcAft>
                <a:spcPts val="0"/>
              </a:spcAft>
            </a:pPr>
            <a:r>
              <a:rPr lang="en-US" sz="1600" b="0" kern="0" dirty="0">
                <a:effectLst/>
                <a:ea typeface="Arial" panose="020B0604020202020204" pitchFamily="34" charset="0"/>
              </a:rPr>
              <a:t>        Analyzing the correlation between attrition rates and monthly income provides insights into turnover dynamics. The attrition rate formula is (Number of employees who left during a period / Average number of employees during the same period) * 100. Statistical analysis can reveal relationships between income levels and turnover, guiding strategies for compensation and retention.</a:t>
            </a:r>
          </a:p>
          <a:p>
            <a:pPr marL="572770" marR="407035" algn="just">
              <a:lnSpc>
                <a:spcPct val="100000"/>
              </a:lnSpc>
              <a:spcAft>
                <a:spcPts val="0"/>
              </a:spcAft>
            </a:pPr>
            <a:endParaRPr lang="en-IN" sz="1600" b="1" kern="0" dirty="0">
              <a:effectLst/>
              <a:ea typeface="Arial" panose="020B0604020202020204" pitchFamily="34" charset="0"/>
            </a:endParaRPr>
          </a:p>
          <a:p>
            <a:pPr marL="344170" marR="407035" indent="0" algn="just">
              <a:lnSpc>
                <a:spcPct val="100000"/>
              </a:lnSpc>
              <a:spcAft>
                <a:spcPts val="0"/>
              </a:spcAft>
              <a:buNone/>
            </a:pPr>
            <a:r>
              <a:rPr lang="en-US" sz="1600" b="1" kern="0" dirty="0">
                <a:effectLst/>
                <a:ea typeface="Arial" panose="020B0604020202020204" pitchFamily="34" charset="0"/>
              </a:rPr>
              <a:t>Average Attrition rate for all Departments : </a:t>
            </a:r>
            <a:endParaRPr lang="en-IN" sz="1600" b="1" kern="0" dirty="0">
              <a:effectLst/>
              <a:ea typeface="Arial" panose="020B0604020202020204" pitchFamily="34" charset="0"/>
            </a:endParaRPr>
          </a:p>
          <a:p>
            <a:pPr marL="572770" marR="407035" algn="just">
              <a:lnSpc>
                <a:spcPct val="100000"/>
              </a:lnSpc>
              <a:spcAft>
                <a:spcPts val="0"/>
              </a:spcAft>
            </a:pPr>
            <a:r>
              <a:rPr lang="en-US" sz="1600" b="0" kern="0" dirty="0">
                <a:effectLst/>
                <a:ea typeface="Arial" panose="020B0604020202020204" pitchFamily="34" charset="0"/>
              </a:rPr>
              <a:t>      Attrition Rate = (Number of employees who left during a period / Average number of employees during the same period) * 100</a:t>
            </a:r>
            <a:endParaRPr lang="en-IN" sz="1600" b="1" kern="0" dirty="0">
              <a:effectLst/>
              <a:ea typeface="Arial" panose="020B0604020202020204" pitchFamily="34" charset="0"/>
            </a:endParaRPr>
          </a:p>
          <a:p>
            <a:pPr marL="572770" marR="407035" algn="just">
              <a:lnSpc>
                <a:spcPct val="100000"/>
              </a:lnSpc>
              <a:spcAft>
                <a:spcPts val="0"/>
              </a:spcAft>
            </a:pPr>
            <a:r>
              <a:rPr lang="en-US" sz="1600" b="0" kern="0" dirty="0">
                <a:effectLst/>
                <a:ea typeface="Arial" panose="020B0604020202020204" pitchFamily="34" charset="0"/>
              </a:rPr>
              <a:t>      Once you have calculated the attrition rate for each department, you would then sum up all the individual attrition rates and divide by the total number of departments to find the average attrition rate across all departments in HR analytics.</a:t>
            </a:r>
          </a:p>
          <a:p>
            <a:pPr marL="344170" marR="407035" indent="0" algn="just">
              <a:lnSpc>
                <a:spcPct val="100000"/>
              </a:lnSpc>
              <a:spcAft>
                <a:spcPts val="0"/>
              </a:spcAft>
              <a:buNone/>
            </a:pPr>
            <a:endParaRPr lang="en-IN" sz="1600" b="1" kern="0" dirty="0">
              <a:effectLst/>
              <a:ea typeface="Arial" panose="020B0604020202020204" pitchFamily="34" charset="0"/>
            </a:endParaRPr>
          </a:p>
          <a:p>
            <a:pPr marL="344170" marR="407035" indent="0" algn="just">
              <a:lnSpc>
                <a:spcPct val="100000"/>
              </a:lnSpc>
              <a:spcAft>
                <a:spcPts val="0"/>
              </a:spcAft>
              <a:buNone/>
            </a:pPr>
            <a:r>
              <a:rPr lang="en-US" sz="1600" b="1" kern="0" dirty="0">
                <a:effectLst/>
                <a:ea typeface="Arial" panose="020B0604020202020204" pitchFamily="34" charset="0"/>
              </a:rPr>
              <a:t>Average working years for each department : </a:t>
            </a:r>
            <a:endParaRPr lang="en-IN" sz="1600" b="1" kern="0" dirty="0">
              <a:effectLst/>
              <a:ea typeface="Arial" panose="020B0604020202020204" pitchFamily="34" charset="0"/>
            </a:endParaRPr>
          </a:p>
          <a:p>
            <a:pPr marL="572770" marR="407035" algn="just">
              <a:lnSpc>
                <a:spcPct val="100000"/>
              </a:lnSpc>
              <a:spcAft>
                <a:spcPts val="0"/>
              </a:spcAft>
            </a:pPr>
            <a:r>
              <a:rPr lang="en-US" sz="1600" b="0" kern="0" dirty="0">
                <a:effectLst/>
                <a:ea typeface="Arial" panose="020B0604020202020204" pitchFamily="34" charset="0"/>
              </a:rPr>
              <a:t>     Average Working Years = (Total Working Years in the Department / Number of Employees in the Department)</a:t>
            </a:r>
            <a:endParaRPr lang="en-IN" sz="1600" b="1" kern="0" dirty="0">
              <a:effectLst/>
              <a:ea typeface="Arial" panose="020B0604020202020204" pitchFamily="34" charset="0"/>
            </a:endParaRPr>
          </a:p>
          <a:p>
            <a:pPr marL="572770" marR="407035" algn="just">
              <a:lnSpc>
                <a:spcPct val="100000"/>
              </a:lnSpc>
              <a:spcAft>
                <a:spcPts val="0"/>
              </a:spcAft>
            </a:pPr>
            <a:r>
              <a:rPr lang="en-US" sz="1600" b="0" kern="0" dirty="0">
                <a:effectLst/>
                <a:ea typeface="Arial" panose="020B0604020202020204" pitchFamily="34" charset="0"/>
              </a:rPr>
              <a:t>Repeat this calculation for each department within the HR analytics function to</a:t>
            </a:r>
            <a:r>
              <a:rPr lang="en-US" sz="1600" b="1" kern="0" dirty="0">
                <a:effectLst/>
                <a:ea typeface="Arial" panose="020B0604020202020204" pitchFamily="34" charset="0"/>
              </a:rPr>
              <a:t> </a:t>
            </a:r>
            <a:r>
              <a:rPr lang="en-US" sz="1600" b="0" kern="0" dirty="0">
                <a:effectLst/>
                <a:ea typeface="Arial" panose="020B0604020202020204" pitchFamily="34" charset="0"/>
              </a:rPr>
              <a:t>determine the average working years for each department.</a:t>
            </a:r>
            <a:endParaRPr lang="en-IN" sz="1600" b="1" kern="0" dirty="0">
              <a:effectLst/>
              <a:ea typeface="Arial" panose="020B0604020202020204" pitchFamily="34" charset="0"/>
            </a:endParaRPr>
          </a:p>
        </p:txBody>
      </p:sp>
    </p:spTree>
    <p:extLst>
      <p:ext uri="{BB962C8B-B14F-4D97-AF65-F5344CB8AC3E}">
        <p14:creationId xmlns:p14="http://schemas.microsoft.com/office/powerpoint/2010/main" val="1397225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9AFD3-9000-1FEC-1BCB-BF01BA10A682}"/>
              </a:ext>
            </a:extLst>
          </p:cNvPr>
          <p:cNvSpPr>
            <a:spLocks noGrp="1"/>
          </p:cNvSpPr>
          <p:nvPr>
            <p:ph type="title"/>
          </p:nvPr>
        </p:nvSpPr>
        <p:spPr>
          <a:xfrm>
            <a:off x="838200" y="365126"/>
            <a:ext cx="10515600" cy="540310"/>
          </a:xfrm>
          <a:ln>
            <a:solidFill>
              <a:schemeClr val="tx1"/>
            </a:solidFill>
          </a:ln>
        </p:spPr>
        <p:txBody>
          <a:bodyPr>
            <a:noAutofit/>
          </a:bodyPr>
          <a:lstStyle/>
          <a:p>
            <a:r>
              <a:rPr lang="en-GB" sz="3600" b="1" dirty="0"/>
              <a:t>MODULES &amp; KPI’s</a:t>
            </a:r>
            <a:endParaRPr lang="en-IN" sz="3600" b="1" dirty="0"/>
          </a:p>
        </p:txBody>
      </p:sp>
      <p:sp>
        <p:nvSpPr>
          <p:cNvPr id="3" name="Content Placeholder 2">
            <a:extLst>
              <a:ext uri="{FF2B5EF4-FFF2-40B4-BE49-F238E27FC236}">
                <a16:creationId xmlns:a16="http://schemas.microsoft.com/office/drawing/2014/main" id="{DCF7AC83-E39C-49B7-43FC-BDF36B80F4EB}"/>
              </a:ext>
            </a:extLst>
          </p:cNvPr>
          <p:cNvSpPr>
            <a:spLocks noGrp="1"/>
          </p:cNvSpPr>
          <p:nvPr>
            <p:ph idx="1"/>
          </p:nvPr>
        </p:nvSpPr>
        <p:spPr>
          <a:xfrm>
            <a:off x="838200" y="1075764"/>
            <a:ext cx="10515600" cy="5674659"/>
          </a:xfrm>
          <a:ln>
            <a:solidFill>
              <a:schemeClr val="tx1"/>
            </a:solidFill>
          </a:ln>
        </p:spPr>
        <p:txBody>
          <a:bodyPr>
            <a:normAutofit fontScale="40000" lnSpcReduction="20000"/>
          </a:bodyPr>
          <a:lstStyle/>
          <a:p>
            <a:pPr marL="344170" marR="407035" indent="0" algn="just">
              <a:lnSpc>
                <a:spcPct val="100000"/>
              </a:lnSpc>
              <a:spcAft>
                <a:spcPts val="0"/>
              </a:spcAft>
              <a:buNone/>
            </a:pPr>
            <a:r>
              <a:rPr lang="en-US" sz="4000" b="1" kern="0" dirty="0">
                <a:effectLst/>
                <a:ea typeface="Arial" panose="020B0604020202020204" pitchFamily="34" charset="0"/>
              </a:rPr>
              <a:t>Job role Vs Work life balance: </a:t>
            </a:r>
            <a:endParaRPr lang="en-IN" sz="4000" b="1" kern="0" dirty="0">
              <a:effectLst/>
              <a:ea typeface="Arial" panose="020B0604020202020204" pitchFamily="34" charset="0"/>
            </a:endParaRPr>
          </a:p>
          <a:p>
            <a:pPr marL="572770" marR="407035" algn="just">
              <a:lnSpc>
                <a:spcPct val="100000"/>
              </a:lnSpc>
              <a:spcAft>
                <a:spcPts val="0"/>
              </a:spcAft>
            </a:pPr>
            <a:r>
              <a:rPr lang="en-US" sz="4000" b="1" kern="0" dirty="0">
                <a:effectLst/>
                <a:ea typeface="Arial" panose="020B0604020202020204" pitchFamily="34" charset="0"/>
              </a:rPr>
              <a:t>      </a:t>
            </a:r>
            <a:r>
              <a:rPr lang="en-US" sz="4000" b="0" kern="0" dirty="0">
                <a:solidFill>
                  <a:srgbClr val="0D0D0D"/>
                </a:solidFill>
                <a:effectLst/>
                <a:highlight>
                  <a:srgbClr val="FFFFFF"/>
                </a:highlight>
                <a:ea typeface="Arial" panose="020B0604020202020204" pitchFamily="34" charset="0"/>
              </a:rPr>
              <a:t>Analyzing job roles versus work-life balance in HR analytics involves assessing factors like workload and flexibility. By surveying employees across roles, organizations can identify trends and disparities. Insights gleaned can inform strategies to promote employee well-being and retention.</a:t>
            </a:r>
          </a:p>
          <a:p>
            <a:pPr marL="344170" marR="407035" indent="0" algn="just">
              <a:lnSpc>
                <a:spcPct val="100000"/>
              </a:lnSpc>
              <a:spcAft>
                <a:spcPts val="0"/>
              </a:spcAft>
              <a:buNone/>
            </a:pPr>
            <a:endParaRPr lang="en-IN" sz="4000" b="1" kern="0" dirty="0">
              <a:effectLst/>
              <a:ea typeface="Arial" panose="020B0604020202020204" pitchFamily="34" charset="0"/>
            </a:endParaRPr>
          </a:p>
          <a:p>
            <a:pPr marL="344170" marR="407035" indent="0" algn="just">
              <a:lnSpc>
                <a:spcPct val="100000"/>
              </a:lnSpc>
              <a:spcAft>
                <a:spcPts val="0"/>
              </a:spcAft>
              <a:buNone/>
            </a:pPr>
            <a:r>
              <a:rPr lang="en-US" sz="4000" b="1" kern="0" dirty="0">
                <a:effectLst/>
                <a:ea typeface="Arial" panose="020B0604020202020204" pitchFamily="34" charset="0"/>
              </a:rPr>
              <a:t>Attrition rate Vs Year since last promotion relation: </a:t>
            </a:r>
            <a:endParaRPr lang="en-IN" sz="4000" b="1" kern="0" dirty="0">
              <a:effectLst/>
              <a:ea typeface="Arial" panose="020B0604020202020204" pitchFamily="34" charset="0"/>
            </a:endParaRPr>
          </a:p>
          <a:p>
            <a:pPr marL="572770" marR="407035" algn="just">
              <a:lnSpc>
                <a:spcPct val="100000"/>
              </a:lnSpc>
              <a:spcAft>
                <a:spcPts val="0"/>
              </a:spcAft>
            </a:pPr>
            <a:r>
              <a:rPr lang="en-US" sz="4000" b="0" kern="0" dirty="0">
                <a:effectLst/>
                <a:ea typeface="Arial" panose="020B0604020202020204" pitchFamily="34" charset="0"/>
              </a:rPr>
              <a:t>      Analyzing the correlation between attrition rate and time since the last promotion in HR analytics assesses if recent promotions affect retention. Statistical analysis reveals whether employees promoted more recently are less likely to leave, guiding retention strategies. Understanding this relationship informs decisions on career progression and talent management initiatives. </a:t>
            </a:r>
          </a:p>
          <a:p>
            <a:pPr marL="572770" marR="407035" algn="just">
              <a:lnSpc>
                <a:spcPct val="100000"/>
              </a:lnSpc>
              <a:spcAft>
                <a:spcPts val="0"/>
              </a:spcAft>
            </a:pPr>
            <a:endParaRPr lang="en-IN" sz="4000" b="1" kern="0" dirty="0">
              <a:effectLst/>
              <a:ea typeface="Arial" panose="020B0604020202020204" pitchFamily="34" charset="0"/>
            </a:endParaRPr>
          </a:p>
          <a:p>
            <a:pPr marL="344170" marR="407035" indent="0" algn="just">
              <a:lnSpc>
                <a:spcPct val="100000"/>
              </a:lnSpc>
              <a:spcAft>
                <a:spcPts val="0"/>
              </a:spcAft>
              <a:buNone/>
            </a:pPr>
            <a:r>
              <a:rPr lang="en-US" sz="4000" b="1" kern="0" dirty="0">
                <a:effectLst/>
                <a:ea typeface="Arial" panose="020B0604020202020204" pitchFamily="34" charset="0"/>
              </a:rPr>
              <a:t>Average Hourly rate of Male Research Scientist: </a:t>
            </a:r>
            <a:endParaRPr lang="en-IN" sz="4000" b="1" kern="0" dirty="0">
              <a:effectLst/>
              <a:ea typeface="Arial" panose="020B0604020202020204" pitchFamily="34" charset="0"/>
            </a:endParaRPr>
          </a:p>
          <a:p>
            <a:pPr marL="572770" marR="407035" algn="just">
              <a:lnSpc>
                <a:spcPct val="100000"/>
              </a:lnSpc>
              <a:spcAft>
                <a:spcPts val="0"/>
              </a:spcAft>
            </a:pPr>
            <a:r>
              <a:rPr lang="en-US" sz="4000" b="0" kern="0" dirty="0">
                <a:effectLst/>
                <a:ea typeface="Arial" panose="020B0604020202020204" pitchFamily="34" charset="0"/>
              </a:rPr>
              <a:t>     T</a:t>
            </a:r>
            <a:r>
              <a:rPr lang="en-US" sz="4000" b="0" kern="0" dirty="0">
                <a:solidFill>
                  <a:srgbClr val="0D0D0D"/>
                </a:solidFill>
                <a:effectLst/>
                <a:highlight>
                  <a:srgbClr val="FFFFFF"/>
                </a:highlight>
                <a:ea typeface="Arial" panose="020B0604020202020204" pitchFamily="34" charset="0"/>
              </a:rPr>
              <a:t>he average hourly rate of male research scientists in HR analytics can be visualized using a tree map. Each rectangle within the tree map represents a male research scientist, with the size of the rectangle proportional to their hourly wage. The colors can signify different wage ranges, providing a quick overview of the distribution of hourly rates among male research scientists in HR analytics.</a:t>
            </a:r>
          </a:p>
          <a:p>
            <a:pPr marL="572770" marR="407035" algn="just">
              <a:lnSpc>
                <a:spcPct val="100000"/>
              </a:lnSpc>
              <a:spcAft>
                <a:spcPts val="0"/>
              </a:spcAft>
            </a:pPr>
            <a:endParaRPr lang="en-IN" sz="4000" b="1" kern="0" dirty="0">
              <a:effectLst/>
              <a:ea typeface="Arial" panose="020B0604020202020204" pitchFamily="34" charset="0"/>
            </a:endParaRPr>
          </a:p>
          <a:p>
            <a:pPr marL="344170" marR="407035" indent="0" algn="just">
              <a:lnSpc>
                <a:spcPct val="100000"/>
              </a:lnSpc>
              <a:spcAft>
                <a:spcPts val="0"/>
              </a:spcAft>
              <a:buNone/>
            </a:pPr>
            <a:r>
              <a:rPr lang="en-US" sz="4000" b="1" kern="0" dirty="0">
                <a:effectLst/>
                <a:ea typeface="Arial" panose="020B0604020202020204" pitchFamily="34" charset="0"/>
              </a:rPr>
              <a:t>Total Attrition of Male and Female: </a:t>
            </a:r>
            <a:endParaRPr lang="en-IN" sz="4000" b="1" kern="0" dirty="0">
              <a:effectLst/>
              <a:ea typeface="Arial" panose="020B0604020202020204" pitchFamily="34" charset="0"/>
            </a:endParaRPr>
          </a:p>
          <a:p>
            <a:pPr marL="572770" marR="407035" algn="just">
              <a:lnSpc>
                <a:spcPct val="100000"/>
              </a:lnSpc>
              <a:spcAft>
                <a:spcPts val="0"/>
              </a:spcAft>
            </a:pPr>
            <a:r>
              <a:rPr lang="en-US" sz="4000" b="1" kern="0" dirty="0">
                <a:effectLst/>
                <a:ea typeface="Arial" panose="020B0604020202020204" pitchFamily="34" charset="0"/>
              </a:rPr>
              <a:t>    </a:t>
            </a:r>
            <a:r>
              <a:rPr lang="en-US" sz="4000" b="0" kern="0" dirty="0">
                <a:effectLst/>
                <a:ea typeface="Arial" panose="020B0604020202020204" pitchFamily="34" charset="0"/>
              </a:rPr>
              <a:t>T</a:t>
            </a:r>
            <a:r>
              <a:rPr lang="en-US" sz="4000" b="0" kern="0" dirty="0">
                <a:solidFill>
                  <a:srgbClr val="0D0D0D"/>
                </a:solidFill>
                <a:effectLst/>
                <a:highlight>
                  <a:srgbClr val="FFFFFF"/>
                </a:highlight>
                <a:ea typeface="Arial" panose="020B0604020202020204" pitchFamily="34" charset="0"/>
              </a:rPr>
              <a:t>he total attrition of male and female employees in HR analytics can be visualized using cards and slicers. Two separate cards display the total attrition count for male employees and female employees, respectively. A slicer allows users to filter the data by gender, providing</a:t>
            </a:r>
            <a:r>
              <a:rPr lang="en-US" sz="4000" b="1" kern="0" dirty="0">
                <a:solidFill>
                  <a:srgbClr val="0D0D0D"/>
                </a:solidFill>
                <a:effectLst/>
                <a:highlight>
                  <a:srgbClr val="FFFFFF"/>
                </a:highlight>
                <a:ea typeface="Arial" panose="020B0604020202020204" pitchFamily="34" charset="0"/>
              </a:rPr>
              <a:t> </a:t>
            </a:r>
            <a:r>
              <a:rPr lang="en-US" sz="4000" b="0" kern="0" dirty="0">
                <a:solidFill>
                  <a:srgbClr val="0D0D0D"/>
                </a:solidFill>
                <a:effectLst/>
                <a:highlight>
                  <a:srgbClr val="FFFFFF"/>
                </a:highlight>
                <a:ea typeface="Arial" panose="020B0604020202020204" pitchFamily="34" charset="0"/>
              </a:rPr>
              <a:t>dynamic insights into gender-specific attrition trends within the HR analytics department.</a:t>
            </a:r>
            <a:endParaRPr lang="en-IN" sz="4000" b="1" kern="0" dirty="0">
              <a:effectLst/>
              <a:ea typeface="Arial" panose="020B0604020202020204" pitchFamily="34" charset="0"/>
            </a:endParaRPr>
          </a:p>
          <a:p>
            <a:endParaRPr lang="en-IN" dirty="0"/>
          </a:p>
        </p:txBody>
      </p:sp>
    </p:spTree>
    <p:extLst>
      <p:ext uri="{BB962C8B-B14F-4D97-AF65-F5344CB8AC3E}">
        <p14:creationId xmlns:p14="http://schemas.microsoft.com/office/powerpoint/2010/main" val="3606922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52292-4F1D-FD6F-FBE0-23A065179E83}"/>
              </a:ext>
            </a:extLst>
          </p:cNvPr>
          <p:cNvSpPr>
            <a:spLocks noGrp="1"/>
          </p:cNvSpPr>
          <p:nvPr>
            <p:ph type="title"/>
          </p:nvPr>
        </p:nvSpPr>
        <p:spPr>
          <a:xfrm>
            <a:off x="833717" y="179295"/>
            <a:ext cx="10515600" cy="708211"/>
          </a:xfrm>
          <a:ln>
            <a:solidFill>
              <a:schemeClr val="tx1"/>
            </a:solidFill>
          </a:ln>
        </p:spPr>
        <p:txBody>
          <a:bodyPr>
            <a:noAutofit/>
          </a:bodyPr>
          <a:lstStyle/>
          <a:p>
            <a:r>
              <a:rPr lang="en-GB" sz="3600" b="1" dirty="0"/>
              <a:t>RESULTS AND DISCUSSION</a:t>
            </a:r>
            <a:endParaRPr lang="en-IN" sz="3600" dirty="0"/>
          </a:p>
        </p:txBody>
      </p:sp>
      <p:sp>
        <p:nvSpPr>
          <p:cNvPr id="3" name="Content Placeholder 2">
            <a:extLst>
              <a:ext uri="{FF2B5EF4-FFF2-40B4-BE49-F238E27FC236}">
                <a16:creationId xmlns:a16="http://schemas.microsoft.com/office/drawing/2014/main" id="{0D05BBF3-0E9E-78E4-C8A8-E328F418A50F}"/>
              </a:ext>
            </a:extLst>
          </p:cNvPr>
          <p:cNvSpPr>
            <a:spLocks noGrp="1"/>
          </p:cNvSpPr>
          <p:nvPr>
            <p:ph idx="1"/>
          </p:nvPr>
        </p:nvSpPr>
        <p:spPr>
          <a:xfrm>
            <a:off x="842684" y="977152"/>
            <a:ext cx="10511116" cy="5809130"/>
          </a:xfrm>
          <a:ln>
            <a:solidFill>
              <a:schemeClr val="tx1"/>
            </a:solidFill>
          </a:ln>
        </p:spPr>
        <p:txBody>
          <a:bodyPr>
            <a:normAutofit fontScale="25000" lnSpcReduction="20000"/>
          </a:bodyPr>
          <a:lstStyle/>
          <a:p>
            <a:pPr marL="344170" marR="407035" indent="0" algn="just">
              <a:lnSpc>
                <a:spcPct val="150000"/>
              </a:lnSpc>
              <a:buNone/>
            </a:pPr>
            <a:r>
              <a:rPr lang="en-IN" sz="6400" b="1" dirty="0">
                <a:solidFill>
                  <a:srgbClr val="1F1F1F"/>
                </a:solidFill>
                <a:effectLst/>
                <a:highlight>
                  <a:srgbClr val="FFFFFF"/>
                </a:highlight>
                <a:latin typeface="Arial" panose="020B0604020202020204" pitchFamily="34" charset="0"/>
                <a:ea typeface="Arial MT"/>
                <a:cs typeface="Arial MT"/>
              </a:rPr>
              <a:t>1. Workforce Overview</a:t>
            </a:r>
            <a:endParaRPr lang="en-IN" sz="6400" dirty="0">
              <a:effectLst/>
              <a:highlight>
                <a:srgbClr val="FFFFFF"/>
              </a:highlight>
              <a:latin typeface="Arial MT"/>
              <a:ea typeface="Arial MT"/>
              <a:cs typeface="Arial MT"/>
            </a:endParaRPr>
          </a:p>
          <a:p>
            <a:pPr marL="342900" marR="407035" lvl="0" indent="-342900" algn="just">
              <a:lnSpc>
                <a:spcPct val="150000"/>
              </a:lnSpc>
              <a:buSzPts val="1000"/>
              <a:buFont typeface="Symbol" panose="05050102010706020507" pitchFamily="18" charset="2"/>
              <a:buChar char=""/>
              <a:tabLst>
                <a:tab pos="457200" algn="l"/>
              </a:tabLst>
            </a:pPr>
            <a:r>
              <a:rPr lang="en-IN" sz="6400" b="1" dirty="0">
                <a:solidFill>
                  <a:srgbClr val="1F1F1F"/>
                </a:solidFill>
                <a:effectLst/>
                <a:highlight>
                  <a:srgbClr val="FFFFFF"/>
                </a:highlight>
                <a:latin typeface="Arial" panose="020B0604020202020204" pitchFamily="34" charset="0"/>
                <a:ea typeface="Arial MT"/>
                <a:cs typeface="Arial MT"/>
              </a:rPr>
              <a:t> Employee Headcount:</a:t>
            </a:r>
            <a:r>
              <a:rPr lang="en-IN" sz="6400" dirty="0">
                <a:solidFill>
                  <a:srgbClr val="1F1F1F"/>
                </a:solidFill>
                <a:effectLst/>
                <a:highlight>
                  <a:srgbClr val="FFFFFF"/>
                </a:highlight>
                <a:latin typeface="Arial" panose="020B0604020202020204" pitchFamily="34" charset="0"/>
                <a:ea typeface="Arial MT"/>
                <a:cs typeface="Arial MT"/>
              </a:rPr>
              <a:t> Gauge overall employee population and track trends over time (e.g., monthly, quarterly, yearly).</a:t>
            </a:r>
            <a:endParaRPr lang="en-IN" sz="6400" dirty="0">
              <a:effectLst/>
              <a:highlight>
                <a:srgbClr val="FFFFFF"/>
              </a:highlight>
              <a:latin typeface="Arial MT"/>
              <a:ea typeface="Arial MT"/>
              <a:cs typeface="Arial MT"/>
            </a:endParaRPr>
          </a:p>
          <a:p>
            <a:pPr marL="342900" marR="407035" lvl="0" indent="-342900" algn="just">
              <a:lnSpc>
                <a:spcPct val="150000"/>
              </a:lnSpc>
              <a:buSzPts val="1000"/>
              <a:buFont typeface="Symbol" panose="05050102010706020507" pitchFamily="18" charset="2"/>
              <a:buChar char=""/>
              <a:tabLst>
                <a:tab pos="457200" algn="l"/>
              </a:tabLst>
            </a:pPr>
            <a:r>
              <a:rPr lang="en-IN" sz="6400" b="1" dirty="0">
                <a:solidFill>
                  <a:srgbClr val="1F1F1F"/>
                </a:solidFill>
                <a:effectLst/>
                <a:highlight>
                  <a:srgbClr val="FFFFFF"/>
                </a:highlight>
                <a:latin typeface="Arial" panose="020B0604020202020204" pitchFamily="34" charset="0"/>
                <a:ea typeface="Arial MT"/>
                <a:cs typeface="Arial MT"/>
              </a:rPr>
              <a:t>Turnover Rate:</a:t>
            </a:r>
            <a:r>
              <a:rPr lang="en-IN" sz="6400" dirty="0">
                <a:solidFill>
                  <a:srgbClr val="1F1F1F"/>
                </a:solidFill>
                <a:effectLst/>
                <a:highlight>
                  <a:srgbClr val="FFFFFF"/>
                </a:highlight>
                <a:latin typeface="Arial" panose="020B0604020202020204" pitchFamily="34" charset="0"/>
                <a:ea typeface="Arial MT"/>
                <a:cs typeface="Arial MT"/>
              </a:rPr>
              <a:t> Track employee turnover and identify areas with high attrition risk. This might be segmented by department, tenure, or job level.</a:t>
            </a:r>
            <a:endParaRPr lang="en-IN" sz="6400" dirty="0">
              <a:effectLst/>
              <a:highlight>
                <a:srgbClr val="FFFFFF"/>
              </a:highlight>
              <a:latin typeface="Arial MT"/>
              <a:ea typeface="Arial MT"/>
              <a:cs typeface="Arial MT"/>
            </a:endParaRPr>
          </a:p>
          <a:p>
            <a:pPr marL="344170" marR="407035" indent="0" algn="just">
              <a:lnSpc>
                <a:spcPct val="150000"/>
              </a:lnSpc>
              <a:buNone/>
            </a:pPr>
            <a:r>
              <a:rPr lang="en-IN" sz="6400" b="1" dirty="0">
                <a:solidFill>
                  <a:srgbClr val="1F1F1F"/>
                </a:solidFill>
                <a:effectLst/>
                <a:highlight>
                  <a:srgbClr val="FFFFFF"/>
                </a:highlight>
                <a:latin typeface="Arial" panose="020B0604020202020204" pitchFamily="34" charset="0"/>
                <a:ea typeface="Arial MT"/>
                <a:cs typeface="Arial MT"/>
              </a:rPr>
              <a:t>2. Recruitment Effectiveness</a:t>
            </a:r>
            <a:endParaRPr lang="en-IN" sz="6400" dirty="0">
              <a:effectLst/>
              <a:highlight>
                <a:srgbClr val="FFFFFF"/>
              </a:highlight>
              <a:latin typeface="Arial MT"/>
              <a:ea typeface="Arial MT"/>
              <a:cs typeface="Arial MT"/>
            </a:endParaRPr>
          </a:p>
          <a:p>
            <a:pPr marL="342900" marR="407035" lvl="0" indent="-342900" algn="just">
              <a:lnSpc>
                <a:spcPct val="150000"/>
              </a:lnSpc>
              <a:buSzPts val="1000"/>
              <a:buFont typeface="Symbol" panose="05050102010706020507" pitchFamily="18" charset="2"/>
              <a:buChar char=""/>
              <a:tabLst>
                <a:tab pos="457200" algn="l"/>
              </a:tabLst>
            </a:pPr>
            <a:r>
              <a:rPr lang="en-IN" sz="6400" b="1" dirty="0">
                <a:solidFill>
                  <a:srgbClr val="1F1F1F"/>
                </a:solidFill>
                <a:effectLst/>
                <a:highlight>
                  <a:srgbClr val="FFFFFF"/>
                </a:highlight>
                <a:latin typeface="Arial" panose="020B0604020202020204" pitchFamily="34" charset="0"/>
                <a:ea typeface="Arial MT"/>
                <a:cs typeface="Arial MT"/>
              </a:rPr>
              <a:t>Time to Hire:</a:t>
            </a:r>
            <a:r>
              <a:rPr lang="en-IN" sz="6400" dirty="0">
                <a:solidFill>
                  <a:srgbClr val="1F1F1F"/>
                </a:solidFill>
                <a:effectLst/>
                <a:highlight>
                  <a:srgbClr val="FFFFFF"/>
                </a:highlight>
                <a:latin typeface="Arial" panose="020B0604020202020204" pitchFamily="34" charset="0"/>
                <a:ea typeface="Arial MT"/>
                <a:cs typeface="Arial MT"/>
              </a:rPr>
              <a:t> Monitor the average time it takes to fill open positions, identifying potential bottlenecks in the recruitment process.</a:t>
            </a:r>
            <a:endParaRPr lang="en-IN" sz="6400" dirty="0">
              <a:effectLst/>
              <a:highlight>
                <a:srgbClr val="FFFFFF"/>
              </a:highlight>
              <a:latin typeface="Arial MT"/>
              <a:ea typeface="Arial MT"/>
              <a:cs typeface="Arial MT"/>
            </a:endParaRPr>
          </a:p>
          <a:p>
            <a:pPr marL="342900" marR="407035" lvl="0" indent="-342900" algn="just">
              <a:lnSpc>
                <a:spcPct val="150000"/>
              </a:lnSpc>
              <a:buSzPts val="1000"/>
              <a:buFont typeface="Symbol" panose="05050102010706020507" pitchFamily="18" charset="2"/>
              <a:buChar char=""/>
              <a:tabLst>
                <a:tab pos="457200" algn="l"/>
              </a:tabLst>
            </a:pPr>
            <a:r>
              <a:rPr lang="en-IN" sz="6400" b="1" dirty="0">
                <a:solidFill>
                  <a:srgbClr val="1F1F1F"/>
                </a:solidFill>
                <a:effectLst/>
                <a:highlight>
                  <a:srgbClr val="FFFFFF"/>
                </a:highlight>
                <a:latin typeface="Arial" panose="020B0604020202020204" pitchFamily="34" charset="0"/>
                <a:ea typeface="Arial MT"/>
                <a:cs typeface="Arial MT"/>
              </a:rPr>
              <a:t>Quality of Hire:</a:t>
            </a:r>
            <a:r>
              <a:rPr lang="en-IN" sz="6400" dirty="0">
                <a:solidFill>
                  <a:srgbClr val="1F1F1F"/>
                </a:solidFill>
                <a:effectLst/>
                <a:highlight>
                  <a:srgbClr val="FFFFFF"/>
                </a:highlight>
                <a:latin typeface="Arial" panose="020B0604020202020204" pitchFamily="34" charset="0"/>
                <a:ea typeface="Arial MT"/>
                <a:cs typeface="Arial MT"/>
              </a:rPr>
              <a:t> Track new hire performance metrics (e.g., time-to-productivity) to assess the effectiveness of the recruitment process in attracting top talent. </a:t>
            </a:r>
            <a:endParaRPr lang="en-IN" sz="6400" dirty="0">
              <a:effectLst/>
              <a:highlight>
                <a:srgbClr val="FFFFFF"/>
              </a:highlight>
              <a:latin typeface="Arial MT"/>
              <a:ea typeface="Arial MT"/>
              <a:cs typeface="Arial MT"/>
            </a:endParaRPr>
          </a:p>
          <a:p>
            <a:pPr marL="344170" marR="407035" indent="0" algn="just">
              <a:lnSpc>
                <a:spcPct val="150000"/>
              </a:lnSpc>
              <a:buNone/>
            </a:pPr>
            <a:r>
              <a:rPr lang="en-IN" sz="6400" b="1" dirty="0">
                <a:solidFill>
                  <a:srgbClr val="1F1F1F"/>
                </a:solidFill>
                <a:effectLst/>
                <a:highlight>
                  <a:srgbClr val="FFFFFF"/>
                </a:highlight>
                <a:latin typeface="Arial" panose="020B0604020202020204" pitchFamily="34" charset="0"/>
                <a:ea typeface="Arial MT"/>
                <a:cs typeface="Arial MT"/>
              </a:rPr>
              <a:t>3. Employee Performance</a:t>
            </a:r>
            <a:endParaRPr lang="en-IN" sz="6400" dirty="0">
              <a:effectLst/>
              <a:highlight>
                <a:srgbClr val="FFFFFF"/>
              </a:highlight>
              <a:latin typeface="Arial MT"/>
              <a:ea typeface="Arial MT"/>
              <a:cs typeface="Arial MT"/>
            </a:endParaRPr>
          </a:p>
          <a:p>
            <a:pPr marL="342900" marR="407035" lvl="0" indent="-342900" algn="just">
              <a:lnSpc>
                <a:spcPct val="150000"/>
              </a:lnSpc>
              <a:buSzPts val="1000"/>
              <a:buFont typeface="Symbol" panose="05050102010706020507" pitchFamily="18" charset="2"/>
              <a:buChar char=""/>
              <a:tabLst>
                <a:tab pos="457200" algn="l"/>
              </a:tabLst>
            </a:pPr>
            <a:r>
              <a:rPr lang="en-IN" sz="6400" b="1" dirty="0">
                <a:solidFill>
                  <a:srgbClr val="1F1F1F"/>
                </a:solidFill>
                <a:effectLst/>
                <a:highlight>
                  <a:srgbClr val="FFFFFF"/>
                </a:highlight>
                <a:latin typeface="Arial" panose="020B0604020202020204" pitchFamily="34" charset="0"/>
                <a:ea typeface="Arial MT"/>
                <a:cs typeface="Arial MT"/>
              </a:rPr>
              <a:t>Key Performance Indicators (KPIs):</a:t>
            </a:r>
            <a:r>
              <a:rPr lang="en-IN" sz="6400" dirty="0">
                <a:solidFill>
                  <a:srgbClr val="1F1F1F"/>
                </a:solidFill>
                <a:effectLst/>
                <a:highlight>
                  <a:srgbClr val="FFFFFF"/>
                </a:highlight>
                <a:latin typeface="Arial" panose="020B0604020202020204" pitchFamily="34" charset="0"/>
                <a:ea typeface="Arial MT"/>
                <a:cs typeface="Arial MT"/>
              </a:rPr>
              <a:t> Display key performance metrics relevant to your organization, such as sales targets achieved, customer satisfaction ratings, or project completion rates.</a:t>
            </a:r>
            <a:endParaRPr lang="en-IN" sz="6400" dirty="0">
              <a:effectLst/>
              <a:highlight>
                <a:srgbClr val="FFFFFF"/>
              </a:highlight>
              <a:latin typeface="Arial MT"/>
              <a:ea typeface="Arial MT"/>
              <a:cs typeface="Arial MT"/>
            </a:endParaRPr>
          </a:p>
          <a:p>
            <a:pPr marL="342900" marR="407035" lvl="0" indent="-342900" algn="just">
              <a:lnSpc>
                <a:spcPct val="150000"/>
              </a:lnSpc>
              <a:buSzPts val="1000"/>
              <a:buFont typeface="Symbol" panose="05050102010706020507" pitchFamily="18" charset="2"/>
              <a:buChar char=""/>
              <a:tabLst>
                <a:tab pos="457200" algn="l"/>
              </a:tabLst>
            </a:pPr>
            <a:r>
              <a:rPr lang="en-IN" sz="6400" b="1" dirty="0">
                <a:solidFill>
                  <a:srgbClr val="1F1F1F"/>
                </a:solidFill>
                <a:effectLst/>
                <a:highlight>
                  <a:srgbClr val="FFFFFF"/>
                </a:highlight>
                <a:latin typeface="Arial" panose="020B0604020202020204" pitchFamily="34" charset="0"/>
                <a:ea typeface="Arial MT"/>
                <a:cs typeface="Arial MT"/>
              </a:rPr>
              <a:t>Performance by Department/Team:</a:t>
            </a:r>
            <a:r>
              <a:rPr lang="en-IN" sz="6400" dirty="0">
                <a:solidFill>
                  <a:srgbClr val="1F1F1F"/>
                </a:solidFill>
                <a:effectLst/>
                <a:highlight>
                  <a:srgbClr val="FFFFFF"/>
                </a:highlight>
                <a:latin typeface="Arial" panose="020B0604020202020204" pitchFamily="34" charset="0"/>
                <a:ea typeface="Arial MT"/>
                <a:cs typeface="Arial MT"/>
              </a:rPr>
              <a:t> Compare performance across different departments or teams to identify areas for improvement or recognize high-performing groups.</a:t>
            </a:r>
            <a:endParaRPr lang="en-IN" sz="6400" dirty="0">
              <a:effectLst/>
              <a:highlight>
                <a:srgbClr val="FFFFFF"/>
              </a:highlight>
              <a:latin typeface="Arial MT"/>
              <a:ea typeface="Arial MT"/>
              <a:cs typeface="Arial MT"/>
            </a:endParaRPr>
          </a:p>
          <a:p>
            <a:endParaRPr lang="en-IN" dirty="0"/>
          </a:p>
        </p:txBody>
      </p:sp>
    </p:spTree>
    <p:extLst>
      <p:ext uri="{BB962C8B-B14F-4D97-AF65-F5344CB8AC3E}">
        <p14:creationId xmlns:p14="http://schemas.microsoft.com/office/powerpoint/2010/main" val="1477905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F1337-C7E4-D4E2-4046-75BCD4FC5804}"/>
              </a:ext>
            </a:extLst>
          </p:cNvPr>
          <p:cNvSpPr>
            <a:spLocks noGrp="1"/>
          </p:cNvSpPr>
          <p:nvPr>
            <p:ph type="title"/>
          </p:nvPr>
        </p:nvSpPr>
        <p:spPr>
          <a:xfrm>
            <a:off x="739588" y="275479"/>
            <a:ext cx="10515600" cy="612028"/>
          </a:xfrm>
          <a:ln>
            <a:solidFill>
              <a:schemeClr val="tx1"/>
            </a:solidFill>
          </a:ln>
        </p:spPr>
        <p:txBody>
          <a:bodyPr>
            <a:normAutofit/>
          </a:bodyPr>
          <a:lstStyle/>
          <a:p>
            <a:r>
              <a:rPr lang="en-GB" sz="3600" b="1" dirty="0"/>
              <a:t>RESULTS AND DISCUSSION</a:t>
            </a:r>
            <a:endParaRPr lang="en-IN" sz="3600" dirty="0"/>
          </a:p>
        </p:txBody>
      </p:sp>
      <p:pic>
        <p:nvPicPr>
          <p:cNvPr id="5" name="Content Placeholder 4">
            <a:extLst>
              <a:ext uri="{FF2B5EF4-FFF2-40B4-BE49-F238E27FC236}">
                <a16:creationId xmlns:a16="http://schemas.microsoft.com/office/drawing/2014/main" id="{18C13007-6566-50E1-F9B2-293D12C504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9588" y="1156448"/>
            <a:ext cx="10515600" cy="5127811"/>
          </a:xfrm>
        </p:spPr>
      </p:pic>
    </p:spTree>
    <p:extLst>
      <p:ext uri="{BB962C8B-B14F-4D97-AF65-F5344CB8AC3E}">
        <p14:creationId xmlns:p14="http://schemas.microsoft.com/office/powerpoint/2010/main" val="1076574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328</TotalTime>
  <Words>1551</Words>
  <Application>Microsoft Office PowerPoint</Application>
  <PresentationFormat>Widescreen</PresentationFormat>
  <Paragraphs>98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MT</vt:lpstr>
      <vt:lpstr>Calibri</vt:lpstr>
      <vt:lpstr>Calibri Light</vt:lpstr>
      <vt:lpstr>Courier New</vt:lpstr>
      <vt:lpstr>Symbol</vt:lpstr>
      <vt:lpstr>Office Theme</vt:lpstr>
      <vt:lpstr>    #     Department of Computer Science and Engineering Interdisciplinary Project</vt:lpstr>
      <vt:lpstr>PRESENTATION OUTLINE</vt:lpstr>
      <vt:lpstr>OBJECTIVE OF THE PROPOSED WORK</vt:lpstr>
      <vt:lpstr>LITERATURE SURVEY</vt:lpstr>
      <vt:lpstr>PROPOSED SYSTEM</vt:lpstr>
      <vt:lpstr>MODULES &amp; KPI’s</vt:lpstr>
      <vt:lpstr>MODULES &amp; KPI’s</vt:lpstr>
      <vt:lpstr>RESULTS AND DISCUSSION</vt:lpstr>
      <vt:lpstr>RESULTS AND DISCUSSION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Department of Computer Science and Engineering Interdisciplinary Project</dc:title>
  <dc:creator>admin</dc:creator>
  <cp:lastModifiedBy>Ajay kumar</cp:lastModifiedBy>
  <cp:revision>7</cp:revision>
  <dcterms:created xsi:type="dcterms:W3CDTF">2024-04-30T03:47:19Z</dcterms:created>
  <dcterms:modified xsi:type="dcterms:W3CDTF">2024-05-01T09:43:02Z</dcterms:modified>
</cp:coreProperties>
</file>