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6" r:id="rId2"/>
    <p:sldId id="297" r:id="rId3"/>
    <p:sldId id="257" r:id="rId4"/>
    <p:sldId id="302" r:id="rId5"/>
    <p:sldId id="303" r:id="rId6"/>
    <p:sldId id="296" r:id="rId7"/>
    <p:sldId id="301" r:id="rId8"/>
    <p:sldId id="307" r:id="rId9"/>
    <p:sldId id="308" r:id="rId10"/>
    <p:sldId id="310" r:id="rId11"/>
    <p:sldId id="309" r:id="rId12"/>
    <p:sldId id="311" r:id="rId13"/>
    <p:sldId id="312" r:id="rId14"/>
    <p:sldId id="314" r:id="rId15"/>
    <p:sldId id="313" r:id="rId16"/>
    <p:sldId id="304" r:id="rId17"/>
    <p:sldId id="305" r:id="rId18"/>
    <p:sldId id="295" r:id="rId19"/>
    <p:sldId id="28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varScale="1">
        <p:scale>
          <a:sx n="63" d="100"/>
          <a:sy n="63" d="100"/>
        </p:scale>
        <p:origin x="1612"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8/1/2021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D26484F-62D4-4800-A64A-6E4326EED9F5}" type="slidenum">
              <a:rPr lang="en-US" smtClean="0"/>
              <a:pPr>
                <a:defRPr/>
              </a:pPr>
              <a:t>10</a:t>
            </a:fld>
            <a:endParaRPr lang="en-US"/>
          </a:p>
        </p:txBody>
      </p:sp>
    </p:spTree>
    <p:extLst>
      <p:ext uri="{BB962C8B-B14F-4D97-AF65-F5344CB8AC3E}">
        <p14:creationId xmlns:p14="http://schemas.microsoft.com/office/powerpoint/2010/main" val="342851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8/1/2021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8/1/2021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8/1/2021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8/1/2021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8/1/2021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8/1/2021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8/1/2021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8/1/2021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8/1/2021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8/1/2021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8/1/2021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8/1/2021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w3schools.com/css/" TargetMode="External"/><Relationship Id="rId7" Type="http://schemas.openxmlformats.org/officeDocument/2006/relationships/hyperlink" Target="https://www.youtube.co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codeshack.io/" TargetMode="External"/><Relationship Id="rId5" Type="http://schemas.openxmlformats.org/officeDocument/2006/relationships/hyperlink" Target="https://www.geeksforgeeks.org/" TargetMode="External"/><Relationship Id="rId10" Type="http://schemas.openxmlformats.org/officeDocument/2006/relationships/image" Target="../media/image25.jpg"/><Relationship Id="rId4" Type="http://schemas.openxmlformats.org/officeDocument/2006/relationships/hyperlink" Target="https://www.w3schools.com/js/" TargetMode="External"/><Relationship Id="rId9"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a:bodyPr>
          <a:lstStyle/>
          <a:p>
            <a:pPr algn="r" eaLnBrk="1" fontAlgn="auto" hangingPunct="1">
              <a:spcAft>
                <a:spcPts val="0"/>
              </a:spcAft>
              <a:buFont typeface="Arial" pitchFamily="34" charset="0"/>
              <a:buNone/>
              <a:defRPr/>
            </a:pPr>
            <a:r>
              <a:rPr lang="en-US" sz="2000" b="1" dirty="0">
                <a:solidFill>
                  <a:schemeClr val="tx2">
                    <a:lumMod val="50000"/>
                  </a:schemeClr>
                </a:solidFill>
                <a:latin typeface="Bookman Old Style" pitchFamily="18" charset="0"/>
              </a:rPr>
              <a:t>Presented by</a:t>
            </a:r>
          </a:p>
          <a:p>
            <a:pPr algn="r" eaLnBrk="1" fontAlgn="auto" hangingPunct="1">
              <a:spcAft>
                <a:spcPts val="0"/>
              </a:spcAft>
              <a:buFont typeface="Arial" pitchFamily="34" charset="0"/>
              <a:buNone/>
              <a:defRPr/>
            </a:pPr>
            <a:r>
              <a:rPr lang="en-US" sz="1900" b="1" dirty="0">
                <a:solidFill>
                  <a:schemeClr val="tx2">
                    <a:lumMod val="50000"/>
                  </a:schemeClr>
                </a:solidFill>
                <a:latin typeface="Bookman Old Style" panose="02050604050505020204" pitchFamily="18" charset="0"/>
              </a:rPr>
              <a:t>RAVADA AJAY KUMAR            19211A05N7</a:t>
            </a:r>
          </a:p>
          <a:p>
            <a:pPr algn="r" eaLnBrk="1" fontAlgn="auto" hangingPunct="1">
              <a:spcAft>
                <a:spcPts val="0"/>
              </a:spcAft>
              <a:buFont typeface="Arial" pitchFamily="34" charset="0"/>
              <a:buNone/>
              <a:defRPr/>
            </a:pPr>
            <a:r>
              <a:rPr lang="en-US" sz="1900" b="1" dirty="0">
                <a:solidFill>
                  <a:schemeClr val="tx2">
                    <a:lumMod val="50000"/>
                  </a:schemeClr>
                </a:solidFill>
                <a:latin typeface="Bookman Old Style" panose="02050604050505020204" pitchFamily="18" charset="0"/>
              </a:rPr>
              <a:t>SABAVATH GANESH KUMAR    19211A05P6</a:t>
            </a:r>
          </a:p>
          <a:p>
            <a:pPr algn="r" eaLnBrk="1" fontAlgn="auto" hangingPunct="1">
              <a:spcAft>
                <a:spcPts val="0"/>
              </a:spcAft>
              <a:defRPr/>
            </a:pPr>
            <a:r>
              <a:rPr lang="en-US" sz="1900" b="1" dirty="0">
                <a:solidFill>
                  <a:schemeClr val="tx2">
                    <a:lumMod val="50000"/>
                  </a:schemeClr>
                </a:solidFill>
                <a:latin typeface="Bookman Old Style" panose="02050604050505020204" pitchFamily="18" charset="0"/>
              </a:rPr>
              <a:t>     		KOTA NARESH                        20215A0520</a:t>
            </a: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Under the Guidance of </a:t>
            </a: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man Old Style" pitchFamily="18" charset="0"/>
            </a:endParaRPr>
          </a:p>
        </p:txBody>
      </p:sp>
      <p:sp>
        <p:nvSpPr>
          <p:cNvPr id="2054" name="Title 6"/>
          <p:cNvSpPr>
            <a:spLocks noGrp="1"/>
          </p:cNvSpPr>
          <p:nvPr>
            <p:ph type="ctrTitle"/>
          </p:nvPr>
        </p:nvSpPr>
        <p:spPr>
          <a:xfrm>
            <a:off x="685800" y="2035175"/>
            <a:ext cx="7772400" cy="1470025"/>
          </a:xfrm>
        </p:spPr>
        <p:txBody>
          <a:bodyPr/>
          <a:lstStyle/>
          <a:p>
            <a:pPr eaLnBrk="1" hangingPunct="1"/>
            <a:r>
              <a:rPr lang="en-US" sz="3800" b="1" dirty="0">
                <a:solidFill>
                  <a:schemeClr val="bg1"/>
                </a:solidFill>
                <a:latin typeface="Bookman Old Style" panose="02050604050505020204" pitchFamily="18" charset="0"/>
                <a:cs typeface="Arial" charset="0"/>
              </a:rPr>
              <a:t>ANSWER-IT</a:t>
            </a: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Bookman Old Style" pitchFamily="18" charset="0"/>
            </a:endParaRPr>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4" name="TextBox 13"/>
          <p:cNvSpPr txBox="1"/>
          <p:nvPr/>
        </p:nvSpPr>
        <p:spPr>
          <a:xfrm>
            <a:off x="0" y="4267200"/>
            <a:ext cx="9144000" cy="1015663"/>
          </a:xfrm>
          <a:prstGeom prst="rect">
            <a:avLst/>
          </a:prstGeom>
          <a:solidFill>
            <a:srgbClr val="FDCF51"/>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MR. GIRISH KULKARNI, </a:t>
            </a:r>
            <a:r>
              <a:rPr lang="en-US" sz="1400" b="1" dirty="0">
                <a:solidFill>
                  <a:schemeClr val="tx2">
                    <a:lumMod val="50000"/>
                  </a:schemeClr>
                </a:solidFill>
                <a:latin typeface="Bookman Old Style" pitchFamily="18" charset="0"/>
                <a:cs typeface="Times New Roman" pitchFamily="18" charset="0"/>
              </a:rPr>
              <a:t>ASSISTANT PROFESSOR</a:t>
            </a: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Department of Computer Science &amp; Engineering</a:t>
            </a: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B V Raju Institute of Technology, Narsapur </a:t>
            </a:r>
            <a:endParaRPr lang="en-US" sz="2000" b="1" dirty="0">
              <a:solidFill>
                <a:srgbClr val="002060"/>
              </a:solidFill>
              <a:latin typeface="Bookman Old Style" pitchFamily="18" charset="0"/>
              <a:cs typeface="Times New Roman"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43800" y="0"/>
            <a:ext cx="1609613"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7781D9C9-9A79-4A9F-8C86-1177A61D69C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97400" y="4165282"/>
            <a:ext cx="4470400" cy="2514600"/>
          </a:xfrm>
        </p:spPr>
      </p:pic>
      <p:sp>
        <p:nvSpPr>
          <p:cNvPr id="10" name="TextBox 9">
            <a:extLst>
              <a:ext uri="{FF2B5EF4-FFF2-40B4-BE49-F238E27FC236}">
                <a16:creationId xmlns:a16="http://schemas.microsoft.com/office/drawing/2014/main" id="{A412F176-2747-4127-BA9F-DC41A9BF642D}"/>
              </a:ext>
            </a:extLst>
          </p:cNvPr>
          <p:cNvSpPr txBox="1"/>
          <p:nvPr/>
        </p:nvSpPr>
        <p:spPr>
          <a:xfrm>
            <a:off x="990600" y="4536757"/>
            <a:ext cx="2133600" cy="461665"/>
          </a:xfrm>
          <a:prstGeom prst="rect">
            <a:avLst/>
          </a:prstGeom>
          <a:noFill/>
        </p:spPr>
        <p:txBody>
          <a:bodyPr wrap="square" rtlCol="0">
            <a:spAutoFit/>
          </a:bodyPr>
          <a:lstStyle/>
          <a:p>
            <a:r>
              <a:rPr lang="en-IN" sz="2400" dirty="0">
                <a:latin typeface="Bookman Old Style" panose="02050604050505020204" pitchFamily="18" charset="0"/>
              </a:rPr>
              <a:t>       Profile</a:t>
            </a:r>
          </a:p>
        </p:txBody>
      </p:sp>
      <p:sp>
        <p:nvSpPr>
          <p:cNvPr id="11" name="TextBox 10">
            <a:extLst>
              <a:ext uri="{FF2B5EF4-FFF2-40B4-BE49-F238E27FC236}">
                <a16:creationId xmlns:a16="http://schemas.microsoft.com/office/drawing/2014/main" id="{CCCAABCF-8106-42A8-8EEC-F3A3101BCFF8}"/>
              </a:ext>
            </a:extLst>
          </p:cNvPr>
          <p:cNvSpPr txBox="1"/>
          <p:nvPr/>
        </p:nvSpPr>
        <p:spPr>
          <a:xfrm>
            <a:off x="5443538" y="3698557"/>
            <a:ext cx="3048000" cy="461665"/>
          </a:xfrm>
          <a:prstGeom prst="rect">
            <a:avLst/>
          </a:prstGeom>
          <a:noFill/>
        </p:spPr>
        <p:txBody>
          <a:bodyPr wrap="square" rtlCol="0">
            <a:spAutoFit/>
          </a:bodyPr>
          <a:lstStyle/>
          <a:p>
            <a:r>
              <a:rPr lang="en-IN" sz="2400" dirty="0">
                <a:latin typeface="Bookman Old Style" panose="02050604050505020204" pitchFamily="18" charset="0"/>
              </a:rPr>
              <a:t>Change Password</a:t>
            </a:r>
          </a:p>
        </p:txBody>
      </p:sp>
      <p:pic>
        <p:nvPicPr>
          <p:cNvPr id="13" name="Picture 12">
            <a:extLst>
              <a:ext uri="{FF2B5EF4-FFF2-40B4-BE49-F238E27FC236}">
                <a16:creationId xmlns:a16="http://schemas.microsoft.com/office/drawing/2014/main" id="{228E01AB-3917-4B98-B161-3C7B453921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057400"/>
            <a:ext cx="4470400" cy="2514600"/>
          </a:xfrm>
          <a:prstGeom prst="rect">
            <a:avLst/>
          </a:prstGeom>
        </p:spPr>
      </p:pic>
    </p:spTree>
    <p:extLst>
      <p:ext uri="{BB962C8B-B14F-4D97-AF65-F5344CB8AC3E}">
        <p14:creationId xmlns:p14="http://schemas.microsoft.com/office/powerpoint/2010/main" val="252122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9264449E-5B92-42C7-BF5C-52369DF341F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2163377"/>
            <a:ext cx="6824662" cy="3838872"/>
          </a:xfrm>
        </p:spPr>
      </p:pic>
      <p:sp>
        <p:nvSpPr>
          <p:cNvPr id="8" name="TextBox 7">
            <a:extLst>
              <a:ext uri="{FF2B5EF4-FFF2-40B4-BE49-F238E27FC236}">
                <a16:creationId xmlns:a16="http://schemas.microsoft.com/office/drawing/2014/main" id="{C42678BF-6662-4E36-9858-453BAF2FFD09}"/>
              </a:ext>
            </a:extLst>
          </p:cNvPr>
          <p:cNvSpPr txBox="1"/>
          <p:nvPr/>
        </p:nvSpPr>
        <p:spPr>
          <a:xfrm>
            <a:off x="3447553" y="6002249"/>
            <a:ext cx="2194832" cy="461665"/>
          </a:xfrm>
          <a:prstGeom prst="rect">
            <a:avLst/>
          </a:prstGeom>
          <a:noFill/>
        </p:spPr>
        <p:txBody>
          <a:bodyPr wrap="none" rtlCol="0">
            <a:spAutoFit/>
          </a:bodyPr>
          <a:lstStyle/>
          <a:p>
            <a:r>
              <a:rPr lang="en-IN" sz="2400" dirty="0">
                <a:latin typeface="Bookman Old Style" panose="02050604050505020204" pitchFamily="18" charset="0"/>
              </a:rPr>
              <a:t>Leader Board</a:t>
            </a:r>
          </a:p>
        </p:txBody>
      </p:sp>
    </p:spTree>
    <p:extLst>
      <p:ext uri="{BB962C8B-B14F-4D97-AF65-F5344CB8AC3E}">
        <p14:creationId xmlns:p14="http://schemas.microsoft.com/office/powerpoint/2010/main" val="85700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1A1D295E-D83E-49F0-81E9-4846BF8DCA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2095500"/>
            <a:ext cx="6705600" cy="3771900"/>
          </a:xfrm>
        </p:spPr>
      </p:pic>
      <p:sp>
        <p:nvSpPr>
          <p:cNvPr id="8" name="TextBox 7">
            <a:extLst>
              <a:ext uri="{FF2B5EF4-FFF2-40B4-BE49-F238E27FC236}">
                <a16:creationId xmlns:a16="http://schemas.microsoft.com/office/drawing/2014/main" id="{748EF1B2-170C-418B-9950-90F8B100139A}"/>
              </a:ext>
            </a:extLst>
          </p:cNvPr>
          <p:cNvSpPr txBox="1"/>
          <p:nvPr/>
        </p:nvSpPr>
        <p:spPr>
          <a:xfrm>
            <a:off x="392413" y="5981482"/>
            <a:ext cx="8599187" cy="461665"/>
          </a:xfrm>
          <a:prstGeom prst="rect">
            <a:avLst/>
          </a:prstGeom>
          <a:noFill/>
        </p:spPr>
        <p:txBody>
          <a:bodyPr wrap="square" rtlCol="0">
            <a:spAutoFit/>
          </a:bodyPr>
          <a:lstStyle/>
          <a:p>
            <a:r>
              <a:rPr lang="en-IN" sz="2400" dirty="0">
                <a:latin typeface="Bookman Old Style" panose="02050604050505020204" pitchFamily="18" charset="0"/>
              </a:rPr>
              <a:t>Trying to Attempt a Subject, which is already Submitted</a:t>
            </a:r>
          </a:p>
        </p:txBody>
      </p:sp>
    </p:spTree>
    <p:extLst>
      <p:ext uri="{BB962C8B-B14F-4D97-AF65-F5344CB8AC3E}">
        <p14:creationId xmlns:p14="http://schemas.microsoft.com/office/powerpoint/2010/main" val="377240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10" name="Content Placeholder 9">
            <a:extLst>
              <a:ext uri="{FF2B5EF4-FFF2-40B4-BE49-F238E27FC236}">
                <a16:creationId xmlns:a16="http://schemas.microsoft.com/office/drawing/2014/main" id="{207C98A2-B33C-4421-AA9E-7140FD2423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2214563"/>
            <a:ext cx="6629400" cy="3729037"/>
          </a:xfrm>
        </p:spPr>
      </p:pic>
      <p:sp>
        <p:nvSpPr>
          <p:cNvPr id="20" name="TextBox 19">
            <a:extLst>
              <a:ext uri="{FF2B5EF4-FFF2-40B4-BE49-F238E27FC236}">
                <a16:creationId xmlns:a16="http://schemas.microsoft.com/office/drawing/2014/main" id="{34A07993-AAAC-4E26-86D5-5568D2CA82A3}"/>
              </a:ext>
            </a:extLst>
          </p:cNvPr>
          <p:cNvSpPr txBox="1"/>
          <p:nvPr/>
        </p:nvSpPr>
        <p:spPr>
          <a:xfrm>
            <a:off x="3660732" y="6019800"/>
            <a:ext cx="1208985" cy="461665"/>
          </a:xfrm>
          <a:prstGeom prst="rect">
            <a:avLst/>
          </a:prstGeom>
          <a:noFill/>
        </p:spPr>
        <p:txBody>
          <a:bodyPr wrap="none" rtlCol="0">
            <a:spAutoFit/>
          </a:bodyPr>
          <a:lstStyle/>
          <a:p>
            <a:r>
              <a:rPr lang="en-IN" sz="2400" dirty="0">
                <a:latin typeface="Bookman Old Style" panose="02050604050505020204" pitchFamily="18" charset="0"/>
              </a:rPr>
              <a:t>Logout</a:t>
            </a:r>
          </a:p>
        </p:txBody>
      </p:sp>
    </p:spTree>
    <p:extLst>
      <p:ext uri="{BB962C8B-B14F-4D97-AF65-F5344CB8AC3E}">
        <p14:creationId xmlns:p14="http://schemas.microsoft.com/office/powerpoint/2010/main" val="233841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12" name="Picture 11">
            <a:extLst>
              <a:ext uri="{FF2B5EF4-FFF2-40B4-BE49-F238E27FC236}">
                <a16:creationId xmlns:a16="http://schemas.microsoft.com/office/drawing/2014/main" id="{DCD5AEE5-D4D5-45EB-AE54-F6A099BBCA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2321" y="4267200"/>
            <a:ext cx="4340859" cy="2441734"/>
          </a:xfrm>
          <a:prstGeom prst="rect">
            <a:avLst/>
          </a:prstGeom>
        </p:spPr>
      </p:pic>
      <p:pic>
        <p:nvPicPr>
          <p:cNvPr id="14" name="Picture 13">
            <a:extLst>
              <a:ext uri="{FF2B5EF4-FFF2-40B4-BE49-F238E27FC236}">
                <a16:creationId xmlns:a16="http://schemas.microsoft.com/office/drawing/2014/main" id="{31877FA9-4964-4B06-B9E3-50A97BE6F0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939" y="2130266"/>
            <a:ext cx="4340861" cy="2441734"/>
          </a:xfrm>
          <a:prstGeom prst="rect">
            <a:avLst/>
          </a:prstGeom>
        </p:spPr>
      </p:pic>
      <p:sp>
        <p:nvSpPr>
          <p:cNvPr id="7" name="TextBox 6">
            <a:extLst>
              <a:ext uri="{FF2B5EF4-FFF2-40B4-BE49-F238E27FC236}">
                <a16:creationId xmlns:a16="http://schemas.microsoft.com/office/drawing/2014/main" id="{7D687AEA-38EE-42F6-8635-E0213536E49F}"/>
              </a:ext>
            </a:extLst>
          </p:cNvPr>
          <p:cNvSpPr txBox="1"/>
          <p:nvPr/>
        </p:nvSpPr>
        <p:spPr>
          <a:xfrm>
            <a:off x="990600" y="4572001"/>
            <a:ext cx="2514600" cy="461665"/>
          </a:xfrm>
          <a:prstGeom prst="rect">
            <a:avLst/>
          </a:prstGeom>
          <a:noFill/>
        </p:spPr>
        <p:txBody>
          <a:bodyPr wrap="square" rtlCol="0">
            <a:spAutoFit/>
          </a:bodyPr>
          <a:lstStyle/>
          <a:p>
            <a:r>
              <a:rPr lang="en-IN" sz="2400" dirty="0">
                <a:latin typeface="Bookman Old Style" panose="02050604050505020204" pitchFamily="18" charset="0"/>
              </a:rPr>
              <a:t>Invalid UserId</a:t>
            </a:r>
          </a:p>
        </p:txBody>
      </p:sp>
      <p:sp>
        <p:nvSpPr>
          <p:cNvPr id="11" name="TextBox 10">
            <a:extLst>
              <a:ext uri="{FF2B5EF4-FFF2-40B4-BE49-F238E27FC236}">
                <a16:creationId xmlns:a16="http://schemas.microsoft.com/office/drawing/2014/main" id="{94D639B1-BD03-4B45-ADC5-E818C7704375}"/>
              </a:ext>
            </a:extLst>
          </p:cNvPr>
          <p:cNvSpPr txBox="1"/>
          <p:nvPr/>
        </p:nvSpPr>
        <p:spPr>
          <a:xfrm>
            <a:off x="5181600" y="3733800"/>
            <a:ext cx="3276600" cy="461665"/>
          </a:xfrm>
          <a:prstGeom prst="rect">
            <a:avLst/>
          </a:prstGeom>
          <a:noFill/>
        </p:spPr>
        <p:txBody>
          <a:bodyPr wrap="square" rtlCol="0">
            <a:spAutoFit/>
          </a:bodyPr>
          <a:lstStyle/>
          <a:p>
            <a:r>
              <a:rPr lang="en-IN" sz="2400" dirty="0">
                <a:latin typeface="Bookman Old Style" panose="02050604050505020204" pitchFamily="18" charset="0"/>
              </a:rPr>
              <a:t>Incorrect Password</a:t>
            </a:r>
          </a:p>
        </p:txBody>
      </p:sp>
    </p:spTree>
    <p:extLst>
      <p:ext uri="{BB962C8B-B14F-4D97-AF65-F5344CB8AC3E}">
        <p14:creationId xmlns:p14="http://schemas.microsoft.com/office/powerpoint/2010/main" val="413861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9" name="Picture 8">
            <a:extLst>
              <a:ext uri="{FF2B5EF4-FFF2-40B4-BE49-F238E27FC236}">
                <a16:creationId xmlns:a16="http://schemas.microsoft.com/office/drawing/2014/main" id="{B8DB218B-2C41-4E4E-8497-1BC5F800DB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7080" y="4241800"/>
            <a:ext cx="4419600" cy="2486026"/>
          </a:xfrm>
          <a:prstGeom prst="rect">
            <a:avLst/>
          </a:prstGeom>
        </p:spPr>
      </p:pic>
      <p:pic>
        <p:nvPicPr>
          <p:cNvPr id="10" name="Picture 9">
            <a:extLst>
              <a:ext uri="{FF2B5EF4-FFF2-40B4-BE49-F238E27FC236}">
                <a16:creationId xmlns:a16="http://schemas.microsoft.com/office/drawing/2014/main" id="{EA3A8A66-597A-4E4F-A5F7-1E8E959E22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 y="2062440"/>
            <a:ext cx="4419601" cy="2486026"/>
          </a:xfrm>
          <a:prstGeom prst="rect">
            <a:avLst/>
          </a:prstGeom>
        </p:spPr>
      </p:pic>
      <p:sp>
        <p:nvSpPr>
          <p:cNvPr id="11" name="TextBox 10">
            <a:extLst>
              <a:ext uri="{FF2B5EF4-FFF2-40B4-BE49-F238E27FC236}">
                <a16:creationId xmlns:a16="http://schemas.microsoft.com/office/drawing/2014/main" id="{4BD4B03B-8C0A-4953-9926-0DDF7AFF0429}"/>
              </a:ext>
            </a:extLst>
          </p:cNvPr>
          <p:cNvSpPr txBox="1"/>
          <p:nvPr/>
        </p:nvSpPr>
        <p:spPr>
          <a:xfrm>
            <a:off x="1143000" y="4572000"/>
            <a:ext cx="1903085" cy="461665"/>
          </a:xfrm>
          <a:prstGeom prst="rect">
            <a:avLst/>
          </a:prstGeom>
          <a:noFill/>
        </p:spPr>
        <p:txBody>
          <a:bodyPr wrap="none" rtlCol="0">
            <a:spAutoFit/>
          </a:bodyPr>
          <a:lstStyle/>
          <a:p>
            <a:r>
              <a:rPr lang="en-IN" sz="2400" dirty="0">
                <a:latin typeface="Bookman Old Style" panose="02050604050505020204" pitchFamily="18" charset="0"/>
              </a:rPr>
              <a:t>User Exists</a:t>
            </a:r>
          </a:p>
        </p:txBody>
      </p:sp>
      <p:sp>
        <p:nvSpPr>
          <p:cNvPr id="12" name="TextBox 11">
            <a:extLst>
              <a:ext uri="{FF2B5EF4-FFF2-40B4-BE49-F238E27FC236}">
                <a16:creationId xmlns:a16="http://schemas.microsoft.com/office/drawing/2014/main" id="{8780F89F-15A1-45B4-BFFD-AF321A276008}"/>
              </a:ext>
            </a:extLst>
          </p:cNvPr>
          <p:cNvSpPr txBox="1"/>
          <p:nvPr/>
        </p:nvSpPr>
        <p:spPr>
          <a:xfrm>
            <a:off x="5257800" y="3774757"/>
            <a:ext cx="3195105" cy="461665"/>
          </a:xfrm>
          <a:prstGeom prst="rect">
            <a:avLst/>
          </a:prstGeom>
          <a:noFill/>
        </p:spPr>
        <p:txBody>
          <a:bodyPr wrap="none" rtlCol="0">
            <a:spAutoFit/>
          </a:bodyPr>
          <a:lstStyle/>
          <a:p>
            <a:r>
              <a:rPr lang="en-IN" sz="2400" dirty="0">
                <a:latin typeface="Bookman Old Style" panose="02050604050505020204" pitchFamily="18" charset="0"/>
              </a:rPr>
              <a:t>Password Mismatch</a:t>
            </a:r>
          </a:p>
        </p:txBody>
      </p:sp>
    </p:spTree>
    <p:extLst>
      <p:ext uri="{BB962C8B-B14F-4D97-AF65-F5344CB8AC3E}">
        <p14:creationId xmlns:p14="http://schemas.microsoft.com/office/powerpoint/2010/main" val="351518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Conclusion</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7" name="Content Placeholder 2"/>
          <p:cNvSpPr>
            <a:spLocks noGrp="1"/>
          </p:cNvSpPr>
          <p:nvPr>
            <p:ph idx="1"/>
          </p:nvPr>
        </p:nvSpPr>
        <p:spPr>
          <a:xfrm>
            <a:off x="381000" y="2438400"/>
            <a:ext cx="8229600" cy="3962992"/>
          </a:xfrm>
        </p:spPr>
        <p:txBody>
          <a:bodyPr/>
          <a:lstStyle/>
          <a:p>
            <a:r>
              <a:rPr lang="en-US" sz="2600" dirty="0">
                <a:latin typeface="Bookman Old Style" pitchFamily="18" charset="0"/>
              </a:rPr>
              <a:t>This Application helps in managing the time.</a:t>
            </a:r>
          </a:p>
          <a:p>
            <a:endParaRPr lang="en-US" sz="2600" dirty="0">
              <a:latin typeface="Bookman Old Style" pitchFamily="18" charset="0"/>
            </a:endParaRPr>
          </a:p>
          <a:p>
            <a:r>
              <a:rPr lang="en-US" sz="2600" dirty="0">
                <a:latin typeface="Bookman Old Style" pitchFamily="18" charset="0"/>
              </a:rPr>
              <a:t>Most of the Subjects covered here, it helps the users in need-not to switch between the websites.</a:t>
            </a:r>
          </a:p>
          <a:p>
            <a:endParaRPr lang="en-US" sz="2600" dirty="0">
              <a:latin typeface="Bookman Old Style" pitchFamily="18" charset="0"/>
            </a:endParaRPr>
          </a:p>
          <a:p>
            <a:r>
              <a:rPr lang="en-US" sz="2600" dirty="0">
                <a:latin typeface="Bookman Old Style" pitchFamily="18" charset="0"/>
              </a:rPr>
              <a:t>It contains Login system, so User profile will be Secure. </a:t>
            </a:r>
          </a:p>
          <a:p>
            <a:endParaRPr lang="en-US" sz="2600" dirty="0">
              <a:latin typeface="Bookman Old Style" pitchFamily="18" charset="0"/>
            </a:endParaRPr>
          </a:p>
          <a:p>
            <a:endParaRPr lang="en-US" sz="2600" dirty="0">
              <a:latin typeface="Bookman Old Style" pitchFamily="18" charset="0"/>
            </a:endParaRPr>
          </a:p>
        </p:txBody>
      </p:sp>
    </p:spTree>
    <p:extLst>
      <p:ext uri="{BB962C8B-B14F-4D97-AF65-F5344CB8AC3E}">
        <p14:creationId xmlns:p14="http://schemas.microsoft.com/office/powerpoint/2010/main" val="143364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Future Enhancement</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7" name="Content Placeholder 2"/>
          <p:cNvSpPr>
            <a:spLocks noGrp="1"/>
          </p:cNvSpPr>
          <p:nvPr>
            <p:ph idx="1"/>
          </p:nvPr>
        </p:nvSpPr>
        <p:spPr>
          <a:xfrm>
            <a:off x="304800" y="2255838"/>
            <a:ext cx="8229600" cy="4068762"/>
          </a:xfrm>
        </p:spPr>
        <p:txBody>
          <a:bodyPr/>
          <a:lstStyle/>
          <a:p>
            <a:r>
              <a:rPr lang="en-US" sz="2600" dirty="0">
                <a:latin typeface="Bookman Old Style" pitchFamily="18" charset="0"/>
              </a:rPr>
              <a:t>Since Bootstrap is not included, It is not compatible for mobile, so We can make it compatible for mobile for future.</a:t>
            </a:r>
          </a:p>
          <a:p>
            <a:endParaRPr lang="en-US" sz="2600" dirty="0">
              <a:latin typeface="Bookman Old Style" pitchFamily="18" charset="0"/>
            </a:endParaRPr>
          </a:p>
          <a:p>
            <a:r>
              <a:rPr lang="en-US" sz="2600" dirty="0">
                <a:latin typeface="Bookman Old Style" pitchFamily="18" charset="0"/>
              </a:rPr>
              <a:t>We can add Sets to each subject, so that it helps students in practicing.</a:t>
            </a:r>
          </a:p>
          <a:p>
            <a:endParaRPr lang="en-US" sz="2600" dirty="0">
              <a:latin typeface="Bookman Old Style" pitchFamily="18" charset="0"/>
            </a:endParaRPr>
          </a:p>
          <a:p>
            <a:r>
              <a:rPr lang="en-US" sz="2600" dirty="0">
                <a:latin typeface="Bookman Old Style" pitchFamily="18" charset="0"/>
              </a:rPr>
              <a:t>We can also include more subjects in the Website.</a:t>
            </a:r>
          </a:p>
          <a:p>
            <a:endParaRPr lang="en-US" sz="2600" dirty="0">
              <a:latin typeface="Bookman Old Style" pitchFamily="18" charset="0"/>
            </a:endParaRPr>
          </a:p>
          <a:p>
            <a:endParaRPr lang="en-US" sz="2600" dirty="0">
              <a:latin typeface="Bookman Old Style" pitchFamily="18" charset="0"/>
            </a:endParaRPr>
          </a:p>
        </p:txBody>
      </p:sp>
    </p:spTree>
    <p:extLst>
      <p:ext uri="{BB962C8B-B14F-4D97-AF65-F5344CB8AC3E}">
        <p14:creationId xmlns:p14="http://schemas.microsoft.com/office/powerpoint/2010/main" val="143364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3" name="Content Placeholder 2"/>
          <p:cNvSpPr>
            <a:spLocks noGrp="1"/>
          </p:cNvSpPr>
          <p:nvPr>
            <p:ph idx="1"/>
          </p:nvPr>
        </p:nvSpPr>
        <p:spPr>
          <a:xfrm>
            <a:off x="381000" y="2062103"/>
            <a:ext cx="8437634" cy="4414897"/>
          </a:xfrm>
        </p:spPr>
        <p:txBody>
          <a:bodyPr/>
          <a:lstStyle/>
          <a:p>
            <a:pPr marL="0" indent="0" algn="just">
              <a:spcBef>
                <a:spcPts val="0"/>
              </a:spcBef>
              <a:buNone/>
            </a:pPr>
            <a:endParaRPr lang="en-US" sz="2800" dirty="0">
              <a:latin typeface="Bookman Old Style" pitchFamily="18" charset="0"/>
              <a:cs typeface="Times New Roman" pitchFamily="18" charset="0"/>
            </a:endParaRPr>
          </a:p>
          <a:p>
            <a:pPr algn="just"/>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1"/>
            <a:ext cx="4343400" cy="19049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References</a:t>
            </a:r>
          </a:p>
        </p:txBody>
      </p:sp>
      <p:sp>
        <p:nvSpPr>
          <p:cNvPr id="11" name="TextBox 4">
            <a:extLst>
              <a:ext uri="{FF2B5EF4-FFF2-40B4-BE49-F238E27FC236}">
                <a16:creationId xmlns:a16="http://schemas.microsoft.com/office/drawing/2014/main" id="{067F9A8B-83CA-4D48-8412-C3050337D23C}"/>
              </a:ext>
            </a:extLst>
          </p:cNvPr>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4" name="Content Placeholder 2">
            <a:extLst>
              <a:ext uri="{FF2B5EF4-FFF2-40B4-BE49-F238E27FC236}">
                <a16:creationId xmlns:a16="http://schemas.microsoft.com/office/drawing/2014/main" id="{F155BFA5-7FBC-48A0-A7A0-B0A4FB06E586}"/>
              </a:ext>
            </a:extLst>
          </p:cNvPr>
          <p:cNvSpPr txBox="1">
            <a:spLocks/>
          </p:cNvSpPr>
          <p:nvPr/>
        </p:nvSpPr>
        <p:spPr bwMode="auto">
          <a:xfrm>
            <a:off x="381000" y="2062103"/>
            <a:ext cx="8437634" cy="44148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r>
              <a:rPr lang="en-IN" sz="2000">
                <a:latin typeface="Bookman Old Style" panose="02050604050505020204" pitchFamily="18" charset="0"/>
                <a:cs typeface="Times New Roman" panose="02020603050405020304" pitchFamily="18" charset="0"/>
                <a:hlinkClick r:id="rId2"/>
              </a:rPr>
              <a:t>HTML Tutorial (w3schools.com)</a:t>
            </a:r>
            <a:endParaRPr lang="en-IN" sz="2000">
              <a:latin typeface="Bookman Old Style" panose="02050604050505020204" pitchFamily="18" charset="0"/>
              <a:cs typeface="Times New Roman" panose="02020603050405020304" pitchFamily="18" charset="0"/>
            </a:endParaRPr>
          </a:p>
          <a:p>
            <a:pPr algn="just">
              <a:spcBef>
                <a:spcPts val="0"/>
              </a:spcBef>
            </a:pPr>
            <a:r>
              <a:rPr lang="en-IN" sz="2000">
                <a:latin typeface="Bookman Old Style" panose="02050604050505020204" pitchFamily="18" charset="0"/>
                <a:cs typeface="Times New Roman" panose="02020603050405020304" pitchFamily="18" charset="0"/>
                <a:hlinkClick r:id="rId3"/>
              </a:rPr>
              <a:t>CSS Tutorial (w3schools.com)</a:t>
            </a:r>
            <a:endParaRPr lang="en-IN" sz="2000">
              <a:latin typeface="Bookman Old Style" panose="02050604050505020204" pitchFamily="18" charset="0"/>
              <a:cs typeface="Times New Roman" panose="02020603050405020304" pitchFamily="18" charset="0"/>
            </a:endParaRPr>
          </a:p>
          <a:p>
            <a:pPr algn="just">
              <a:spcBef>
                <a:spcPts val="0"/>
              </a:spcBef>
            </a:pPr>
            <a:r>
              <a:rPr lang="en-IN" sz="2000">
                <a:latin typeface="Bookman Old Style" panose="02050604050505020204" pitchFamily="18" charset="0"/>
                <a:cs typeface="Times New Roman" panose="02020603050405020304" pitchFamily="18" charset="0"/>
                <a:hlinkClick r:id="rId4"/>
              </a:rPr>
              <a:t>JavaScript Tutorial (w3schools.com)</a:t>
            </a:r>
            <a:endParaRPr lang="en-IN" sz="2000">
              <a:latin typeface="Bookman Old Style" panose="02050604050505020204" pitchFamily="18" charset="0"/>
              <a:cs typeface="Times New Roman" panose="02020603050405020304" pitchFamily="18" charset="0"/>
            </a:endParaRPr>
          </a:p>
          <a:p>
            <a:pPr algn="just">
              <a:spcBef>
                <a:spcPts val="0"/>
              </a:spcBef>
            </a:pPr>
            <a:r>
              <a:rPr lang="en-GB" sz="2000">
                <a:latin typeface="Bookman Old Style" panose="02050604050505020204" pitchFamily="18" charset="0"/>
                <a:cs typeface="Times New Roman" panose="02020603050405020304" pitchFamily="18" charset="0"/>
                <a:hlinkClick r:id="rId5"/>
              </a:rPr>
              <a:t>GeeksforGeeks | A computer science portal for geeks</a:t>
            </a:r>
            <a:endParaRPr lang="en-GB" sz="2000">
              <a:latin typeface="Bookman Old Style" panose="02050604050505020204" pitchFamily="18" charset="0"/>
              <a:cs typeface="Times New Roman" panose="02020603050405020304" pitchFamily="18" charset="0"/>
            </a:endParaRPr>
          </a:p>
          <a:p>
            <a:pPr algn="just">
              <a:spcBef>
                <a:spcPts val="0"/>
              </a:spcBef>
            </a:pPr>
            <a:r>
              <a:rPr lang="en-GB" sz="2000">
                <a:latin typeface="Bookman Old Style" panose="02050604050505020204" pitchFamily="18" charset="0"/>
                <a:cs typeface="Times New Roman" panose="02020603050405020304" pitchFamily="18" charset="0"/>
                <a:hlinkClick r:id="rId6"/>
              </a:rPr>
              <a:t>CodeShack - Resource Website for Developers &amp; Designers</a:t>
            </a:r>
            <a:endParaRPr lang="en-GB" sz="2000">
              <a:latin typeface="Bookman Old Style" panose="02050604050505020204" pitchFamily="18" charset="0"/>
              <a:cs typeface="Times New Roman" panose="02020603050405020304" pitchFamily="18" charset="0"/>
            </a:endParaRPr>
          </a:p>
          <a:p>
            <a:pPr algn="just">
              <a:spcBef>
                <a:spcPts val="0"/>
              </a:spcBef>
            </a:pPr>
            <a:r>
              <a:rPr lang="en-IN" sz="2000">
                <a:latin typeface="Bookman Old Style" panose="02050604050505020204" pitchFamily="18" charset="0"/>
                <a:cs typeface="Times New Roman" panose="02020603050405020304" pitchFamily="18" charset="0"/>
                <a:hlinkClick r:id="rId7"/>
              </a:rPr>
              <a:t>YouTube</a:t>
            </a: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IN" sz="2000">
              <a:latin typeface="Bookman Old Style" panose="02050604050505020204" pitchFamily="18" charset="0"/>
              <a:cs typeface="Times New Roman" panose="02020603050405020304" pitchFamily="18" charset="0"/>
            </a:endParaRPr>
          </a:p>
          <a:p>
            <a:pPr algn="just">
              <a:spcBef>
                <a:spcPts val="0"/>
              </a:spcBef>
            </a:pPr>
            <a:endParaRPr lang="en-GB" sz="2000">
              <a:latin typeface="Bookman Old Style" panose="02050604050505020204" pitchFamily="18" charset="0"/>
              <a:cs typeface="Times New Roman" panose="02020603050405020304" pitchFamily="18" charset="0"/>
            </a:endParaRPr>
          </a:p>
          <a:p>
            <a:pPr algn="just">
              <a:spcBef>
                <a:spcPts val="0"/>
              </a:spcBef>
            </a:pPr>
            <a:endParaRPr lang="en-US" sz="2800">
              <a:latin typeface="Times New Roman" pitchFamily="18" charset="0"/>
              <a:cs typeface="Times New Roman" pitchFamily="18" charset="0"/>
            </a:endParaRPr>
          </a:p>
          <a:p>
            <a:endParaRPr lang="en-US" dirty="0"/>
          </a:p>
        </p:txBody>
      </p:sp>
      <p:pic>
        <p:nvPicPr>
          <p:cNvPr id="15" name="Picture 14">
            <a:extLst>
              <a:ext uri="{FF2B5EF4-FFF2-40B4-BE49-F238E27FC236}">
                <a16:creationId xmlns:a16="http://schemas.microsoft.com/office/drawing/2014/main" id="{50AE05F2-5F56-4CDA-BE21-440D8A3BB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96786" y="4114800"/>
            <a:ext cx="1932414" cy="1932414"/>
          </a:xfrm>
          <a:prstGeom prst="rect">
            <a:avLst/>
          </a:prstGeom>
        </p:spPr>
      </p:pic>
      <p:pic>
        <p:nvPicPr>
          <p:cNvPr id="16" name="Picture 15">
            <a:extLst>
              <a:ext uri="{FF2B5EF4-FFF2-40B4-BE49-F238E27FC236}">
                <a16:creationId xmlns:a16="http://schemas.microsoft.com/office/drawing/2014/main" id="{8D9C5862-F7F3-44FA-A9DD-ADBF44C44C3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2316" y="4193976"/>
            <a:ext cx="1932414" cy="1932414"/>
          </a:xfrm>
          <a:prstGeom prst="rect">
            <a:avLst/>
          </a:prstGeom>
        </p:spPr>
      </p:pic>
      <p:pic>
        <p:nvPicPr>
          <p:cNvPr id="17" name="Picture 16">
            <a:extLst>
              <a:ext uri="{FF2B5EF4-FFF2-40B4-BE49-F238E27FC236}">
                <a16:creationId xmlns:a16="http://schemas.microsoft.com/office/drawing/2014/main" id="{CADD9708-ACFB-44FB-AB49-1909B2D8BAC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38800" y="4195464"/>
            <a:ext cx="2576550" cy="1932414"/>
          </a:xfrm>
          <a:prstGeom prst="rect">
            <a:avLst/>
          </a:prstGeom>
        </p:spPr>
      </p:pic>
    </p:spTree>
    <p:extLst>
      <p:ext uri="{BB962C8B-B14F-4D97-AF65-F5344CB8AC3E}">
        <p14:creationId xmlns:p14="http://schemas.microsoft.com/office/powerpoint/2010/main" val="74336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6" name="TextBox 5"/>
          <p:cNvSpPr txBox="1"/>
          <p:nvPr/>
        </p:nvSpPr>
        <p:spPr>
          <a:xfrm>
            <a:off x="0" y="3100388"/>
            <a:ext cx="9144000" cy="862012"/>
          </a:xfrm>
          <a:prstGeom prst="rect">
            <a:avLst/>
          </a:prstGeom>
          <a:solidFill>
            <a:srgbClr val="FFFFCC"/>
          </a:solidFill>
        </p:spPr>
        <p:txBody>
          <a:bodyPr wrap="square">
            <a:spAutoFit/>
          </a:bodyPr>
          <a:lstStyle/>
          <a:p>
            <a:pPr algn="ctr" fontAlgn="auto">
              <a:spcBef>
                <a:spcPts val="0"/>
              </a:spcBef>
              <a:spcAft>
                <a:spcPts val="0"/>
              </a:spcAft>
              <a:defRPr/>
            </a:pPr>
            <a:endParaRPr lang="en-IN" sz="5000" dirty="0">
              <a:solidFill>
                <a:schemeClr val="accent2">
                  <a:lumMod val="75000"/>
                </a:schemeClr>
              </a:solidFill>
              <a:latin typeface="Bookman Old Style"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wrap="square">
            <a:spAutoFit/>
          </a:bodyPr>
          <a:lstStyle/>
          <a:p>
            <a:r>
              <a:rPr lang="en-US" sz="10000">
                <a:latin typeface="Bookman Old Style" pitchFamily="18" charset="0"/>
                <a:cs typeface="Times New Roman" pitchFamily="18" charset="0"/>
              </a:rPr>
              <a:t>?</a:t>
            </a:r>
          </a:p>
        </p:txBody>
      </p:sp>
      <p:sp>
        <p:nvSpPr>
          <p:cNvPr id="10246" name="TextBox 1"/>
          <p:cNvSpPr txBox="1">
            <a:spLocks noChangeArrowheads="1"/>
          </p:cNvSpPr>
          <p:nvPr/>
        </p:nvSpPr>
        <p:spPr bwMode="auto">
          <a:xfrm>
            <a:off x="2209800" y="123825"/>
            <a:ext cx="5410200" cy="1400383"/>
          </a:xfrm>
          <a:prstGeom prst="rect">
            <a:avLst/>
          </a:prstGeom>
          <a:noFill/>
          <a:ln w="9525">
            <a:noFill/>
            <a:miter lim="800000"/>
            <a:headEnd/>
            <a:tailEnd/>
          </a:ln>
        </p:spPr>
        <p:txBody>
          <a:bodyPr wrap="square">
            <a:spAutoFit/>
          </a:bodyPr>
          <a:lstStyle/>
          <a:p>
            <a:r>
              <a:rPr lang="en-US" sz="8500" dirty="0">
                <a:latin typeface="Bookman Old Style"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04800" y="2255836"/>
            <a:ext cx="8534400" cy="4449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600" dirty="0">
                <a:effectLst/>
                <a:latin typeface="Bookman Old Style" panose="02050604050505020204" pitchFamily="18" charset="0"/>
                <a:ea typeface="Calibri" panose="020F0502020204030204" pitchFamily="34" charset="0"/>
                <a:cs typeface="Times New Roman" panose="02020603050405020304" pitchFamily="18" charset="0"/>
              </a:rPr>
              <a:t>The project is about developing a Login based Quiz attempting website on important subjects.</a:t>
            </a:r>
          </a:p>
          <a:p>
            <a:r>
              <a:rPr lang="en-IN" sz="2600" dirty="0">
                <a:latin typeface="Bookman Old Style" panose="02050604050505020204" pitchFamily="18" charset="0"/>
                <a:ea typeface="Calibri" panose="020F0502020204030204" pitchFamily="34" charset="0"/>
                <a:cs typeface="Times New Roman" panose="02020603050405020304" pitchFamily="18" charset="0"/>
              </a:rPr>
              <a:t>Subjects like Data Structures,</a:t>
            </a:r>
            <a:r>
              <a:rPr lang="en-IN" sz="2600" dirty="0">
                <a:effectLst/>
                <a:latin typeface="Bookman Old Style" panose="02050604050505020204" pitchFamily="18" charset="0"/>
                <a:ea typeface="Calibri" panose="020F0502020204030204" pitchFamily="34" charset="0"/>
                <a:cs typeface="Times New Roman" panose="02020603050405020304" pitchFamily="18" charset="0"/>
              </a:rPr>
              <a:t> Database Manage</a:t>
            </a:r>
            <a:r>
              <a:rPr lang="en-IN" sz="2600" dirty="0">
                <a:latin typeface="Bookman Old Style" panose="02050604050505020204" pitchFamily="18" charset="0"/>
                <a:ea typeface="Calibri" panose="020F0502020204030204" pitchFamily="34" charset="0"/>
                <a:cs typeface="Times New Roman" panose="02020603050405020304" pitchFamily="18" charset="0"/>
              </a:rPr>
              <a:t>ment System, Java, Python &amp; Aptitude can be chosen to attempt the Quiz.</a:t>
            </a:r>
            <a:endParaRPr lang="en-IN" sz="26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IN" sz="2600" dirty="0">
                <a:latin typeface="Bookman Old Style" panose="02050604050505020204" pitchFamily="18" charset="0"/>
                <a:ea typeface="Calibri" panose="020F0502020204030204" pitchFamily="34" charset="0"/>
                <a:cs typeface="Times New Roman" panose="02020603050405020304" pitchFamily="18" charset="0"/>
              </a:rPr>
              <a:t>Time taken to complete the Quiz will be recorded and shown at the end along with wrong and correct answers.</a:t>
            </a:r>
          </a:p>
          <a:p>
            <a:r>
              <a:rPr lang="en-IN" sz="2600" dirty="0">
                <a:latin typeface="Bookman Old Style" panose="02050604050505020204" pitchFamily="18" charset="0"/>
                <a:ea typeface="Calibri" panose="020F0502020204030204" pitchFamily="34" charset="0"/>
                <a:cs typeface="Times New Roman" panose="02020603050405020304" pitchFamily="18" charset="0"/>
              </a:rPr>
              <a:t>The main purpose of this website is to help student in time management.</a:t>
            </a:r>
          </a:p>
        </p:txBody>
      </p:sp>
      <p:sp>
        <p:nvSpPr>
          <p:cNvPr id="7" name="Rectangle 6">
            <a:extLst>
              <a:ext uri="{FF2B5EF4-FFF2-40B4-BE49-F238E27FC236}">
                <a16:creationId xmlns:a16="http://schemas.microsoft.com/office/drawing/2014/main" id="{630E1E2D-2B81-4750-9286-D7C99DFA666F}"/>
              </a:ext>
            </a:extLst>
          </p:cNvPr>
          <p:cNvSpPr/>
          <p:nvPr/>
        </p:nvSpPr>
        <p:spPr>
          <a:xfrm>
            <a:off x="4800600"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4113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228600" y="2133600"/>
            <a:ext cx="8686800" cy="4572000"/>
          </a:xfrm>
        </p:spPr>
        <p:txBody>
          <a:bodyPr/>
          <a:lstStyle/>
          <a:p>
            <a:r>
              <a:rPr lang="en-IN" sz="2600" dirty="0">
                <a:effectLst/>
                <a:latin typeface="Bookman Old Style" panose="02050604050505020204" pitchFamily="18" charset="0"/>
                <a:ea typeface="Calibri" panose="020F0502020204030204" pitchFamily="34" charset="0"/>
                <a:cs typeface="Times New Roman" panose="02020603050405020304" pitchFamily="18" charset="0"/>
              </a:rPr>
              <a:t>First page of website contains Login system for which user need to register first in the website and login to the page using a username and password.</a:t>
            </a:r>
          </a:p>
          <a:p>
            <a:r>
              <a:rPr lang="en-IN" sz="2600" dirty="0">
                <a:effectLst/>
                <a:latin typeface="Bookman Old Style" panose="02050604050505020204" pitchFamily="18" charset="0"/>
                <a:ea typeface="Calibri" panose="020F0502020204030204" pitchFamily="34" charset="0"/>
                <a:cs typeface="Times New Roman" panose="02020603050405020304" pitchFamily="18" charset="0"/>
              </a:rPr>
              <a:t>After a Successful login, the user have the option to choose the subject that he/she want to attempt the quiz.</a:t>
            </a:r>
          </a:p>
          <a:p>
            <a:r>
              <a:rPr lang="en-IN" sz="2600" dirty="0">
                <a:effectLst/>
                <a:latin typeface="Bookman Old Style" panose="02050604050505020204" pitchFamily="18" charset="0"/>
                <a:ea typeface="Calibri" panose="020F0502020204030204" pitchFamily="34" charset="0"/>
                <a:cs typeface="Times New Roman" panose="02020603050405020304" pitchFamily="18" charset="0"/>
              </a:rPr>
              <a:t>Quiz contain 10 questions with required options  and user need to take the quiz, after submission, the total number of correct answers, wrong answers and time taken to the quiz are shown.</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7" name="Rectangle 6">
            <a:extLst>
              <a:ext uri="{FF2B5EF4-FFF2-40B4-BE49-F238E27FC236}">
                <a16:creationId xmlns:a16="http://schemas.microsoft.com/office/drawing/2014/main" id="{DCDA0C05-F5D7-4C68-B3DE-DF272A8D7961}"/>
              </a:ext>
            </a:extLst>
          </p:cNvPr>
          <p:cNvSpPr/>
          <p:nvPr/>
        </p:nvSpPr>
        <p:spPr>
          <a:xfrm>
            <a:off x="4800600"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6" name="Rectangle: Rounded Corners 5">
            <a:extLst>
              <a:ext uri="{FF2B5EF4-FFF2-40B4-BE49-F238E27FC236}">
                <a16:creationId xmlns:a16="http://schemas.microsoft.com/office/drawing/2014/main" id="{5011AA60-F02A-43FA-9215-E417CC70DA74}"/>
              </a:ext>
            </a:extLst>
          </p:cNvPr>
          <p:cNvSpPr/>
          <p:nvPr/>
        </p:nvSpPr>
        <p:spPr>
          <a:xfrm>
            <a:off x="2895600" y="2639416"/>
            <a:ext cx="2895600" cy="457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Bookman Old Style" panose="02050604050505020204" pitchFamily="18" charset="0"/>
              </a:rPr>
              <a:t>ANSWER-IT</a:t>
            </a:r>
          </a:p>
        </p:txBody>
      </p:sp>
      <p:cxnSp>
        <p:nvCxnSpPr>
          <p:cNvPr id="7" name="Straight Connector 6">
            <a:extLst>
              <a:ext uri="{FF2B5EF4-FFF2-40B4-BE49-F238E27FC236}">
                <a16:creationId xmlns:a16="http://schemas.microsoft.com/office/drawing/2014/main" id="{3B34C6F7-F4C4-4B6C-8B0E-24D4199E3767}"/>
              </a:ext>
            </a:extLst>
          </p:cNvPr>
          <p:cNvCxnSpPr>
            <a:cxnSpLocks/>
          </p:cNvCxnSpPr>
          <p:nvPr/>
        </p:nvCxnSpPr>
        <p:spPr>
          <a:xfrm>
            <a:off x="4343400" y="3096616"/>
            <a:ext cx="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4DB17-989A-4B84-94BB-FC4D531A71FF}"/>
              </a:ext>
            </a:extLst>
          </p:cNvPr>
          <p:cNvCxnSpPr>
            <a:cxnSpLocks/>
          </p:cNvCxnSpPr>
          <p:nvPr/>
        </p:nvCxnSpPr>
        <p:spPr>
          <a:xfrm>
            <a:off x="1295400" y="3630016"/>
            <a:ext cx="655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BB2FAC-2414-4D2C-9C6C-8D27ABF82257}"/>
              </a:ext>
            </a:extLst>
          </p:cNvPr>
          <p:cNvCxnSpPr/>
          <p:nvPr/>
        </p:nvCxnSpPr>
        <p:spPr>
          <a:xfrm>
            <a:off x="1295400" y="3630016"/>
            <a:ext cx="0" cy="685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A2371C-2A9A-4496-A92B-F80685102324}"/>
              </a:ext>
            </a:extLst>
          </p:cNvPr>
          <p:cNvCxnSpPr/>
          <p:nvPr/>
        </p:nvCxnSpPr>
        <p:spPr>
          <a:xfrm>
            <a:off x="3276600" y="3630016"/>
            <a:ext cx="0" cy="685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5CEB2FA-F1A9-4950-85F4-4C00589700A6}"/>
              </a:ext>
            </a:extLst>
          </p:cNvPr>
          <p:cNvCxnSpPr/>
          <p:nvPr/>
        </p:nvCxnSpPr>
        <p:spPr>
          <a:xfrm>
            <a:off x="5638800" y="3630016"/>
            <a:ext cx="0" cy="685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87A37D-38C6-469D-9560-67A408F6811A}"/>
              </a:ext>
            </a:extLst>
          </p:cNvPr>
          <p:cNvCxnSpPr/>
          <p:nvPr/>
        </p:nvCxnSpPr>
        <p:spPr>
          <a:xfrm>
            <a:off x="7848600" y="3630016"/>
            <a:ext cx="0" cy="685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63266DE-A39B-482F-90DB-A572D7664772}"/>
              </a:ext>
            </a:extLst>
          </p:cNvPr>
          <p:cNvSpPr txBox="1"/>
          <p:nvPr/>
        </p:nvSpPr>
        <p:spPr>
          <a:xfrm>
            <a:off x="0" y="4355285"/>
            <a:ext cx="2514598" cy="646331"/>
          </a:xfrm>
          <a:prstGeom prst="rect">
            <a:avLst/>
          </a:prstGeom>
          <a:noFill/>
        </p:spPr>
        <p:txBody>
          <a:bodyPr wrap="square" rtlCol="0">
            <a:spAutoFit/>
          </a:bodyPr>
          <a:lstStyle/>
          <a:p>
            <a:r>
              <a:rPr lang="en-IN" dirty="0">
                <a:latin typeface="Bookman Old Style" panose="02050604050505020204" pitchFamily="18" charset="0"/>
              </a:rPr>
              <a:t>Login &amp; Registration </a:t>
            </a:r>
          </a:p>
          <a:p>
            <a:r>
              <a:rPr lang="en-IN" dirty="0">
                <a:latin typeface="Bookman Old Style" panose="02050604050505020204" pitchFamily="18" charset="0"/>
              </a:rPr>
              <a:t>         System UI</a:t>
            </a:r>
          </a:p>
        </p:txBody>
      </p:sp>
      <p:sp>
        <p:nvSpPr>
          <p:cNvPr id="14" name="TextBox 13">
            <a:extLst>
              <a:ext uri="{FF2B5EF4-FFF2-40B4-BE49-F238E27FC236}">
                <a16:creationId xmlns:a16="http://schemas.microsoft.com/office/drawing/2014/main" id="{63C1F0F7-A10B-4107-8152-615EC9CBFF52}"/>
              </a:ext>
            </a:extLst>
          </p:cNvPr>
          <p:cNvSpPr txBox="1"/>
          <p:nvPr/>
        </p:nvSpPr>
        <p:spPr>
          <a:xfrm>
            <a:off x="2372519" y="4355285"/>
            <a:ext cx="2164079" cy="646331"/>
          </a:xfrm>
          <a:prstGeom prst="rect">
            <a:avLst/>
          </a:prstGeom>
          <a:noFill/>
        </p:spPr>
        <p:txBody>
          <a:bodyPr wrap="square" rtlCol="0">
            <a:spAutoFit/>
          </a:bodyPr>
          <a:lstStyle/>
          <a:p>
            <a:r>
              <a:rPr lang="en-IN" dirty="0">
                <a:latin typeface="Bookman Old Style" panose="02050604050505020204" pitchFamily="18" charset="0"/>
              </a:rPr>
              <a:t>Subject Selection</a:t>
            </a:r>
          </a:p>
          <a:p>
            <a:r>
              <a:rPr lang="en-IN" dirty="0">
                <a:latin typeface="Bookman Old Style" panose="02050604050505020204" pitchFamily="18" charset="0"/>
              </a:rPr>
              <a:t>           UI</a:t>
            </a:r>
          </a:p>
        </p:txBody>
      </p:sp>
      <p:sp>
        <p:nvSpPr>
          <p:cNvPr id="15" name="TextBox 14">
            <a:extLst>
              <a:ext uri="{FF2B5EF4-FFF2-40B4-BE49-F238E27FC236}">
                <a16:creationId xmlns:a16="http://schemas.microsoft.com/office/drawing/2014/main" id="{CAF08A0F-4766-41D1-B578-E904DF003C0A}"/>
              </a:ext>
            </a:extLst>
          </p:cNvPr>
          <p:cNvSpPr txBox="1"/>
          <p:nvPr/>
        </p:nvSpPr>
        <p:spPr>
          <a:xfrm>
            <a:off x="4495800" y="4355285"/>
            <a:ext cx="2286000" cy="646331"/>
          </a:xfrm>
          <a:prstGeom prst="rect">
            <a:avLst/>
          </a:prstGeom>
          <a:noFill/>
        </p:spPr>
        <p:txBody>
          <a:bodyPr wrap="square" rtlCol="0">
            <a:spAutoFit/>
          </a:bodyPr>
          <a:lstStyle/>
          <a:p>
            <a:r>
              <a:rPr lang="en-IN" dirty="0">
                <a:latin typeface="Bookman Old Style" panose="02050604050505020204" pitchFamily="18" charset="0"/>
              </a:rPr>
              <a:t>Basic Quiz UI with a count up Timer</a:t>
            </a:r>
          </a:p>
        </p:txBody>
      </p:sp>
      <p:sp>
        <p:nvSpPr>
          <p:cNvPr id="16" name="TextBox 15">
            <a:extLst>
              <a:ext uri="{FF2B5EF4-FFF2-40B4-BE49-F238E27FC236}">
                <a16:creationId xmlns:a16="http://schemas.microsoft.com/office/drawing/2014/main" id="{66C93000-8F1B-4F1B-B62A-EF264DDC91F1}"/>
              </a:ext>
            </a:extLst>
          </p:cNvPr>
          <p:cNvSpPr txBox="1"/>
          <p:nvPr/>
        </p:nvSpPr>
        <p:spPr>
          <a:xfrm>
            <a:off x="6781800" y="4452559"/>
            <a:ext cx="2286000" cy="369332"/>
          </a:xfrm>
          <a:prstGeom prst="rect">
            <a:avLst/>
          </a:prstGeom>
          <a:noFill/>
        </p:spPr>
        <p:txBody>
          <a:bodyPr wrap="square" rtlCol="0">
            <a:spAutoFit/>
          </a:bodyPr>
          <a:lstStyle/>
          <a:p>
            <a:r>
              <a:rPr lang="en-IN" dirty="0">
                <a:latin typeface="Bookman Old Style" panose="02050604050505020204" pitchFamily="18" charset="0"/>
              </a:rPr>
              <a:t>Leader Board UI</a:t>
            </a:r>
          </a:p>
        </p:txBody>
      </p:sp>
      <p:sp>
        <p:nvSpPr>
          <p:cNvPr id="17" name="TextBox 16">
            <a:extLst>
              <a:ext uri="{FF2B5EF4-FFF2-40B4-BE49-F238E27FC236}">
                <a16:creationId xmlns:a16="http://schemas.microsoft.com/office/drawing/2014/main" id="{2FABD4B0-E055-4748-9676-8C165F7296F3}"/>
              </a:ext>
            </a:extLst>
          </p:cNvPr>
          <p:cNvSpPr txBox="1"/>
          <p:nvPr/>
        </p:nvSpPr>
        <p:spPr>
          <a:xfrm>
            <a:off x="3261361" y="5650468"/>
            <a:ext cx="1920240" cy="369332"/>
          </a:xfrm>
          <a:prstGeom prst="rect">
            <a:avLst/>
          </a:prstGeom>
          <a:noFill/>
        </p:spPr>
        <p:txBody>
          <a:bodyPr wrap="square" rtlCol="0">
            <a:spAutoFit/>
          </a:bodyPr>
          <a:lstStyle/>
          <a:p>
            <a:r>
              <a:rPr lang="en-IN" dirty="0">
                <a:latin typeface="Bookman Old Style" panose="02050604050505020204" pitchFamily="18" charset="0"/>
              </a:rPr>
              <a:t>      Data Base</a:t>
            </a:r>
          </a:p>
        </p:txBody>
      </p:sp>
      <p:cxnSp>
        <p:nvCxnSpPr>
          <p:cNvPr id="18" name="Straight Connector 17">
            <a:extLst>
              <a:ext uri="{FF2B5EF4-FFF2-40B4-BE49-F238E27FC236}">
                <a16:creationId xmlns:a16="http://schemas.microsoft.com/office/drawing/2014/main" id="{52662BF3-321A-44B2-AC93-0D85939ECBE7}"/>
              </a:ext>
            </a:extLst>
          </p:cNvPr>
          <p:cNvCxnSpPr/>
          <p:nvPr/>
        </p:nvCxnSpPr>
        <p:spPr>
          <a:xfrm>
            <a:off x="1295400" y="5001616"/>
            <a:ext cx="0" cy="833518"/>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660773D-C179-4BF4-A248-02539534D04C}"/>
              </a:ext>
            </a:extLst>
          </p:cNvPr>
          <p:cNvCxnSpPr/>
          <p:nvPr/>
        </p:nvCxnSpPr>
        <p:spPr>
          <a:xfrm>
            <a:off x="1295400" y="5835134"/>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E1656E-1EC8-4A50-AF17-4B9E2F490E81}"/>
              </a:ext>
            </a:extLst>
          </p:cNvPr>
          <p:cNvCxnSpPr/>
          <p:nvPr/>
        </p:nvCxnSpPr>
        <p:spPr>
          <a:xfrm>
            <a:off x="5654040" y="5001616"/>
            <a:ext cx="0" cy="833518"/>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6957DBE-F912-4267-A1E9-7DCC42B75B86}"/>
              </a:ext>
            </a:extLst>
          </p:cNvPr>
          <p:cNvCxnSpPr/>
          <p:nvPr/>
        </p:nvCxnSpPr>
        <p:spPr>
          <a:xfrm>
            <a:off x="7848600" y="5001616"/>
            <a:ext cx="0" cy="833518"/>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3D2CD3-F7B4-485C-BB23-15FD86F53FC7}"/>
              </a:ext>
            </a:extLst>
          </p:cNvPr>
          <p:cNvCxnSpPr/>
          <p:nvPr/>
        </p:nvCxnSpPr>
        <p:spPr>
          <a:xfrm flipH="1">
            <a:off x="5029200" y="5835134"/>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761FD7F-C5E4-4653-91ED-B5CE59B54A87}"/>
              </a:ext>
            </a:extLst>
          </p:cNvPr>
          <p:cNvSpPr/>
          <p:nvPr/>
        </p:nvSpPr>
        <p:spPr>
          <a:xfrm>
            <a:off x="4800600"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5123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Architectural Model</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10">
            <a:extLst>
              <a:ext uri="{FF2B5EF4-FFF2-40B4-BE49-F238E27FC236}">
                <a16:creationId xmlns:a16="http://schemas.microsoft.com/office/drawing/2014/main" id="{F5D71056-F403-47B2-89AB-DACDE4182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20" y="3042761"/>
            <a:ext cx="1371600" cy="1371600"/>
          </a:xfrm>
        </p:spPr>
      </p:pic>
      <p:sp>
        <p:nvSpPr>
          <p:cNvPr id="7" name="Rectangle: Rounded Corners 6">
            <a:extLst>
              <a:ext uri="{FF2B5EF4-FFF2-40B4-BE49-F238E27FC236}">
                <a16:creationId xmlns:a16="http://schemas.microsoft.com/office/drawing/2014/main" id="{89021553-6A7F-40B9-884A-EE32CCB2AFBC}"/>
              </a:ext>
            </a:extLst>
          </p:cNvPr>
          <p:cNvSpPr/>
          <p:nvPr/>
        </p:nvSpPr>
        <p:spPr>
          <a:xfrm>
            <a:off x="1828800" y="2209800"/>
            <a:ext cx="6934200" cy="4343400"/>
          </a:xfrm>
          <a:prstGeom prst="roundRect">
            <a:avLst/>
          </a:prstGeom>
          <a:ln>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2D06C3E-91A1-4986-BC94-870F7F036EA1}"/>
              </a:ext>
            </a:extLst>
          </p:cNvPr>
          <p:cNvSpPr/>
          <p:nvPr/>
        </p:nvSpPr>
        <p:spPr>
          <a:xfrm>
            <a:off x="2438400" y="2667000"/>
            <a:ext cx="2133600" cy="2667000"/>
          </a:xfrm>
          <a:prstGeom prst="round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036F064-28A8-4311-B440-B0975A307CEF}"/>
              </a:ext>
            </a:extLst>
          </p:cNvPr>
          <p:cNvSpPr/>
          <p:nvPr/>
        </p:nvSpPr>
        <p:spPr>
          <a:xfrm>
            <a:off x="5181600" y="2438400"/>
            <a:ext cx="2971800" cy="3664297"/>
          </a:xfrm>
          <a:prstGeom prst="round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BEAF0AA2-A429-49D5-A3B5-544EDC958EDB}"/>
              </a:ext>
            </a:extLst>
          </p:cNvPr>
          <p:cNvCxnSpPr>
            <a:cxnSpLocks/>
          </p:cNvCxnSpPr>
          <p:nvPr/>
        </p:nvCxnSpPr>
        <p:spPr>
          <a:xfrm>
            <a:off x="1412320" y="3505200"/>
            <a:ext cx="11647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371113E-2ECA-46A2-A4CE-09E0D99B0BF0}"/>
              </a:ext>
            </a:extLst>
          </p:cNvPr>
          <p:cNvCxnSpPr>
            <a:cxnSpLocks/>
          </p:cNvCxnSpPr>
          <p:nvPr/>
        </p:nvCxnSpPr>
        <p:spPr>
          <a:xfrm flipH="1">
            <a:off x="1407160" y="3938515"/>
            <a:ext cx="116986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B95733C-A47D-486E-9419-E76E67DD13CB}"/>
              </a:ext>
            </a:extLst>
          </p:cNvPr>
          <p:cNvCxnSpPr>
            <a:cxnSpLocks/>
          </p:cNvCxnSpPr>
          <p:nvPr/>
        </p:nvCxnSpPr>
        <p:spPr>
          <a:xfrm>
            <a:off x="4463860" y="3505200"/>
            <a:ext cx="1327339"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F0D81C8-9FE9-49DF-81FC-015C8E42763E}"/>
              </a:ext>
            </a:extLst>
          </p:cNvPr>
          <p:cNvCxnSpPr>
            <a:cxnSpLocks/>
          </p:cNvCxnSpPr>
          <p:nvPr/>
        </p:nvCxnSpPr>
        <p:spPr>
          <a:xfrm flipH="1">
            <a:off x="4463860" y="3929870"/>
            <a:ext cx="13273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FEB05440-AA5B-40A4-9BD5-48C0BA096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060" y="2661920"/>
            <a:ext cx="1358900" cy="1295400"/>
          </a:xfrm>
          <a:prstGeom prst="rect">
            <a:avLst/>
          </a:prstGeom>
        </p:spPr>
      </p:pic>
      <p:pic>
        <p:nvPicPr>
          <p:cNvPr id="15" name="Picture 14">
            <a:extLst>
              <a:ext uri="{FF2B5EF4-FFF2-40B4-BE49-F238E27FC236}">
                <a16:creationId xmlns:a16="http://schemas.microsoft.com/office/drawing/2014/main" id="{37B1F634-B710-4209-9BFC-B22745C53D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7020" y="2823721"/>
            <a:ext cx="1886841" cy="1114794"/>
          </a:xfrm>
          <a:prstGeom prst="rect">
            <a:avLst/>
          </a:prstGeom>
        </p:spPr>
      </p:pic>
      <p:sp>
        <p:nvSpPr>
          <p:cNvPr id="16" name="TextBox 15">
            <a:extLst>
              <a:ext uri="{FF2B5EF4-FFF2-40B4-BE49-F238E27FC236}">
                <a16:creationId xmlns:a16="http://schemas.microsoft.com/office/drawing/2014/main" id="{36959B01-279B-4F2E-B5CB-24632A936C9D}"/>
              </a:ext>
            </a:extLst>
          </p:cNvPr>
          <p:cNvSpPr txBox="1"/>
          <p:nvPr/>
        </p:nvSpPr>
        <p:spPr>
          <a:xfrm>
            <a:off x="2726501" y="3839051"/>
            <a:ext cx="1540699" cy="1723549"/>
          </a:xfrm>
          <a:prstGeom prst="rect">
            <a:avLst/>
          </a:prstGeom>
          <a:noFill/>
        </p:spPr>
        <p:txBody>
          <a:bodyPr wrap="square" rtlCol="0">
            <a:spAutoFit/>
          </a:bodyPr>
          <a:lstStyle/>
          <a:p>
            <a:r>
              <a:rPr lang="en-IN" sz="1300" dirty="0">
                <a:solidFill>
                  <a:srgbClr val="282828"/>
                </a:solidFill>
                <a:effectLst/>
                <a:latin typeface="Bookman Old Style" panose="02050604050505020204" pitchFamily="18" charset="0"/>
              </a:rPr>
              <a:t>W</a:t>
            </a:r>
            <a:r>
              <a:rPr lang="en-IN" sz="1300" dirty="0">
                <a:solidFill>
                  <a:srgbClr val="282828"/>
                </a:solidFill>
                <a:latin typeface="Bookman Old Style" panose="02050604050505020204" pitchFamily="18" charset="0"/>
              </a:rPr>
              <a:t>hat the user sees &amp; interact with</a:t>
            </a:r>
          </a:p>
          <a:p>
            <a:r>
              <a:rPr lang="en-IN" sz="1300" b="1" dirty="0">
                <a:solidFill>
                  <a:srgbClr val="282828"/>
                </a:solidFill>
                <a:latin typeface="Bookman Old Style" panose="02050604050505020204" pitchFamily="18" charset="0"/>
              </a:rPr>
              <a:t>    </a:t>
            </a:r>
          </a:p>
          <a:p>
            <a:r>
              <a:rPr lang="en-IN" sz="1300" b="1" dirty="0">
                <a:solidFill>
                  <a:srgbClr val="282828"/>
                </a:solidFill>
                <a:latin typeface="Bookman Old Style" panose="02050604050505020204" pitchFamily="18" charset="0"/>
              </a:rPr>
              <a:t>    HTML,CSS,</a:t>
            </a:r>
          </a:p>
          <a:p>
            <a:r>
              <a:rPr lang="en-IN" sz="1300" b="1" dirty="0">
                <a:solidFill>
                  <a:srgbClr val="282828"/>
                </a:solidFill>
                <a:latin typeface="Bookman Old Style" panose="02050604050505020204" pitchFamily="18" charset="0"/>
              </a:rPr>
              <a:t>    JavaScript</a:t>
            </a:r>
          </a:p>
          <a:p>
            <a:endParaRPr lang="en-IN" sz="1400" dirty="0">
              <a:solidFill>
                <a:srgbClr val="282828"/>
              </a:solidFill>
              <a:latin typeface="Lato"/>
            </a:endParaRPr>
          </a:p>
          <a:p>
            <a:r>
              <a:rPr lang="en-IN" sz="1400" dirty="0">
                <a:solidFill>
                  <a:srgbClr val="282828"/>
                </a:solidFill>
                <a:effectLst/>
                <a:latin typeface="Lato"/>
              </a:rPr>
              <a:t>     </a:t>
            </a:r>
          </a:p>
        </p:txBody>
      </p:sp>
      <p:sp>
        <p:nvSpPr>
          <p:cNvPr id="17" name="TextBox 16">
            <a:extLst>
              <a:ext uri="{FF2B5EF4-FFF2-40B4-BE49-F238E27FC236}">
                <a16:creationId xmlns:a16="http://schemas.microsoft.com/office/drawing/2014/main" id="{CE49CED5-E0AE-4DBC-87F2-E7C6B9288D25}"/>
              </a:ext>
            </a:extLst>
          </p:cNvPr>
          <p:cNvSpPr txBox="1"/>
          <p:nvPr/>
        </p:nvSpPr>
        <p:spPr>
          <a:xfrm>
            <a:off x="2989727" y="5334000"/>
            <a:ext cx="1136730" cy="307777"/>
          </a:xfrm>
          <a:prstGeom prst="rect">
            <a:avLst/>
          </a:prstGeom>
          <a:noFill/>
        </p:spPr>
        <p:txBody>
          <a:bodyPr wrap="square" rtlCol="0">
            <a:spAutoFit/>
          </a:bodyPr>
          <a:lstStyle/>
          <a:p>
            <a:r>
              <a:rPr lang="en-IN" sz="1400" b="1" dirty="0">
                <a:latin typeface="Bookman Old Style" panose="02050604050505020204" pitchFamily="18" charset="0"/>
              </a:rPr>
              <a:t>Front End</a:t>
            </a:r>
          </a:p>
        </p:txBody>
      </p:sp>
      <p:sp>
        <p:nvSpPr>
          <p:cNvPr id="18" name="TextBox 17">
            <a:extLst>
              <a:ext uri="{FF2B5EF4-FFF2-40B4-BE49-F238E27FC236}">
                <a16:creationId xmlns:a16="http://schemas.microsoft.com/office/drawing/2014/main" id="{714BC07A-2964-4564-BFCE-9D84C92EDF17}"/>
              </a:ext>
            </a:extLst>
          </p:cNvPr>
          <p:cNvSpPr txBox="1"/>
          <p:nvPr/>
        </p:nvSpPr>
        <p:spPr>
          <a:xfrm>
            <a:off x="5486400" y="4079557"/>
            <a:ext cx="2514600" cy="492443"/>
          </a:xfrm>
          <a:prstGeom prst="rect">
            <a:avLst/>
          </a:prstGeom>
          <a:noFill/>
        </p:spPr>
        <p:txBody>
          <a:bodyPr wrap="square" rtlCol="0">
            <a:spAutoFit/>
          </a:bodyPr>
          <a:lstStyle/>
          <a:p>
            <a:r>
              <a:rPr lang="en-IN" sz="1300" dirty="0">
                <a:latin typeface="Bookman Old Style" panose="02050604050505020204" pitchFamily="18" charset="0"/>
              </a:rPr>
              <a:t>Contains App Logic :</a:t>
            </a:r>
          </a:p>
          <a:p>
            <a:r>
              <a:rPr lang="en-IN" sz="1300" dirty="0">
                <a:latin typeface="Bookman Old Style" panose="02050604050505020204" pitchFamily="18" charset="0"/>
              </a:rPr>
              <a:t>	</a:t>
            </a:r>
            <a:r>
              <a:rPr lang="en-IN" sz="1300" b="1" dirty="0">
                <a:latin typeface="Bookman Old Style" panose="02050604050505020204" pitchFamily="18" charset="0"/>
              </a:rPr>
              <a:t>Python</a:t>
            </a:r>
          </a:p>
        </p:txBody>
      </p:sp>
      <p:sp>
        <p:nvSpPr>
          <p:cNvPr id="19" name="TextBox 18">
            <a:extLst>
              <a:ext uri="{FF2B5EF4-FFF2-40B4-BE49-F238E27FC236}">
                <a16:creationId xmlns:a16="http://schemas.microsoft.com/office/drawing/2014/main" id="{F2E575C4-26B2-4532-9A9E-E8875D2FBA49}"/>
              </a:ext>
            </a:extLst>
          </p:cNvPr>
          <p:cNvSpPr txBox="1"/>
          <p:nvPr/>
        </p:nvSpPr>
        <p:spPr>
          <a:xfrm>
            <a:off x="5602777" y="4536757"/>
            <a:ext cx="2281846" cy="492443"/>
          </a:xfrm>
          <a:prstGeom prst="rect">
            <a:avLst/>
          </a:prstGeom>
          <a:noFill/>
        </p:spPr>
        <p:txBody>
          <a:bodyPr wrap="square" rtlCol="0">
            <a:spAutoFit/>
          </a:bodyPr>
          <a:lstStyle/>
          <a:p>
            <a:r>
              <a:rPr lang="en-IN" sz="1300" dirty="0">
                <a:latin typeface="Bookman Old Style" panose="02050604050505020204" pitchFamily="18" charset="0"/>
              </a:rPr>
              <a:t>         Web Server</a:t>
            </a:r>
          </a:p>
          <a:p>
            <a:endParaRPr lang="en-IN" sz="1300" dirty="0">
              <a:latin typeface="Bookman Old Style" panose="02050604050505020204" pitchFamily="18" charset="0"/>
            </a:endParaRPr>
          </a:p>
        </p:txBody>
      </p:sp>
      <p:pic>
        <p:nvPicPr>
          <p:cNvPr id="20" name="Picture 19">
            <a:extLst>
              <a:ext uri="{FF2B5EF4-FFF2-40B4-BE49-F238E27FC236}">
                <a16:creationId xmlns:a16="http://schemas.microsoft.com/office/drawing/2014/main" id="{35C1BE15-F370-496A-9615-8B8A86310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2466" y="4800600"/>
            <a:ext cx="659885" cy="659885"/>
          </a:xfrm>
          <a:prstGeom prst="rect">
            <a:avLst/>
          </a:prstGeom>
        </p:spPr>
      </p:pic>
      <p:cxnSp>
        <p:nvCxnSpPr>
          <p:cNvPr id="21" name="Connector: Elbow 20">
            <a:extLst>
              <a:ext uri="{FF2B5EF4-FFF2-40B4-BE49-F238E27FC236}">
                <a16:creationId xmlns:a16="http://schemas.microsoft.com/office/drawing/2014/main" id="{27CDCF46-D3FE-4A7E-ACC7-16F09385DBEF}"/>
              </a:ext>
            </a:extLst>
          </p:cNvPr>
          <p:cNvCxnSpPr>
            <a:cxnSpLocks/>
          </p:cNvCxnSpPr>
          <p:nvPr/>
        </p:nvCxnSpPr>
        <p:spPr>
          <a:xfrm flipV="1">
            <a:off x="5737772" y="4724400"/>
            <a:ext cx="390903" cy="71908"/>
          </a:xfrm>
          <a:prstGeom prst="bentConnector3">
            <a:avLst>
              <a:gd name="adj1" fmla="val -1982"/>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167A60DD-EC42-459E-81CD-3E63A88D8D3E}"/>
              </a:ext>
            </a:extLst>
          </p:cNvPr>
          <p:cNvCxnSpPr>
            <a:cxnSpLocks/>
          </p:cNvCxnSpPr>
          <p:nvPr/>
        </p:nvCxnSpPr>
        <p:spPr>
          <a:xfrm rot="10800000">
            <a:off x="7119275" y="4724400"/>
            <a:ext cx="460546" cy="71908"/>
          </a:xfrm>
          <a:prstGeom prst="bentConnector3">
            <a:avLst>
              <a:gd name="adj1" fmla="val 21321"/>
            </a:avLst>
          </a:prstGeom>
          <a:ln w="12700">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D9E2A1A7-F4C7-486F-80C4-FD8B51C6A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7675" y="4783215"/>
            <a:ext cx="595124" cy="729056"/>
          </a:xfrm>
          <a:prstGeom prst="rect">
            <a:avLst/>
          </a:prstGeom>
        </p:spPr>
      </p:pic>
      <p:sp>
        <p:nvSpPr>
          <p:cNvPr id="24" name="TextBox 23">
            <a:extLst>
              <a:ext uri="{FF2B5EF4-FFF2-40B4-BE49-F238E27FC236}">
                <a16:creationId xmlns:a16="http://schemas.microsoft.com/office/drawing/2014/main" id="{955253F5-FC29-4716-8D17-DA799DACD7AB}"/>
              </a:ext>
            </a:extLst>
          </p:cNvPr>
          <p:cNvSpPr txBox="1"/>
          <p:nvPr/>
        </p:nvSpPr>
        <p:spPr>
          <a:xfrm>
            <a:off x="5410200" y="5410200"/>
            <a:ext cx="1647306" cy="692497"/>
          </a:xfrm>
          <a:prstGeom prst="rect">
            <a:avLst/>
          </a:prstGeom>
          <a:noFill/>
        </p:spPr>
        <p:txBody>
          <a:bodyPr wrap="square" rtlCol="0">
            <a:spAutoFit/>
          </a:bodyPr>
          <a:lstStyle/>
          <a:p>
            <a:r>
              <a:rPr lang="en-IN" sz="1300" b="1" dirty="0">
                <a:latin typeface="Bookman Old Style" panose="02050604050505020204" pitchFamily="18" charset="0"/>
              </a:rPr>
              <a:t>File System</a:t>
            </a:r>
          </a:p>
          <a:p>
            <a:r>
              <a:rPr lang="en-IN" sz="1300" dirty="0">
                <a:latin typeface="Bookman Old Style" panose="02050604050505020204" pitchFamily="18" charset="0"/>
              </a:rPr>
              <a:t>HTML,CSS,JS, Image Files</a:t>
            </a:r>
          </a:p>
        </p:txBody>
      </p:sp>
      <p:sp>
        <p:nvSpPr>
          <p:cNvPr id="25" name="TextBox 24">
            <a:extLst>
              <a:ext uri="{FF2B5EF4-FFF2-40B4-BE49-F238E27FC236}">
                <a16:creationId xmlns:a16="http://schemas.microsoft.com/office/drawing/2014/main" id="{5E207E50-07D8-48E1-A417-C7613314732F}"/>
              </a:ext>
            </a:extLst>
          </p:cNvPr>
          <p:cNvSpPr txBox="1"/>
          <p:nvPr/>
        </p:nvSpPr>
        <p:spPr>
          <a:xfrm>
            <a:off x="6718075" y="5460484"/>
            <a:ext cx="1557591" cy="492443"/>
          </a:xfrm>
          <a:prstGeom prst="rect">
            <a:avLst/>
          </a:prstGeom>
          <a:noFill/>
        </p:spPr>
        <p:txBody>
          <a:bodyPr wrap="square" rtlCol="0">
            <a:spAutoFit/>
          </a:bodyPr>
          <a:lstStyle/>
          <a:p>
            <a:r>
              <a:rPr lang="en-IN" sz="1300" b="1" dirty="0">
                <a:latin typeface="Bookman Old Style" panose="02050604050505020204" pitchFamily="18" charset="0"/>
              </a:rPr>
              <a:t>        Database</a:t>
            </a:r>
          </a:p>
          <a:p>
            <a:r>
              <a:rPr lang="en-IN" sz="1300" b="1" dirty="0">
                <a:latin typeface="Bookman Old Style" panose="02050604050505020204" pitchFamily="18" charset="0"/>
              </a:rPr>
              <a:t>          </a:t>
            </a:r>
            <a:r>
              <a:rPr lang="en-IN" sz="1300" dirty="0">
                <a:latin typeface="Bookman Old Style" panose="02050604050505020204" pitchFamily="18" charset="0"/>
              </a:rPr>
              <a:t>MySQL</a:t>
            </a:r>
          </a:p>
        </p:txBody>
      </p:sp>
      <p:sp>
        <p:nvSpPr>
          <p:cNvPr id="26" name="TextBox 25">
            <a:extLst>
              <a:ext uri="{FF2B5EF4-FFF2-40B4-BE49-F238E27FC236}">
                <a16:creationId xmlns:a16="http://schemas.microsoft.com/office/drawing/2014/main" id="{63B9D028-9524-4042-8DDA-428393CCD079}"/>
              </a:ext>
            </a:extLst>
          </p:cNvPr>
          <p:cNvSpPr txBox="1"/>
          <p:nvPr/>
        </p:nvSpPr>
        <p:spPr>
          <a:xfrm>
            <a:off x="6192351" y="6086669"/>
            <a:ext cx="1136730" cy="307777"/>
          </a:xfrm>
          <a:prstGeom prst="rect">
            <a:avLst/>
          </a:prstGeom>
          <a:noFill/>
        </p:spPr>
        <p:txBody>
          <a:bodyPr wrap="square" rtlCol="0">
            <a:spAutoFit/>
          </a:bodyPr>
          <a:lstStyle/>
          <a:p>
            <a:r>
              <a:rPr lang="en-IN" sz="1400" b="1" dirty="0">
                <a:latin typeface="Bookman Old Style" panose="02050604050505020204" pitchFamily="18" charset="0"/>
              </a:rPr>
              <a:t>Back End</a:t>
            </a:r>
          </a:p>
        </p:txBody>
      </p:sp>
      <p:sp>
        <p:nvSpPr>
          <p:cNvPr id="27" name="TextBox 26">
            <a:extLst>
              <a:ext uri="{FF2B5EF4-FFF2-40B4-BE49-F238E27FC236}">
                <a16:creationId xmlns:a16="http://schemas.microsoft.com/office/drawing/2014/main" id="{E9A77896-796D-460E-97DF-23C583BFD442}"/>
              </a:ext>
            </a:extLst>
          </p:cNvPr>
          <p:cNvSpPr txBox="1"/>
          <p:nvPr/>
        </p:nvSpPr>
        <p:spPr>
          <a:xfrm>
            <a:off x="234870" y="4340423"/>
            <a:ext cx="1136730" cy="307777"/>
          </a:xfrm>
          <a:prstGeom prst="rect">
            <a:avLst/>
          </a:prstGeom>
          <a:noFill/>
        </p:spPr>
        <p:txBody>
          <a:bodyPr wrap="square" rtlCol="0">
            <a:spAutoFit/>
          </a:bodyPr>
          <a:lstStyle/>
          <a:p>
            <a:r>
              <a:rPr lang="en-IN" sz="1400" b="1" dirty="0">
                <a:latin typeface="Bookman Old Style" panose="02050604050505020204" pitchFamily="18" charset="0"/>
              </a:rPr>
              <a:t>   Users</a:t>
            </a:r>
          </a:p>
        </p:txBody>
      </p:sp>
      <p:sp>
        <p:nvSpPr>
          <p:cNvPr id="28" name="TextBox 27">
            <a:extLst>
              <a:ext uri="{FF2B5EF4-FFF2-40B4-BE49-F238E27FC236}">
                <a16:creationId xmlns:a16="http://schemas.microsoft.com/office/drawing/2014/main" id="{C1B36DC0-1AF1-47B7-A4D6-B4D0BCE9A318}"/>
              </a:ext>
            </a:extLst>
          </p:cNvPr>
          <p:cNvSpPr txBox="1"/>
          <p:nvPr/>
        </p:nvSpPr>
        <p:spPr>
          <a:xfrm>
            <a:off x="3657600" y="6394450"/>
            <a:ext cx="2984275"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400" b="1" dirty="0">
                <a:latin typeface="Bookman Old Style" panose="02050604050505020204" pitchFamily="18" charset="0"/>
              </a:rPr>
              <a:t> Web Application Architecture</a:t>
            </a:r>
          </a:p>
        </p:txBody>
      </p:sp>
      <p:sp>
        <p:nvSpPr>
          <p:cNvPr id="29" name="Rectangle: Rounded Corners 28">
            <a:extLst>
              <a:ext uri="{FF2B5EF4-FFF2-40B4-BE49-F238E27FC236}">
                <a16:creationId xmlns:a16="http://schemas.microsoft.com/office/drawing/2014/main" id="{0F5C8323-0BC4-4E00-8B2D-2455A33B05BB}"/>
              </a:ext>
            </a:extLst>
          </p:cNvPr>
          <p:cNvSpPr/>
          <p:nvPr/>
        </p:nvSpPr>
        <p:spPr>
          <a:xfrm>
            <a:off x="1362550" y="3254340"/>
            <a:ext cx="1000920" cy="174660"/>
          </a:xfrm>
          <a:prstGeom prst="roundRect">
            <a:avLst>
              <a:gd name="adj" fmla="val 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man Old Style" panose="02050604050505020204" pitchFamily="18" charset="0"/>
              </a:rPr>
              <a:t>Collect Data</a:t>
            </a:r>
          </a:p>
        </p:txBody>
      </p:sp>
      <p:sp>
        <p:nvSpPr>
          <p:cNvPr id="30" name="Rectangle: Rounded Corners 29">
            <a:extLst>
              <a:ext uri="{FF2B5EF4-FFF2-40B4-BE49-F238E27FC236}">
                <a16:creationId xmlns:a16="http://schemas.microsoft.com/office/drawing/2014/main" id="{E52B3AA9-BD11-4F39-A9B6-C91452D60B6F}"/>
              </a:ext>
            </a:extLst>
          </p:cNvPr>
          <p:cNvSpPr/>
          <p:nvPr/>
        </p:nvSpPr>
        <p:spPr>
          <a:xfrm>
            <a:off x="1389539" y="4012020"/>
            <a:ext cx="1000920" cy="174660"/>
          </a:xfrm>
          <a:prstGeom prst="roundRect">
            <a:avLst>
              <a:gd name="adj" fmla="val 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man Old Style" panose="02050604050505020204" pitchFamily="18" charset="0"/>
              </a:rPr>
              <a:t>Display</a:t>
            </a:r>
          </a:p>
        </p:txBody>
      </p:sp>
      <p:sp>
        <p:nvSpPr>
          <p:cNvPr id="31" name="Rectangle: Rounded Corners 30">
            <a:extLst>
              <a:ext uri="{FF2B5EF4-FFF2-40B4-BE49-F238E27FC236}">
                <a16:creationId xmlns:a16="http://schemas.microsoft.com/office/drawing/2014/main" id="{BBB702DF-80F4-4FA3-898B-15504C5C1548}"/>
              </a:ext>
            </a:extLst>
          </p:cNvPr>
          <p:cNvSpPr/>
          <p:nvPr/>
        </p:nvSpPr>
        <p:spPr>
          <a:xfrm>
            <a:off x="4637880" y="3276600"/>
            <a:ext cx="1000920" cy="174660"/>
          </a:xfrm>
          <a:prstGeom prst="roundRect">
            <a:avLst>
              <a:gd name="adj" fmla="val 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man Old Style" panose="02050604050505020204" pitchFamily="18" charset="0"/>
              </a:rPr>
              <a:t>Request</a:t>
            </a:r>
          </a:p>
        </p:txBody>
      </p:sp>
      <p:sp>
        <p:nvSpPr>
          <p:cNvPr id="32" name="Rectangle: Rounded Corners 31">
            <a:extLst>
              <a:ext uri="{FF2B5EF4-FFF2-40B4-BE49-F238E27FC236}">
                <a16:creationId xmlns:a16="http://schemas.microsoft.com/office/drawing/2014/main" id="{507E5772-16E0-4C13-B232-1F3049DE3480}"/>
              </a:ext>
            </a:extLst>
          </p:cNvPr>
          <p:cNvSpPr/>
          <p:nvPr/>
        </p:nvSpPr>
        <p:spPr>
          <a:xfrm>
            <a:off x="4681140" y="3967745"/>
            <a:ext cx="1000920" cy="174660"/>
          </a:xfrm>
          <a:prstGeom prst="roundRect">
            <a:avLst>
              <a:gd name="adj" fmla="val 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man Old Style" panose="02050604050505020204" pitchFamily="18" charset="0"/>
              </a:rPr>
              <a:t>Response</a:t>
            </a:r>
          </a:p>
        </p:txBody>
      </p:sp>
      <p:sp>
        <p:nvSpPr>
          <p:cNvPr id="33" name="Rectangle 32">
            <a:extLst>
              <a:ext uri="{FF2B5EF4-FFF2-40B4-BE49-F238E27FC236}">
                <a16:creationId xmlns:a16="http://schemas.microsoft.com/office/drawing/2014/main" id="{00FB1638-108B-4231-AA0F-C89B826F5292}"/>
              </a:ext>
            </a:extLst>
          </p:cNvPr>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34" name="Rectangle 33">
            <a:extLst>
              <a:ext uri="{FF2B5EF4-FFF2-40B4-BE49-F238E27FC236}">
                <a16:creationId xmlns:a16="http://schemas.microsoft.com/office/drawing/2014/main" id="{BB708F2A-499D-422F-B5D7-84AFF52704C0}"/>
              </a:ext>
            </a:extLst>
          </p:cNvPr>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05312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8">
            <a:extLst>
              <a:ext uri="{FF2B5EF4-FFF2-40B4-BE49-F238E27FC236}">
                <a16:creationId xmlns:a16="http://schemas.microsoft.com/office/drawing/2014/main" id="{59797A24-A258-475F-9463-F96E230F89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8800"/>
            <a:ext cx="7524684" cy="4783689"/>
          </a:xfrm>
        </p:spPr>
      </p:pic>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UML / Data Flow/ Flow Chart</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800600"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b="1"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14" name="TextBox 13">
            <a:extLst>
              <a:ext uri="{FF2B5EF4-FFF2-40B4-BE49-F238E27FC236}">
                <a16:creationId xmlns:a16="http://schemas.microsoft.com/office/drawing/2014/main" id="{E85FAE41-BBDE-449B-BA12-08AE125CC9C2}"/>
              </a:ext>
            </a:extLst>
          </p:cNvPr>
          <p:cNvSpPr txBox="1"/>
          <p:nvPr/>
        </p:nvSpPr>
        <p:spPr>
          <a:xfrm>
            <a:off x="1752600" y="6324600"/>
            <a:ext cx="5562600" cy="492443"/>
          </a:xfrm>
          <a:prstGeom prst="rect">
            <a:avLst/>
          </a:prstGeom>
          <a:noFill/>
        </p:spPr>
        <p:txBody>
          <a:bodyPr wrap="square" rtlCol="0">
            <a:spAutoFit/>
          </a:bodyPr>
          <a:lstStyle/>
          <a:p>
            <a:r>
              <a:rPr lang="en-IN" sz="2600" b="1" dirty="0">
                <a:latin typeface="Bookman Old Style" panose="02050604050505020204" pitchFamily="18" charset="0"/>
              </a:rPr>
              <a:t>       DFD for Online Quiz</a:t>
            </a:r>
          </a:p>
        </p:txBody>
      </p:sp>
    </p:spTree>
    <p:extLst>
      <p:ext uri="{BB962C8B-B14F-4D97-AF65-F5344CB8AC3E}">
        <p14:creationId xmlns:p14="http://schemas.microsoft.com/office/powerpoint/2010/main" val="188860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261175BF-CA8D-44D4-B957-C9708719A21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99" y="2115501"/>
            <a:ext cx="4398152" cy="2473961"/>
          </a:xfrm>
        </p:spPr>
      </p:pic>
      <p:pic>
        <p:nvPicPr>
          <p:cNvPr id="9" name="Picture 8">
            <a:extLst>
              <a:ext uri="{FF2B5EF4-FFF2-40B4-BE49-F238E27FC236}">
                <a16:creationId xmlns:a16="http://schemas.microsoft.com/office/drawing/2014/main" id="{C53A8922-BB28-411C-9248-CB72D76B5A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7080" y="4173220"/>
            <a:ext cx="4398151" cy="2473960"/>
          </a:xfrm>
          <a:prstGeom prst="rect">
            <a:avLst/>
          </a:prstGeom>
        </p:spPr>
      </p:pic>
      <p:sp>
        <p:nvSpPr>
          <p:cNvPr id="10" name="TextBox 9">
            <a:extLst>
              <a:ext uri="{FF2B5EF4-FFF2-40B4-BE49-F238E27FC236}">
                <a16:creationId xmlns:a16="http://schemas.microsoft.com/office/drawing/2014/main" id="{7AC95DC6-BF6F-4C24-8E23-A099E3C81374}"/>
              </a:ext>
            </a:extLst>
          </p:cNvPr>
          <p:cNvSpPr txBox="1"/>
          <p:nvPr/>
        </p:nvSpPr>
        <p:spPr>
          <a:xfrm>
            <a:off x="827474" y="4630361"/>
            <a:ext cx="2895600" cy="461665"/>
          </a:xfrm>
          <a:prstGeom prst="rect">
            <a:avLst/>
          </a:prstGeom>
          <a:noFill/>
        </p:spPr>
        <p:txBody>
          <a:bodyPr wrap="square" rtlCol="0">
            <a:spAutoFit/>
          </a:bodyPr>
          <a:lstStyle/>
          <a:p>
            <a:r>
              <a:rPr lang="en-IN" sz="2400" dirty="0">
                <a:latin typeface="Bookman Old Style" panose="02050604050505020204" pitchFamily="18" charset="0"/>
              </a:rPr>
              <a:t>    Login Page</a:t>
            </a:r>
          </a:p>
        </p:txBody>
      </p:sp>
      <p:sp>
        <p:nvSpPr>
          <p:cNvPr id="11" name="TextBox 10">
            <a:extLst>
              <a:ext uri="{FF2B5EF4-FFF2-40B4-BE49-F238E27FC236}">
                <a16:creationId xmlns:a16="http://schemas.microsoft.com/office/drawing/2014/main" id="{CD6E5BF7-2A65-46E2-A7A5-20CE6F9235FB}"/>
              </a:ext>
            </a:extLst>
          </p:cNvPr>
          <p:cNvSpPr txBox="1"/>
          <p:nvPr/>
        </p:nvSpPr>
        <p:spPr>
          <a:xfrm>
            <a:off x="5225504" y="3680560"/>
            <a:ext cx="3385096" cy="461665"/>
          </a:xfrm>
          <a:prstGeom prst="rect">
            <a:avLst/>
          </a:prstGeom>
          <a:noFill/>
        </p:spPr>
        <p:txBody>
          <a:bodyPr wrap="square" rtlCol="0">
            <a:spAutoFit/>
          </a:bodyPr>
          <a:lstStyle/>
          <a:p>
            <a:r>
              <a:rPr lang="en-IN" sz="2400" dirty="0">
                <a:latin typeface="Bookman Old Style" panose="02050604050505020204" pitchFamily="18" charset="0"/>
              </a:rPr>
              <a:t>  Registration Page</a:t>
            </a:r>
          </a:p>
        </p:txBody>
      </p:sp>
    </p:spTree>
    <p:extLst>
      <p:ext uri="{BB962C8B-B14F-4D97-AF65-F5344CB8AC3E}">
        <p14:creationId xmlns:p14="http://schemas.microsoft.com/office/powerpoint/2010/main" val="143364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86944031-DD1F-4546-902B-FDEBC0951C1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7407"/>
          <a:stretch/>
        </p:blipFill>
        <p:spPr>
          <a:xfrm>
            <a:off x="1490663" y="2057400"/>
            <a:ext cx="5715000" cy="2976563"/>
          </a:xfrm>
        </p:spPr>
      </p:pic>
      <p:pic>
        <p:nvPicPr>
          <p:cNvPr id="9" name="Picture 8">
            <a:extLst>
              <a:ext uri="{FF2B5EF4-FFF2-40B4-BE49-F238E27FC236}">
                <a16:creationId xmlns:a16="http://schemas.microsoft.com/office/drawing/2014/main" id="{881BFC23-D941-4D3D-B8F5-0FF2D6D0D7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358"/>
          <a:stretch/>
        </p:blipFill>
        <p:spPr>
          <a:xfrm>
            <a:off x="1495743" y="3322638"/>
            <a:ext cx="5715000" cy="2849562"/>
          </a:xfrm>
          <a:prstGeom prst="rect">
            <a:avLst/>
          </a:prstGeom>
        </p:spPr>
      </p:pic>
      <p:sp>
        <p:nvSpPr>
          <p:cNvPr id="11" name="TextBox 10">
            <a:extLst>
              <a:ext uri="{FF2B5EF4-FFF2-40B4-BE49-F238E27FC236}">
                <a16:creationId xmlns:a16="http://schemas.microsoft.com/office/drawing/2014/main" id="{1E2719B2-F243-487F-8DEB-A6E96D555072}"/>
              </a:ext>
            </a:extLst>
          </p:cNvPr>
          <p:cNvSpPr txBox="1"/>
          <p:nvPr/>
        </p:nvSpPr>
        <p:spPr>
          <a:xfrm>
            <a:off x="2667000" y="6172200"/>
            <a:ext cx="3200400" cy="461665"/>
          </a:xfrm>
          <a:prstGeom prst="rect">
            <a:avLst/>
          </a:prstGeom>
          <a:noFill/>
        </p:spPr>
        <p:txBody>
          <a:bodyPr wrap="square" rtlCol="0">
            <a:spAutoFit/>
          </a:bodyPr>
          <a:lstStyle/>
          <a:p>
            <a:r>
              <a:rPr lang="en-IN" sz="2400" dirty="0">
                <a:latin typeface="Bookman Old Style" panose="02050604050505020204" pitchFamily="18" charset="0"/>
              </a:rPr>
              <a:t>   Subjects Page</a:t>
            </a:r>
          </a:p>
        </p:txBody>
      </p:sp>
    </p:spTree>
    <p:extLst>
      <p:ext uri="{BB962C8B-B14F-4D97-AF65-F5344CB8AC3E}">
        <p14:creationId xmlns:p14="http://schemas.microsoft.com/office/powerpoint/2010/main" val="197310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55F48E91-DD53-4053-AD97-06E9C560F8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133600"/>
            <a:ext cx="4362593" cy="2453958"/>
          </a:xfrm>
        </p:spPr>
      </p:pic>
      <p:pic>
        <p:nvPicPr>
          <p:cNvPr id="9" name="Picture 8">
            <a:extLst>
              <a:ext uri="{FF2B5EF4-FFF2-40B4-BE49-F238E27FC236}">
                <a16:creationId xmlns:a16="http://schemas.microsoft.com/office/drawing/2014/main" id="{AE74573E-585C-417B-B891-049D2290E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9007" y="4267200"/>
            <a:ext cx="4362593" cy="2453958"/>
          </a:xfrm>
          <a:prstGeom prst="rect">
            <a:avLst/>
          </a:prstGeom>
        </p:spPr>
      </p:pic>
      <p:sp>
        <p:nvSpPr>
          <p:cNvPr id="10" name="TextBox 9">
            <a:extLst>
              <a:ext uri="{FF2B5EF4-FFF2-40B4-BE49-F238E27FC236}">
                <a16:creationId xmlns:a16="http://schemas.microsoft.com/office/drawing/2014/main" id="{CFAF341E-E90F-401C-AF8D-F1F0438A1B2F}"/>
              </a:ext>
            </a:extLst>
          </p:cNvPr>
          <p:cNvSpPr txBox="1"/>
          <p:nvPr/>
        </p:nvSpPr>
        <p:spPr>
          <a:xfrm>
            <a:off x="5062824" y="3703420"/>
            <a:ext cx="4233576" cy="461665"/>
          </a:xfrm>
          <a:prstGeom prst="rect">
            <a:avLst/>
          </a:prstGeom>
          <a:noFill/>
        </p:spPr>
        <p:txBody>
          <a:bodyPr wrap="square" rtlCol="0">
            <a:spAutoFit/>
          </a:bodyPr>
          <a:lstStyle/>
          <a:p>
            <a:r>
              <a:rPr lang="en-IN" sz="2400" dirty="0">
                <a:latin typeface="Bookman Old Style" panose="02050604050505020204" pitchFamily="18" charset="0"/>
              </a:rPr>
              <a:t>Quiz(After Submission )</a:t>
            </a:r>
          </a:p>
        </p:txBody>
      </p:sp>
      <p:sp>
        <p:nvSpPr>
          <p:cNvPr id="11" name="TextBox 10">
            <a:extLst>
              <a:ext uri="{FF2B5EF4-FFF2-40B4-BE49-F238E27FC236}">
                <a16:creationId xmlns:a16="http://schemas.microsoft.com/office/drawing/2014/main" id="{74677793-4F31-4A54-A321-6215FC649CB5}"/>
              </a:ext>
            </a:extLst>
          </p:cNvPr>
          <p:cNvSpPr txBox="1"/>
          <p:nvPr/>
        </p:nvSpPr>
        <p:spPr>
          <a:xfrm>
            <a:off x="838199" y="4587558"/>
            <a:ext cx="2612235" cy="461665"/>
          </a:xfrm>
          <a:prstGeom prst="rect">
            <a:avLst/>
          </a:prstGeom>
          <a:noFill/>
        </p:spPr>
        <p:txBody>
          <a:bodyPr wrap="square" rtlCol="0">
            <a:spAutoFit/>
          </a:bodyPr>
          <a:lstStyle/>
          <a:p>
            <a:r>
              <a:rPr lang="en-IN" sz="2400" dirty="0">
                <a:latin typeface="Bookman Old Style" panose="02050604050505020204" pitchFamily="18" charset="0"/>
              </a:rPr>
              <a:t>Quiz(Beginning)</a:t>
            </a:r>
          </a:p>
        </p:txBody>
      </p:sp>
    </p:spTree>
    <p:extLst>
      <p:ext uri="{BB962C8B-B14F-4D97-AF65-F5344CB8AC3E}">
        <p14:creationId xmlns:p14="http://schemas.microsoft.com/office/powerpoint/2010/main" val="385561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919</Words>
  <Application>Microsoft Office PowerPoint</Application>
  <PresentationFormat>On-screen Show (4:3)</PresentationFormat>
  <Paragraphs>332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Lato</vt:lpstr>
      <vt:lpstr>Times New Roman</vt:lpstr>
      <vt:lpstr>Office Theme</vt:lpstr>
      <vt:lpstr>ANSWER-IT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Ajay Kumar Ravada</cp:lastModifiedBy>
  <cp:revision>147</cp:revision>
  <dcterms:created xsi:type="dcterms:W3CDTF">2013-05-08T19:42:37Z</dcterms:created>
  <dcterms:modified xsi:type="dcterms:W3CDTF">2021-08-01T06:02:43Z</dcterms:modified>
</cp:coreProperties>
</file>