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 id="2147483700" r:id="rId2"/>
    <p:sldMasterId id="2147483713" r:id="rId3"/>
  </p:sldMasterIdLst>
  <p:sldIdLst>
    <p:sldId id="256" r:id="rId4"/>
    <p:sldId id="257" r:id="rId5"/>
    <p:sldId id="259" r:id="rId6"/>
    <p:sldId id="290" r:id="rId7"/>
    <p:sldId id="285" r:id="rId8"/>
    <p:sldId id="262" r:id="rId9"/>
    <p:sldId id="261" r:id="rId10"/>
    <p:sldId id="267" r:id="rId11"/>
    <p:sldId id="281" r:id="rId12"/>
    <p:sldId id="282" r:id="rId13"/>
    <p:sldId id="283" r:id="rId14"/>
    <p:sldId id="286" r:id="rId15"/>
    <p:sldId id="287" r:id="rId16"/>
    <p:sldId id="288" r:id="rId17"/>
    <p:sldId id="289" r:id="rId18"/>
    <p:sldId id="275" r:id="rId19"/>
    <p:sldId id="28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A789B-B8F2-49FC-A6B8-FC47E757C03F}" type="doc">
      <dgm:prSet loTypeId="urn:microsoft.com/office/officeart/2005/8/layout/vProcess5" loCatId="process" qsTypeId="urn:microsoft.com/office/officeart/2005/8/quickstyle/simple2" qsCatId="simple" csTypeId="urn:microsoft.com/office/officeart/2005/8/colors/colorful5" csCatId="colorful" phldr="1"/>
      <dgm:spPr/>
      <dgm:t>
        <a:bodyPr/>
        <a:lstStyle/>
        <a:p>
          <a:endParaRPr lang="en-US"/>
        </a:p>
      </dgm:t>
    </dgm:pt>
    <dgm:pt modelId="{ABF90577-853E-4DDE-ABF5-7AABE1728975}">
      <dgm:prSet/>
      <dgm:spPr/>
      <dgm:t>
        <a:bodyPr/>
        <a:lstStyle/>
        <a:p>
          <a:r>
            <a:rPr lang="en-IN"/>
            <a:t>The sensors are used to detect the stimuli and microprocessor (arduino uno board ) evaluates the response from sensors to perform action such as initiating message / data transfer. </a:t>
          </a:r>
          <a:endParaRPr lang="en-US"/>
        </a:p>
      </dgm:t>
    </dgm:pt>
    <dgm:pt modelId="{0BB48DDD-1CDC-45C1-A3BE-3680F94E628E}" type="parTrans" cxnId="{F4A91C72-7945-49AF-8D34-BD9E94B3DB47}">
      <dgm:prSet/>
      <dgm:spPr/>
      <dgm:t>
        <a:bodyPr/>
        <a:lstStyle/>
        <a:p>
          <a:endParaRPr lang="en-US"/>
        </a:p>
      </dgm:t>
    </dgm:pt>
    <dgm:pt modelId="{F5CD9960-01DF-49A6-A496-1936FDBB3427}" type="sibTrans" cxnId="{F4A91C72-7945-49AF-8D34-BD9E94B3DB47}">
      <dgm:prSet/>
      <dgm:spPr/>
      <dgm:t>
        <a:bodyPr/>
        <a:lstStyle/>
        <a:p>
          <a:endParaRPr lang="en-US"/>
        </a:p>
      </dgm:t>
    </dgm:pt>
    <dgm:pt modelId="{AD78063A-ED19-466A-848D-2D94397A8330}">
      <dgm:prSet/>
      <dgm:spPr/>
      <dgm:t>
        <a:bodyPr/>
        <a:lstStyle/>
        <a:p>
          <a:r>
            <a:rPr lang="en-IN" dirty="0"/>
            <a:t>GPS technology is employed to gather the information of the speed and the location (latitude and longitude) of the vehicle. </a:t>
          </a:r>
          <a:endParaRPr lang="en-US" dirty="0"/>
        </a:p>
      </dgm:t>
    </dgm:pt>
    <dgm:pt modelId="{05B5EC5C-22EC-4EC3-8475-5E8711215617}" type="parTrans" cxnId="{42F94BA8-9708-462B-AD29-17C187EABDCB}">
      <dgm:prSet/>
      <dgm:spPr/>
      <dgm:t>
        <a:bodyPr/>
        <a:lstStyle/>
        <a:p>
          <a:endParaRPr lang="en-US"/>
        </a:p>
      </dgm:t>
    </dgm:pt>
    <dgm:pt modelId="{2360AFE5-FE09-4A55-8F3C-8182D73CD7CB}" type="sibTrans" cxnId="{42F94BA8-9708-462B-AD29-17C187EABDCB}">
      <dgm:prSet/>
      <dgm:spPr/>
      <dgm:t>
        <a:bodyPr/>
        <a:lstStyle/>
        <a:p>
          <a:endParaRPr lang="en-US"/>
        </a:p>
      </dgm:t>
    </dgm:pt>
    <dgm:pt modelId="{FC7EB9E1-27AA-47A5-A00B-4BC14B22AFCB}">
      <dgm:prSet/>
      <dgm:spPr/>
      <dgm:t>
        <a:bodyPr/>
        <a:lstStyle/>
        <a:p>
          <a:r>
            <a:rPr lang="en-IN"/>
            <a:t>The GSM module is used to send messages to the vehicle owner/third party when required . The external interface to the Internet, SMS service is also provided by the device. </a:t>
          </a:r>
          <a:endParaRPr lang="en-US"/>
        </a:p>
      </dgm:t>
    </dgm:pt>
    <dgm:pt modelId="{A6752F0B-5BF4-43DA-A38C-416FC157D627}" type="parTrans" cxnId="{E3D1263D-CC9C-4869-8C79-E18F2D72D629}">
      <dgm:prSet/>
      <dgm:spPr/>
      <dgm:t>
        <a:bodyPr/>
        <a:lstStyle/>
        <a:p>
          <a:endParaRPr lang="en-US"/>
        </a:p>
      </dgm:t>
    </dgm:pt>
    <dgm:pt modelId="{DD055FDF-CE34-4F84-9DDB-E70A5C717BEB}" type="sibTrans" cxnId="{E3D1263D-CC9C-4869-8C79-E18F2D72D629}">
      <dgm:prSet/>
      <dgm:spPr/>
      <dgm:t>
        <a:bodyPr/>
        <a:lstStyle/>
        <a:p>
          <a:endParaRPr lang="en-US"/>
        </a:p>
      </dgm:t>
    </dgm:pt>
    <dgm:pt modelId="{7574C8E4-1427-4F5E-AA6C-38A266F487C9}">
      <dgm:prSet/>
      <dgm:spPr/>
      <dgm:t>
        <a:bodyPr/>
        <a:lstStyle/>
        <a:p>
          <a:r>
            <a:rPr lang="en-IN"/>
            <a:t>API  is used for data logging on the cloud server. The processing of data is carried onto the cloud. </a:t>
          </a:r>
          <a:endParaRPr lang="en-US"/>
        </a:p>
      </dgm:t>
    </dgm:pt>
    <dgm:pt modelId="{C76D98CF-6AA1-4EED-82F3-3B1D09579ECA}" type="parTrans" cxnId="{C46E32F4-5BF2-447C-A091-A481A435B298}">
      <dgm:prSet/>
      <dgm:spPr/>
      <dgm:t>
        <a:bodyPr/>
        <a:lstStyle/>
        <a:p>
          <a:endParaRPr lang="en-US"/>
        </a:p>
      </dgm:t>
    </dgm:pt>
    <dgm:pt modelId="{A7E1A08D-04BB-4FFA-9DCE-C2C88FD42B09}" type="sibTrans" cxnId="{C46E32F4-5BF2-447C-A091-A481A435B298}">
      <dgm:prSet/>
      <dgm:spPr/>
      <dgm:t>
        <a:bodyPr/>
        <a:lstStyle/>
        <a:p>
          <a:endParaRPr lang="en-US"/>
        </a:p>
      </dgm:t>
    </dgm:pt>
    <dgm:pt modelId="{2B7E4CB3-1F6D-4A46-AF3A-00373C42B284}" type="pres">
      <dgm:prSet presAssocID="{905A789B-B8F2-49FC-A6B8-FC47E757C03F}" presName="outerComposite" presStyleCnt="0">
        <dgm:presLayoutVars>
          <dgm:chMax val="5"/>
          <dgm:dir/>
          <dgm:resizeHandles val="exact"/>
        </dgm:presLayoutVars>
      </dgm:prSet>
      <dgm:spPr/>
    </dgm:pt>
    <dgm:pt modelId="{4BA07B0E-7144-4F43-A3E9-E2763FD449A3}" type="pres">
      <dgm:prSet presAssocID="{905A789B-B8F2-49FC-A6B8-FC47E757C03F}" presName="dummyMaxCanvas" presStyleCnt="0">
        <dgm:presLayoutVars/>
      </dgm:prSet>
      <dgm:spPr/>
    </dgm:pt>
    <dgm:pt modelId="{93644CF4-A520-4014-AE4B-EF59A215C56F}" type="pres">
      <dgm:prSet presAssocID="{905A789B-B8F2-49FC-A6B8-FC47E757C03F}" presName="FourNodes_1" presStyleLbl="node1" presStyleIdx="0" presStyleCnt="4">
        <dgm:presLayoutVars>
          <dgm:bulletEnabled val="1"/>
        </dgm:presLayoutVars>
      </dgm:prSet>
      <dgm:spPr/>
    </dgm:pt>
    <dgm:pt modelId="{2127BACD-24DF-413B-B7A4-8BBB6E8A5F7B}" type="pres">
      <dgm:prSet presAssocID="{905A789B-B8F2-49FC-A6B8-FC47E757C03F}" presName="FourNodes_2" presStyleLbl="node1" presStyleIdx="1" presStyleCnt="4">
        <dgm:presLayoutVars>
          <dgm:bulletEnabled val="1"/>
        </dgm:presLayoutVars>
      </dgm:prSet>
      <dgm:spPr/>
    </dgm:pt>
    <dgm:pt modelId="{F983C5A8-30E4-4AF2-822C-36802E10A6A5}" type="pres">
      <dgm:prSet presAssocID="{905A789B-B8F2-49FC-A6B8-FC47E757C03F}" presName="FourNodes_3" presStyleLbl="node1" presStyleIdx="2" presStyleCnt="4">
        <dgm:presLayoutVars>
          <dgm:bulletEnabled val="1"/>
        </dgm:presLayoutVars>
      </dgm:prSet>
      <dgm:spPr/>
    </dgm:pt>
    <dgm:pt modelId="{49EF4190-358B-4E67-80E1-75092E4F147F}" type="pres">
      <dgm:prSet presAssocID="{905A789B-B8F2-49FC-A6B8-FC47E757C03F}" presName="FourNodes_4" presStyleLbl="node1" presStyleIdx="3" presStyleCnt="4">
        <dgm:presLayoutVars>
          <dgm:bulletEnabled val="1"/>
        </dgm:presLayoutVars>
      </dgm:prSet>
      <dgm:spPr/>
    </dgm:pt>
    <dgm:pt modelId="{EB7E3002-966C-429A-943E-F86C797616F5}" type="pres">
      <dgm:prSet presAssocID="{905A789B-B8F2-49FC-A6B8-FC47E757C03F}" presName="FourConn_1-2" presStyleLbl="fgAccFollowNode1" presStyleIdx="0" presStyleCnt="3">
        <dgm:presLayoutVars>
          <dgm:bulletEnabled val="1"/>
        </dgm:presLayoutVars>
      </dgm:prSet>
      <dgm:spPr/>
    </dgm:pt>
    <dgm:pt modelId="{B56FB150-08DA-4C7C-BFBC-6F93D739BDF6}" type="pres">
      <dgm:prSet presAssocID="{905A789B-B8F2-49FC-A6B8-FC47E757C03F}" presName="FourConn_2-3" presStyleLbl="fgAccFollowNode1" presStyleIdx="1" presStyleCnt="3">
        <dgm:presLayoutVars>
          <dgm:bulletEnabled val="1"/>
        </dgm:presLayoutVars>
      </dgm:prSet>
      <dgm:spPr/>
    </dgm:pt>
    <dgm:pt modelId="{A27716AB-0B0D-4826-80BF-6D3FF42FAA17}" type="pres">
      <dgm:prSet presAssocID="{905A789B-B8F2-49FC-A6B8-FC47E757C03F}" presName="FourConn_3-4" presStyleLbl="fgAccFollowNode1" presStyleIdx="2" presStyleCnt="3">
        <dgm:presLayoutVars>
          <dgm:bulletEnabled val="1"/>
        </dgm:presLayoutVars>
      </dgm:prSet>
      <dgm:spPr/>
    </dgm:pt>
    <dgm:pt modelId="{E94FB33C-D0CB-45AD-A66E-2B7CA348DC9C}" type="pres">
      <dgm:prSet presAssocID="{905A789B-B8F2-49FC-A6B8-FC47E757C03F}" presName="FourNodes_1_text" presStyleLbl="node1" presStyleIdx="3" presStyleCnt="4">
        <dgm:presLayoutVars>
          <dgm:bulletEnabled val="1"/>
        </dgm:presLayoutVars>
      </dgm:prSet>
      <dgm:spPr/>
    </dgm:pt>
    <dgm:pt modelId="{4E1C91E1-08AE-4FD7-B94B-6E86046B5356}" type="pres">
      <dgm:prSet presAssocID="{905A789B-B8F2-49FC-A6B8-FC47E757C03F}" presName="FourNodes_2_text" presStyleLbl="node1" presStyleIdx="3" presStyleCnt="4">
        <dgm:presLayoutVars>
          <dgm:bulletEnabled val="1"/>
        </dgm:presLayoutVars>
      </dgm:prSet>
      <dgm:spPr/>
    </dgm:pt>
    <dgm:pt modelId="{8C8A4D14-55A9-412A-A7E5-312BA13EFF29}" type="pres">
      <dgm:prSet presAssocID="{905A789B-B8F2-49FC-A6B8-FC47E757C03F}" presName="FourNodes_3_text" presStyleLbl="node1" presStyleIdx="3" presStyleCnt="4">
        <dgm:presLayoutVars>
          <dgm:bulletEnabled val="1"/>
        </dgm:presLayoutVars>
      </dgm:prSet>
      <dgm:spPr/>
    </dgm:pt>
    <dgm:pt modelId="{01604DB5-E6CC-4542-AA88-9FAF844BE98C}" type="pres">
      <dgm:prSet presAssocID="{905A789B-B8F2-49FC-A6B8-FC47E757C03F}" presName="FourNodes_4_text" presStyleLbl="node1" presStyleIdx="3" presStyleCnt="4">
        <dgm:presLayoutVars>
          <dgm:bulletEnabled val="1"/>
        </dgm:presLayoutVars>
      </dgm:prSet>
      <dgm:spPr/>
    </dgm:pt>
  </dgm:ptLst>
  <dgm:cxnLst>
    <dgm:cxn modelId="{8BFDA30D-FEC5-4A99-A5EB-0F26EB789A98}" type="presOf" srcId="{FC7EB9E1-27AA-47A5-A00B-4BC14B22AFCB}" destId="{8C8A4D14-55A9-412A-A7E5-312BA13EFF29}" srcOrd="1" destOrd="0" presId="urn:microsoft.com/office/officeart/2005/8/layout/vProcess5"/>
    <dgm:cxn modelId="{986FF812-0A87-46DF-8EEC-BB08ECE151C0}" type="presOf" srcId="{DD055FDF-CE34-4F84-9DDB-E70A5C717BEB}" destId="{A27716AB-0B0D-4826-80BF-6D3FF42FAA17}" srcOrd="0" destOrd="0" presId="urn:microsoft.com/office/officeart/2005/8/layout/vProcess5"/>
    <dgm:cxn modelId="{E3D1263D-CC9C-4869-8C79-E18F2D72D629}" srcId="{905A789B-B8F2-49FC-A6B8-FC47E757C03F}" destId="{FC7EB9E1-27AA-47A5-A00B-4BC14B22AFCB}" srcOrd="2" destOrd="0" parTransId="{A6752F0B-5BF4-43DA-A38C-416FC157D627}" sibTransId="{DD055FDF-CE34-4F84-9DDB-E70A5C717BEB}"/>
    <dgm:cxn modelId="{F4A91C72-7945-49AF-8D34-BD9E94B3DB47}" srcId="{905A789B-B8F2-49FC-A6B8-FC47E757C03F}" destId="{ABF90577-853E-4DDE-ABF5-7AABE1728975}" srcOrd="0" destOrd="0" parTransId="{0BB48DDD-1CDC-45C1-A3BE-3680F94E628E}" sibTransId="{F5CD9960-01DF-49A6-A496-1936FDBB3427}"/>
    <dgm:cxn modelId="{65C56953-6F29-4CE7-BDEE-A055E49F96E8}" type="presOf" srcId="{7574C8E4-1427-4F5E-AA6C-38A266F487C9}" destId="{49EF4190-358B-4E67-80E1-75092E4F147F}" srcOrd="0" destOrd="0" presId="urn:microsoft.com/office/officeart/2005/8/layout/vProcess5"/>
    <dgm:cxn modelId="{A09D638C-E7A2-481C-98DF-262DA9C0EE8B}" type="presOf" srcId="{F5CD9960-01DF-49A6-A496-1936FDBB3427}" destId="{EB7E3002-966C-429A-943E-F86C797616F5}" srcOrd="0" destOrd="0" presId="urn:microsoft.com/office/officeart/2005/8/layout/vProcess5"/>
    <dgm:cxn modelId="{A7207D98-E337-403D-899E-409DEB7A2A91}" type="presOf" srcId="{ABF90577-853E-4DDE-ABF5-7AABE1728975}" destId="{E94FB33C-D0CB-45AD-A66E-2B7CA348DC9C}" srcOrd="1" destOrd="0" presId="urn:microsoft.com/office/officeart/2005/8/layout/vProcess5"/>
    <dgm:cxn modelId="{0CCC889F-3286-47E6-8532-465DC59FF0E0}" type="presOf" srcId="{7574C8E4-1427-4F5E-AA6C-38A266F487C9}" destId="{01604DB5-E6CC-4542-AA88-9FAF844BE98C}" srcOrd="1" destOrd="0" presId="urn:microsoft.com/office/officeart/2005/8/layout/vProcess5"/>
    <dgm:cxn modelId="{42F94BA8-9708-462B-AD29-17C187EABDCB}" srcId="{905A789B-B8F2-49FC-A6B8-FC47E757C03F}" destId="{AD78063A-ED19-466A-848D-2D94397A8330}" srcOrd="1" destOrd="0" parTransId="{05B5EC5C-22EC-4EC3-8475-5E8711215617}" sibTransId="{2360AFE5-FE09-4A55-8F3C-8182D73CD7CB}"/>
    <dgm:cxn modelId="{7A7D12CA-BBC3-4CCB-BBB2-2F1351CEB434}" type="presOf" srcId="{AD78063A-ED19-466A-848D-2D94397A8330}" destId="{2127BACD-24DF-413B-B7A4-8BBB6E8A5F7B}" srcOrd="0" destOrd="0" presId="urn:microsoft.com/office/officeart/2005/8/layout/vProcess5"/>
    <dgm:cxn modelId="{738324CA-E1F9-4705-A0A2-954E5C83A9A6}" type="presOf" srcId="{FC7EB9E1-27AA-47A5-A00B-4BC14B22AFCB}" destId="{F983C5A8-30E4-4AF2-822C-36802E10A6A5}" srcOrd="0" destOrd="0" presId="urn:microsoft.com/office/officeart/2005/8/layout/vProcess5"/>
    <dgm:cxn modelId="{6AAD38CD-F247-48FE-89B5-70A2E5698A64}" type="presOf" srcId="{905A789B-B8F2-49FC-A6B8-FC47E757C03F}" destId="{2B7E4CB3-1F6D-4A46-AF3A-00373C42B284}" srcOrd="0" destOrd="0" presId="urn:microsoft.com/office/officeart/2005/8/layout/vProcess5"/>
    <dgm:cxn modelId="{F9C3C9D3-E169-4DF9-B346-4E2F94D5FF23}" type="presOf" srcId="{2360AFE5-FE09-4A55-8F3C-8182D73CD7CB}" destId="{B56FB150-08DA-4C7C-BFBC-6F93D739BDF6}" srcOrd="0" destOrd="0" presId="urn:microsoft.com/office/officeart/2005/8/layout/vProcess5"/>
    <dgm:cxn modelId="{0452E1E5-E944-4782-A9C8-D4052962F4F5}" type="presOf" srcId="{AD78063A-ED19-466A-848D-2D94397A8330}" destId="{4E1C91E1-08AE-4FD7-B94B-6E86046B5356}" srcOrd="1" destOrd="0" presId="urn:microsoft.com/office/officeart/2005/8/layout/vProcess5"/>
    <dgm:cxn modelId="{C46E32F4-5BF2-447C-A091-A481A435B298}" srcId="{905A789B-B8F2-49FC-A6B8-FC47E757C03F}" destId="{7574C8E4-1427-4F5E-AA6C-38A266F487C9}" srcOrd="3" destOrd="0" parTransId="{C76D98CF-6AA1-4EED-82F3-3B1D09579ECA}" sibTransId="{A7E1A08D-04BB-4FFA-9DCE-C2C88FD42B09}"/>
    <dgm:cxn modelId="{8727F0FD-A684-4110-BC6A-1B629F800E31}" type="presOf" srcId="{ABF90577-853E-4DDE-ABF5-7AABE1728975}" destId="{93644CF4-A520-4014-AE4B-EF59A215C56F}" srcOrd="0" destOrd="0" presId="urn:microsoft.com/office/officeart/2005/8/layout/vProcess5"/>
    <dgm:cxn modelId="{4E937B9B-1584-47B9-AADD-42AE1847655B}" type="presParOf" srcId="{2B7E4CB3-1F6D-4A46-AF3A-00373C42B284}" destId="{4BA07B0E-7144-4F43-A3E9-E2763FD449A3}" srcOrd="0" destOrd="0" presId="urn:microsoft.com/office/officeart/2005/8/layout/vProcess5"/>
    <dgm:cxn modelId="{9B45BAEE-731D-4EC5-B71C-5B859E7B1306}" type="presParOf" srcId="{2B7E4CB3-1F6D-4A46-AF3A-00373C42B284}" destId="{93644CF4-A520-4014-AE4B-EF59A215C56F}" srcOrd="1" destOrd="0" presId="urn:microsoft.com/office/officeart/2005/8/layout/vProcess5"/>
    <dgm:cxn modelId="{E943D3EB-C4CA-41DD-943D-9A155845D068}" type="presParOf" srcId="{2B7E4CB3-1F6D-4A46-AF3A-00373C42B284}" destId="{2127BACD-24DF-413B-B7A4-8BBB6E8A5F7B}" srcOrd="2" destOrd="0" presId="urn:microsoft.com/office/officeart/2005/8/layout/vProcess5"/>
    <dgm:cxn modelId="{73BE03C3-786F-4B52-A650-261DCEFE3BD8}" type="presParOf" srcId="{2B7E4CB3-1F6D-4A46-AF3A-00373C42B284}" destId="{F983C5A8-30E4-4AF2-822C-36802E10A6A5}" srcOrd="3" destOrd="0" presId="urn:microsoft.com/office/officeart/2005/8/layout/vProcess5"/>
    <dgm:cxn modelId="{DB6AAC12-299A-4733-8933-3EE6163EF1A4}" type="presParOf" srcId="{2B7E4CB3-1F6D-4A46-AF3A-00373C42B284}" destId="{49EF4190-358B-4E67-80E1-75092E4F147F}" srcOrd="4" destOrd="0" presId="urn:microsoft.com/office/officeart/2005/8/layout/vProcess5"/>
    <dgm:cxn modelId="{AB52648A-73CF-443C-AD65-9B6D1A76480C}" type="presParOf" srcId="{2B7E4CB3-1F6D-4A46-AF3A-00373C42B284}" destId="{EB7E3002-966C-429A-943E-F86C797616F5}" srcOrd="5" destOrd="0" presId="urn:microsoft.com/office/officeart/2005/8/layout/vProcess5"/>
    <dgm:cxn modelId="{7F540709-B711-48E1-AD85-0AB793F78659}" type="presParOf" srcId="{2B7E4CB3-1F6D-4A46-AF3A-00373C42B284}" destId="{B56FB150-08DA-4C7C-BFBC-6F93D739BDF6}" srcOrd="6" destOrd="0" presId="urn:microsoft.com/office/officeart/2005/8/layout/vProcess5"/>
    <dgm:cxn modelId="{01E7E130-09D8-41AD-AF48-3F0DD0714AAE}" type="presParOf" srcId="{2B7E4CB3-1F6D-4A46-AF3A-00373C42B284}" destId="{A27716AB-0B0D-4826-80BF-6D3FF42FAA17}" srcOrd="7" destOrd="0" presId="urn:microsoft.com/office/officeart/2005/8/layout/vProcess5"/>
    <dgm:cxn modelId="{459CAE16-11BB-4924-8171-27C16D1618B2}" type="presParOf" srcId="{2B7E4CB3-1F6D-4A46-AF3A-00373C42B284}" destId="{E94FB33C-D0CB-45AD-A66E-2B7CA348DC9C}" srcOrd="8" destOrd="0" presId="urn:microsoft.com/office/officeart/2005/8/layout/vProcess5"/>
    <dgm:cxn modelId="{276513A0-5982-44B0-8A36-039DDDCC099F}" type="presParOf" srcId="{2B7E4CB3-1F6D-4A46-AF3A-00373C42B284}" destId="{4E1C91E1-08AE-4FD7-B94B-6E86046B5356}" srcOrd="9" destOrd="0" presId="urn:microsoft.com/office/officeart/2005/8/layout/vProcess5"/>
    <dgm:cxn modelId="{DA119D1E-9316-4189-8299-FD06F1B54D79}" type="presParOf" srcId="{2B7E4CB3-1F6D-4A46-AF3A-00373C42B284}" destId="{8C8A4D14-55A9-412A-A7E5-312BA13EFF29}" srcOrd="10" destOrd="0" presId="urn:microsoft.com/office/officeart/2005/8/layout/vProcess5"/>
    <dgm:cxn modelId="{E9E69D52-B008-45E3-B0FB-D78BEAEAF012}" type="presParOf" srcId="{2B7E4CB3-1F6D-4A46-AF3A-00373C42B284}" destId="{01604DB5-E6CC-4542-AA88-9FAF844BE98C}"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44CF4-A520-4014-AE4B-EF59A215C56F}">
      <dsp:nvSpPr>
        <dsp:cNvPr id="0" name=""/>
        <dsp:cNvSpPr/>
      </dsp:nvSpPr>
      <dsp:spPr>
        <a:xfrm>
          <a:off x="0" y="0"/>
          <a:ext cx="8634730" cy="794205"/>
        </a:xfrm>
        <a:prstGeom prst="roundRect">
          <a:avLst>
            <a:gd name="adj" fmla="val 10000"/>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The sensors are used to detect the stimuli and microprocessor (arduino uno board ) evaluates the response from sensors to perform action such as initiating message / data transfer. </a:t>
          </a:r>
          <a:endParaRPr lang="en-US" sz="1500" kern="1200"/>
        </a:p>
      </dsp:txBody>
      <dsp:txXfrm>
        <a:off x="23261" y="23261"/>
        <a:ext cx="7710610" cy="747683"/>
      </dsp:txXfrm>
    </dsp:sp>
    <dsp:sp modelId="{2127BACD-24DF-413B-B7A4-8BBB6E8A5F7B}">
      <dsp:nvSpPr>
        <dsp:cNvPr id="0" name=""/>
        <dsp:cNvSpPr/>
      </dsp:nvSpPr>
      <dsp:spPr>
        <a:xfrm>
          <a:off x="723158" y="938607"/>
          <a:ext cx="8634730" cy="794205"/>
        </a:xfrm>
        <a:prstGeom prst="roundRect">
          <a:avLst>
            <a:gd name="adj" fmla="val 10000"/>
          </a:avLst>
        </a:prstGeom>
        <a:solidFill>
          <a:schemeClr val="accent5">
            <a:hueOff val="699325"/>
            <a:satOff val="16005"/>
            <a:lumOff val="-3464"/>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GPS technology is employed to gather the information of the speed and the location (latitude and longitude) of the vehicle. </a:t>
          </a:r>
          <a:endParaRPr lang="en-US" sz="1500" kern="1200" dirty="0"/>
        </a:p>
      </dsp:txBody>
      <dsp:txXfrm>
        <a:off x="746419" y="961868"/>
        <a:ext cx="7348815" cy="747683"/>
      </dsp:txXfrm>
    </dsp:sp>
    <dsp:sp modelId="{F983C5A8-30E4-4AF2-822C-36802E10A6A5}">
      <dsp:nvSpPr>
        <dsp:cNvPr id="0" name=""/>
        <dsp:cNvSpPr/>
      </dsp:nvSpPr>
      <dsp:spPr>
        <a:xfrm>
          <a:off x="1435523" y="1877214"/>
          <a:ext cx="8634730" cy="794205"/>
        </a:xfrm>
        <a:prstGeom prst="roundRect">
          <a:avLst>
            <a:gd name="adj" fmla="val 10000"/>
          </a:avLst>
        </a:prstGeom>
        <a:solidFill>
          <a:schemeClr val="accent5">
            <a:hueOff val="1398651"/>
            <a:satOff val="32010"/>
            <a:lumOff val="-6929"/>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The GSM module is used to send messages to the vehicle owner/third party when required . The external interface to the Internet, SMS service is also provided by the device. </a:t>
          </a:r>
          <a:endParaRPr lang="en-US" sz="1500" kern="1200"/>
        </a:p>
      </dsp:txBody>
      <dsp:txXfrm>
        <a:off x="1458784" y="1900475"/>
        <a:ext cx="7359609" cy="747683"/>
      </dsp:txXfrm>
    </dsp:sp>
    <dsp:sp modelId="{49EF4190-358B-4E67-80E1-75092E4F147F}">
      <dsp:nvSpPr>
        <dsp:cNvPr id="0" name=""/>
        <dsp:cNvSpPr/>
      </dsp:nvSpPr>
      <dsp:spPr>
        <a:xfrm>
          <a:off x="2158682" y="2815821"/>
          <a:ext cx="8634730" cy="794205"/>
        </a:xfrm>
        <a:prstGeom prst="roundRect">
          <a:avLst>
            <a:gd name="adj" fmla="val 10000"/>
          </a:avLst>
        </a:prstGeom>
        <a:solidFill>
          <a:schemeClr val="accent5">
            <a:hueOff val="2097976"/>
            <a:satOff val="48015"/>
            <a:lumOff val="-1039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API  is used for data logging on the cloud server. The processing of data is carried onto the cloud. </a:t>
          </a:r>
          <a:endParaRPr lang="en-US" sz="1500" kern="1200"/>
        </a:p>
      </dsp:txBody>
      <dsp:txXfrm>
        <a:off x="2181943" y="2839082"/>
        <a:ext cx="7348815" cy="747683"/>
      </dsp:txXfrm>
    </dsp:sp>
    <dsp:sp modelId="{EB7E3002-966C-429A-943E-F86C797616F5}">
      <dsp:nvSpPr>
        <dsp:cNvPr id="0" name=""/>
        <dsp:cNvSpPr/>
      </dsp:nvSpPr>
      <dsp:spPr>
        <a:xfrm>
          <a:off x="8118496" y="608289"/>
          <a:ext cx="516233" cy="516233"/>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234648" y="608289"/>
        <a:ext cx="283929" cy="388465"/>
      </dsp:txXfrm>
    </dsp:sp>
    <dsp:sp modelId="{B56FB150-08DA-4C7C-BFBC-6F93D739BDF6}">
      <dsp:nvSpPr>
        <dsp:cNvPr id="0" name=""/>
        <dsp:cNvSpPr/>
      </dsp:nvSpPr>
      <dsp:spPr>
        <a:xfrm>
          <a:off x="8841655" y="1546896"/>
          <a:ext cx="516233" cy="516233"/>
        </a:xfrm>
        <a:prstGeom prst="downArrow">
          <a:avLst>
            <a:gd name="adj1" fmla="val 55000"/>
            <a:gd name="adj2" fmla="val 45000"/>
          </a:avLst>
        </a:prstGeom>
        <a:solidFill>
          <a:schemeClr val="accent5">
            <a:tint val="40000"/>
            <a:alpha val="90000"/>
            <a:hueOff val="1448718"/>
            <a:satOff val="12743"/>
            <a:lumOff val="378"/>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57807" y="1546896"/>
        <a:ext cx="283929" cy="388465"/>
      </dsp:txXfrm>
    </dsp:sp>
    <dsp:sp modelId="{A27716AB-0B0D-4826-80BF-6D3FF42FAA17}">
      <dsp:nvSpPr>
        <dsp:cNvPr id="0" name=""/>
        <dsp:cNvSpPr/>
      </dsp:nvSpPr>
      <dsp:spPr>
        <a:xfrm>
          <a:off x="9554020" y="2485503"/>
          <a:ext cx="516233" cy="516233"/>
        </a:xfrm>
        <a:prstGeom prst="downArrow">
          <a:avLst>
            <a:gd name="adj1" fmla="val 55000"/>
            <a:gd name="adj2" fmla="val 45000"/>
          </a:avLst>
        </a:prstGeom>
        <a:solidFill>
          <a:schemeClr val="accent5">
            <a:tint val="40000"/>
            <a:alpha val="90000"/>
            <a:hueOff val="2897436"/>
            <a:satOff val="25485"/>
            <a:lumOff val="755"/>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670172" y="2485503"/>
        <a:ext cx="283929" cy="3884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B78A697-9D75-4DE8-8C28-1296A6CF43C1}" type="datetimeFigureOut">
              <a:rPr lang="en-US" smtClean="0"/>
              <a:t>25-May-19</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pPr algn="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7882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85142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96984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37673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640914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70907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81967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147606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243871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E0A8-3FA5-4604-AD81-C46D9E9A3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15D866-3A81-427C-8286-9FF989501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E7AE77-3787-4E18-BFBA-351AD2DCACB5}"/>
              </a:ext>
            </a:extLst>
          </p:cNvPr>
          <p:cNvSpPr>
            <a:spLocks noGrp="1"/>
          </p:cNvSpPr>
          <p:nvPr>
            <p:ph type="dt" sz="half" idx="10"/>
          </p:nvPr>
        </p:nvSpPr>
        <p:spPr/>
        <p:txBody>
          <a:bodyPr/>
          <a:lstStyle/>
          <a:p>
            <a:fld id="{DB78A697-9D75-4DE8-8C28-1296A6CF43C1}" type="datetimeFigureOut">
              <a:rPr lang="en-US" smtClean="0"/>
              <a:t>25-May-19</a:t>
            </a:fld>
            <a:endParaRPr lang="en-US" dirty="0"/>
          </a:p>
        </p:txBody>
      </p:sp>
      <p:sp>
        <p:nvSpPr>
          <p:cNvPr id="5" name="Footer Placeholder 4">
            <a:extLst>
              <a:ext uri="{FF2B5EF4-FFF2-40B4-BE49-F238E27FC236}">
                <a16:creationId xmlns:a16="http://schemas.microsoft.com/office/drawing/2014/main" id="{641FAD54-142B-4434-824E-2533D67ABF0D}"/>
              </a:ext>
            </a:extLst>
          </p:cNvPr>
          <p:cNvSpPr>
            <a:spLocks noGrp="1"/>
          </p:cNvSpPr>
          <p:nvPr>
            <p:ph type="ftr" sz="quarter" idx="11"/>
          </p:nvPr>
        </p:nvSpPr>
        <p:spPr/>
        <p:txBody>
          <a:bodyPr/>
          <a:lstStyle/>
          <a:p>
            <a:pPr algn="r"/>
            <a:endParaRPr lang="en-US" dirty="0"/>
          </a:p>
        </p:txBody>
      </p:sp>
      <p:sp>
        <p:nvSpPr>
          <p:cNvPr id="6" name="Slide Number Placeholder 5">
            <a:extLst>
              <a:ext uri="{FF2B5EF4-FFF2-40B4-BE49-F238E27FC236}">
                <a16:creationId xmlns:a16="http://schemas.microsoft.com/office/drawing/2014/main" id="{9273B79C-7587-4E0A-B399-E57697593CA9}"/>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5927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CE43-E04C-4637-8C3B-13E40CA2B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9A48F2-0B4F-42CE-B777-2EF9C93CCF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D0FEB-206C-497A-8AB6-86B0A0355E44}"/>
              </a:ext>
            </a:extLst>
          </p:cNvPr>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5" name="Footer Placeholder 4">
            <a:extLst>
              <a:ext uri="{FF2B5EF4-FFF2-40B4-BE49-F238E27FC236}">
                <a16:creationId xmlns:a16="http://schemas.microsoft.com/office/drawing/2014/main" id="{FDE14666-6907-4AF6-838D-54DC6DDA26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FE65E2-F31C-4A06-970A-6609BCAA06F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403673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706878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937-878A-443A-BC3C-59BC79596C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7C0615-D800-44A4-878C-0106D5B51B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61ABDD-E230-4103-980B-D2ADAA6DF6A5}"/>
              </a:ext>
            </a:extLst>
          </p:cNvPr>
          <p:cNvSpPr>
            <a:spLocks noGrp="1"/>
          </p:cNvSpPr>
          <p:nvPr>
            <p:ph type="dt" sz="half" idx="10"/>
          </p:nvPr>
        </p:nvSpPr>
        <p:spPr/>
        <p:txBody>
          <a:bodyPr/>
          <a:lstStyle/>
          <a:p>
            <a:fld id="{B9D1490F-3E6A-4544-9694-22B6007FE3C6}" type="datetimeFigureOut">
              <a:rPr lang="en-US" smtClean="0"/>
              <a:t>25-May-19</a:t>
            </a:fld>
            <a:endParaRPr lang="en-US" dirty="0"/>
          </a:p>
        </p:txBody>
      </p:sp>
      <p:sp>
        <p:nvSpPr>
          <p:cNvPr id="5" name="Footer Placeholder 4">
            <a:extLst>
              <a:ext uri="{FF2B5EF4-FFF2-40B4-BE49-F238E27FC236}">
                <a16:creationId xmlns:a16="http://schemas.microsoft.com/office/drawing/2014/main" id="{19B9D80A-B0F5-499E-8733-2E5ADD0BCD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656DB9-4AB8-4476-9853-543F928173B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3375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3D69-9B37-46E0-A910-543B77D13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269A9A-174F-4D36-8B38-20387F02D8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BB603E-205C-4B94-A3BC-A12CCFD477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EB99A2-CB63-473F-A05D-35CDE2866E8A}"/>
              </a:ext>
            </a:extLst>
          </p:cNvPr>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6" name="Footer Placeholder 5">
            <a:extLst>
              <a:ext uri="{FF2B5EF4-FFF2-40B4-BE49-F238E27FC236}">
                <a16:creationId xmlns:a16="http://schemas.microsoft.com/office/drawing/2014/main" id="{DC3B8854-7785-48BF-A3AA-8A28FC526D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C79BA2-7626-469B-A692-9C5BD1ABCDF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797114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D7DF-6ED6-49D9-9E11-89A1068353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A12A02-60EA-4037-8EA6-8C7A64C138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675D03-0DE6-4668-9ADE-9A8BB165A7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30D82B-85A7-4BAD-A4DD-E96CC0D5A9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3A47B7-59C7-4A84-AF28-CE5C392AA6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83B891-98F8-4643-B180-16FB279B643B}"/>
              </a:ext>
            </a:extLst>
          </p:cNvPr>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8" name="Footer Placeholder 7">
            <a:extLst>
              <a:ext uri="{FF2B5EF4-FFF2-40B4-BE49-F238E27FC236}">
                <a16:creationId xmlns:a16="http://schemas.microsoft.com/office/drawing/2014/main" id="{AE4F326B-825E-4A91-9E8B-4217704966A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E2B3580-BBC7-4C22-8051-7E428F1ED730}"/>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409202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3A1E-3A3A-4080-8793-38DD4B0E77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FC546-BA74-414E-A952-494D6DAB30AD}"/>
              </a:ext>
            </a:extLst>
          </p:cNvPr>
          <p:cNvSpPr>
            <a:spLocks noGrp="1"/>
          </p:cNvSpPr>
          <p:nvPr>
            <p:ph type="dt" sz="half" idx="10"/>
          </p:nvPr>
        </p:nvSpPr>
        <p:spPr/>
        <p:txBody>
          <a:bodyPr/>
          <a:lstStyle/>
          <a:p>
            <a:fld id="{ECFF863F-52DC-41B2-9D00-5A4E5632AC32}" type="datetimeFigureOut">
              <a:rPr lang="en-US" smtClean="0"/>
              <a:t>25-May-19</a:t>
            </a:fld>
            <a:endParaRPr lang="en-US" dirty="0"/>
          </a:p>
        </p:txBody>
      </p:sp>
      <p:sp>
        <p:nvSpPr>
          <p:cNvPr id="4" name="Footer Placeholder 3">
            <a:extLst>
              <a:ext uri="{FF2B5EF4-FFF2-40B4-BE49-F238E27FC236}">
                <a16:creationId xmlns:a16="http://schemas.microsoft.com/office/drawing/2014/main" id="{ABE98468-C7F5-4875-9093-18B405C907C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5FFF40-2BF0-4B74-B4D9-5C02AF02FC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892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09E7B-BC41-4205-BD32-D272D91CFC01}"/>
              </a:ext>
            </a:extLst>
          </p:cNvPr>
          <p:cNvSpPr>
            <a:spLocks noGrp="1"/>
          </p:cNvSpPr>
          <p:nvPr>
            <p:ph type="dt" sz="half" idx="10"/>
          </p:nvPr>
        </p:nvSpPr>
        <p:spPr/>
        <p:txBody>
          <a:bodyPr/>
          <a:lstStyle/>
          <a:p>
            <a:fld id="{B3B55614-3909-43DC-A067-7F9842F8B81D}" type="datetimeFigureOut">
              <a:rPr lang="en-US" smtClean="0"/>
              <a:t>25-May-19</a:t>
            </a:fld>
            <a:endParaRPr lang="en-US" dirty="0"/>
          </a:p>
        </p:txBody>
      </p:sp>
      <p:sp>
        <p:nvSpPr>
          <p:cNvPr id="3" name="Footer Placeholder 2">
            <a:extLst>
              <a:ext uri="{FF2B5EF4-FFF2-40B4-BE49-F238E27FC236}">
                <a16:creationId xmlns:a16="http://schemas.microsoft.com/office/drawing/2014/main" id="{5E7A599D-B195-4E90-A2B8-32DD3D4D88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0C24F0E-9A3F-4E0E-9DA1-3F39546F5A1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1196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A44F-ABF4-45BA-876B-3BDA07E3B6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C3DD0-B93F-4F43-8B67-BD70A4C8E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DFA13F-2D7F-4323-8191-9A1D2F57F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8D5B81-152E-4DEC-A284-2B5E5BAAD5BE}"/>
              </a:ext>
            </a:extLst>
          </p:cNvPr>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6" name="Footer Placeholder 5">
            <a:extLst>
              <a:ext uri="{FF2B5EF4-FFF2-40B4-BE49-F238E27FC236}">
                <a16:creationId xmlns:a16="http://schemas.microsoft.com/office/drawing/2014/main" id="{C3BFA676-98A2-4914-86E4-72BEAD6DA8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A30332-9814-4C0D-BB4B-930EA653B5C9}"/>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241192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DBE9-7695-40CD-A318-0186264AD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3E696D-F247-486B-988D-5C024226D2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D852F1-7192-48F0-B45F-BDA03296E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061AC5-0A0D-4F55-9898-48F0801AB855}"/>
              </a:ext>
            </a:extLst>
          </p:cNvPr>
          <p:cNvSpPr>
            <a:spLocks noGrp="1"/>
          </p:cNvSpPr>
          <p:nvPr>
            <p:ph type="dt" sz="half" idx="10"/>
          </p:nvPr>
        </p:nvSpPr>
        <p:spPr/>
        <p:txBody>
          <a:bodyPr/>
          <a:lstStyle/>
          <a:p>
            <a:fld id="{0E240176-F1D3-49EC-82F4-0915A3AC4184}" type="datetimeFigureOut">
              <a:rPr lang="en-US" smtClean="0"/>
              <a:t>25-May-19</a:t>
            </a:fld>
            <a:endParaRPr lang="en-US" dirty="0"/>
          </a:p>
        </p:txBody>
      </p:sp>
      <p:sp>
        <p:nvSpPr>
          <p:cNvPr id="6" name="Footer Placeholder 5">
            <a:extLst>
              <a:ext uri="{FF2B5EF4-FFF2-40B4-BE49-F238E27FC236}">
                <a16:creationId xmlns:a16="http://schemas.microsoft.com/office/drawing/2014/main" id="{B388EDDC-D4E5-487D-875E-FDE88AA356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24C5FD-2882-41F8-9DFA-D74FE903BC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2660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4F14-50A3-43B9-982A-B2B2245FD2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FCE239-4F16-4163-9AA7-760C60B0F8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C957A8-5651-4874-8E76-2A98DD48BBBC}"/>
              </a:ext>
            </a:extLst>
          </p:cNvPr>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5" name="Footer Placeholder 4">
            <a:extLst>
              <a:ext uri="{FF2B5EF4-FFF2-40B4-BE49-F238E27FC236}">
                <a16:creationId xmlns:a16="http://schemas.microsoft.com/office/drawing/2014/main" id="{C096B353-EA0E-4F37-B30D-0AF5DB6B43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ECEED3-9976-459F-96D0-265F300DD27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165383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40FAC9-4E79-410E-BD56-9F569DCD56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0DC53C-1DD8-46D6-8179-784F8E9D5A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D1389-6D55-40AE-ABB0-E970FE6FD5DA}"/>
              </a:ext>
            </a:extLst>
          </p:cNvPr>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5" name="Footer Placeholder 4">
            <a:extLst>
              <a:ext uri="{FF2B5EF4-FFF2-40B4-BE49-F238E27FC236}">
                <a16:creationId xmlns:a16="http://schemas.microsoft.com/office/drawing/2014/main" id="{874536DF-8EE2-4312-A9B1-81EDBA7088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1E14B2-917F-4535-839A-54AADD3FF21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365765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015447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1490F-3E6A-4544-9694-22B6007FE3C6}" type="datetimeFigureOut">
              <a:rPr lang="en-US" smtClean="0"/>
              <a:t>25-May-19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02457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78A697-9D75-4DE8-8C28-1296A6CF43C1}" type="datetimeFigureOut">
              <a:rPr lang="en-US" smtClean="0"/>
              <a:t>25-May-19</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pPr algn="r"/>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3775230"/>
      </p:ext>
    </p:extLst>
  </p:cSld>
  <p:clrMapOvr>
    <a:masterClrMapping/>
  </p:clrMapOvr>
  <p:extLst mod="1">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1066409"/>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D1490F-3E6A-4544-9694-22B6007FE3C6}" type="datetimeFigureOut">
              <a:rPr lang="en-US" smtClean="0"/>
              <a:t>25-May-19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1626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8339599"/>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17792160"/>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smtClean="0"/>
              <a:t>25-May-19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1034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smtClean="0"/>
              <a:t>25-May-19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5598817"/>
      </p:ext>
    </p:extLst>
  </p:cSld>
  <p:clrMapOvr>
    <a:masterClrMapping/>
  </p:clrMapOvr>
  <p:extLst mod="1">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0646956"/>
      </p:ext>
    </p:extLst>
  </p:cSld>
  <p:clrMapOvr>
    <a:masterClrMapping/>
  </p:clrMapOvr>
  <p:hf sldNum="0" hdr="0" ftr="0" dt="0"/>
  <p:extLst mod="1">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E240176-F1D3-49EC-82F4-0915A3AC4184}" type="datetimeFigureOut">
              <a:rPr lang="en-US" smtClean="0"/>
              <a:t>25-May-19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7172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05394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2518954"/>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8739396"/>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8109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267011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FF863F-52DC-41B2-9D00-5A4E5632AC32}" type="datetimeFigureOut">
              <a:rPr lang="en-US" smtClean="0"/>
              <a:t>25-May-19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046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55614-3909-43DC-A067-7F9842F8B81D}" type="datetimeFigureOut">
              <a:rPr lang="en-US" smtClean="0"/>
              <a:t>25-May-19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38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172865-FBF0-458A-BAFF-4F75173770F5}" type="datetimeFigureOut">
              <a:rPr lang="en-US" smtClean="0"/>
              <a:t>25-May-19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133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240176-F1D3-49EC-82F4-0915A3AC4184}" type="datetimeFigureOut">
              <a:rPr lang="en-US" smtClean="0"/>
              <a:t>25-May-19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105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0172865-FBF0-458A-BAFF-4F75173770F5}" type="datetimeFigureOut">
              <a:rPr lang="en-US" smtClean="0"/>
              <a:t>25-May-19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879779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87F545-E56A-4B47-A2CE-28F9C856A9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61B154-5393-4E6F-91CE-6815F180D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2F7DF-51DC-48C8-AD5A-61909006F3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72865-FBF0-458A-BAFF-4F75173770F5}" type="datetimeFigureOut">
              <a:rPr lang="en-US" smtClean="0"/>
              <a:t>25-May-19</a:t>
            </a:fld>
            <a:endParaRPr lang="en-US" dirty="0"/>
          </a:p>
        </p:txBody>
      </p:sp>
      <p:sp>
        <p:nvSpPr>
          <p:cNvPr id="5" name="Footer Placeholder 4">
            <a:extLst>
              <a:ext uri="{FF2B5EF4-FFF2-40B4-BE49-F238E27FC236}">
                <a16:creationId xmlns:a16="http://schemas.microsoft.com/office/drawing/2014/main" id="{22BDB4FB-1356-41C1-A4C3-E9175EDB3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688F7D0-25D1-441F-A77F-3863198DE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943961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172865-FBF0-458A-BAFF-4F75173770F5}" type="datetimeFigureOut">
              <a:rPr lang="en-US" smtClean="0"/>
              <a:t>25-May-19</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77191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9.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9.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9.xml"/><Relationship Id="rId6" Type="http://schemas.openxmlformats.org/officeDocument/2006/relationships/image" Target="../media/image19.png"/><Relationship Id="rId5"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4.xml"/><Relationship Id="rId6" Type="http://schemas.openxmlformats.org/officeDocument/2006/relationships/image" Target="../media/image22.png"/><Relationship Id="rId5" Type="http://schemas.openxmlformats.org/officeDocument/2006/relationships/image" Target="../media/image17.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4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024A-A122-4495-A9ED-D17F36346C00}"/>
              </a:ext>
            </a:extLst>
          </p:cNvPr>
          <p:cNvSpPr>
            <a:spLocks noGrp="1"/>
          </p:cNvSpPr>
          <p:nvPr>
            <p:ph type="ctrTitle" idx="4294967295"/>
          </p:nvPr>
        </p:nvSpPr>
        <p:spPr>
          <a:xfrm>
            <a:off x="0" y="661988"/>
            <a:ext cx="9755188" cy="2767012"/>
          </a:xfrm>
        </p:spPr>
        <p:txBody>
          <a:bodyPr>
            <a:normAutofit fontScale="90000"/>
          </a:bodyPr>
          <a:lstStyle/>
          <a:p>
            <a:br>
              <a:rPr lang="en-US" b="1" dirty="0"/>
            </a:br>
            <a:br>
              <a:rPr lang="en-US" b="1" dirty="0"/>
            </a:br>
            <a:br>
              <a:rPr lang="en-US" b="1" dirty="0"/>
            </a:br>
            <a:br>
              <a:rPr lang="en-US" b="1" dirty="0"/>
            </a:br>
            <a:br>
              <a:rPr lang="en-IN" dirty="0"/>
            </a:br>
            <a:endParaRPr lang="en-IN" dirty="0"/>
          </a:p>
        </p:txBody>
      </p:sp>
      <p:sp>
        <p:nvSpPr>
          <p:cNvPr id="4" name="TextBox 3">
            <a:extLst>
              <a:ext uri="{FF2B5EF4-FFF2-40B4-BE49-F238E27FC236}">
                <a16:creationId xmlns:a16="http://schemas.microsoft.com/office/drawing/2014/main" id="{0263A230-4C56-438D-A21B-822B84818CDE}"/>
              </a:ext>
            </a:extLst>
          </p:cNvPr>
          <p:cNvSpPr txBox="1"/>
          <p:nvPr/>
        </p:nvSpPr>
        <p:spPr>
          <a:xfrm>
            <a:off x="646713" y="1911958"/>
            <a:ext cx="10322061" cy="1588127"/>
          </a:xfrm>
          <a:prstGeom prst="rect">
            <a:avLst/>
          </a:prstGeom>
          <a:noFill/>
        </p:spPr>
        <p:txBody>
          <a:bodyPr wrap="square" rtlCol="0">
            <a:spAutoFit/>
          </a:bodyPr>
          <a:lstStyle/>
          <a:p>
            <a:pPr algn="ctr" defTabSz="914400">
              <a:lnSpc>
                <a:spcPct val="90000"/>
              </a:lnSpc>
              <a:spcBef>
                <a:spcPct val="0"/>
              </a:spcBef>
            </a:pPr>
            <a:r>
              <a:rPr lang="en-US" sz="5400" cap="all" dirty="0">
                <a:latin typeface="+mj-lt"/>
                <a:ea typeface="+mj-ea"/>
                <a:cs typeface="+mj-cs"/>
              </a:rPr>
              <a:t>CLOUD ENABLED </a:t>
            </a:r>
            <a:r>
              <a:rPr lang="en-US" sz="5400" cap="all" dirty="0">
                <a:solidFill>
                  <a:schemeClr val="accent6"/>
                </a:solidFill>
                <a:latin typeface="+mj-lt"/>
                <a:ea typeface="+mj-ea"/>
                <a:cs typeface="+mj-cs"/>
              </a:rPr>
              <a:t>VEHICHLE THEFT</a:t>
            </a:r>
            <a:r>
              <a:rPr lang="en-US" sz="5400" cap="all" dirty="0">
                <a:latin typeface="+mj-lt"/>
                <a:ea typeface="+mj-ea"/>
                <a:cs typeface="+mj-cs"/>
              </a:rPr>
              <a:t> AND </a:t>
            </a:r>
            <a:r>
              <a:rPr lang="en-US" sz="5400" cap="all" dirty="0">
                <a:solidFill>
                  <a:schemeClr val="accent6"/>
                </a:solidFill>
                <a:latin typeface="+mj-lt"/>
                <a:ea typeface="+mj-ea"/>
                <a:cs typeface="+mj-cs"/>
              </a:rPr>
              <a:t>ACCIDIENT DETECTION</a:t>
            </a:r>
            <a:r>
              <a:rPr lang="en-US" sz="5400" cap="all" dirty="0">
                <a:latin typeface="+mj-lt"/>
                <a:ea typeface="+mj-ea"/>
                <a:cs typeface="+mj-cs"/>
              </a:rPr>
              <a:t> SYSTEM</a:t>
            </a:r>
            <a:endParaRPr lang="en-IN" sz="5400" cap="all" dirty="0">
              <a:latin typeface="+mj-lt"/>
              <a:ea typeface="+mj-ea"/>
              <a:cs typeface="+mj-cs"/>
            </a:endParaRPr>
          </a:p>
        </p:txBody>
      </p:sp>
    </p:spTree>
    <p:extLst>
      <p:ext uri="{BB962C8B-B14F-4D97-AF65-F5344CB8AC3E}">
        <p14:creationId xmlns:p14="http://schemas.microsoft.com/office/powerpoint/2010/main" val="568407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2294-3F7F-4DF0-BCA4-E1CB9B31B03D}"/>
              </a:ext>
            </a:extLst>
          </p:cNvPr>
          <p:cNvSpPr>
            <a:spLocks noGrp="1"/>
          </p:cNvSpPr>
          <p:nvPr>
            <p:ph type="title"/>
          </p:nvPr>
        </p:nvSpPr>
        <p:spPr>
          <a:xfrm>
            <a:off x="8009812" y="685800"/>
            <a:ext cx="3072869" cy="1151965"/>
          </a:xfrm>
        </p:spPr>
        <p:txBody>
          <a:bodyPr>
            <a:noAutofit/>
          </a:bodyPr>
          <a:lstStyle/>
          <a:p>
            <a:br>
              <a:rPr lang="en-IN" sz="3200" b="1" dirty="0"/>
            </a:br>
            <a:br>
              <a:rPr lang="en-IN" sz="3200" b="1" dirty="0"/>
            </a:br>
            <a:br>
              <a:rPr lang="en-IN" sz="3200" b="1" dirty="0"/>
            </a:br>
            <a:r>
              <a:rPr lang="en-IN" sz="3200" b="1" dirty="0">
                <a:solidFill>
                  <a:schemeClr val="accent6"/>
                </a:solidFill>
              </a:rPr>
              <a:t>GSM module</a:t>
            </a:r>
            <a:br>
              <a:rPr lang="en-IN" sz="3200" b="1" dirty="0">
                <a:solidFill>
                  <a:schemeClr val="accent6"/>
                </a:solidFill>
              </a:rPr>
            </a:br>
            <a:br>
              <a:rPr lang="en-IN" sz="3200" b="1" dirty="0"/>
            </a:br>
            <a:br>
              <a:rPr lang="en-IN" sz="3200" b="1" dirty="0"/>
            </a:br>
            <a:endParaRPr lang="en-IN" sz="3200" dirty="0"/>
          </a:p>
        </p:txBody>
      </p:sp>
      <p:sp>
        <p:nvSpPr>
          <p:cNvPr id="3" name="Content Placeholder 2">
            <a:extLst>
              <a:ext uri="{FF2B5EF4-FFF2-40B4-BE49-F238E27FC236}">
                <a16:creationId xmlns:a16="http://schemas.microsoft.com/office/drawing/2014/main" id="{CFC8060B-9F2E-44A6-AD63-CE66ABE2111B}"/>
              </a:ext>
            </a:extLst>
          </p:cNvPr>
          <p:cNvSpPr>
            <a:spLocks noGrp="1"/>
          </p:cNvSpPr>
          <p:nvPr>
            <p:ph sz="quarter" idx="13"/>
          </p:nvPr>
        </p:nvSpPr>
        <p:spPr>
          <a:xfrm>
            <a:off x="8006591" y="2071048"/>
            <a:ext cx="3434701" cy="3504129"/>
          </a:xfrm>
        </p:spPr>
        <p:txBody>
          <a:bodyPr>
            <a:normAutofit/>
          </a:bodyPr>
          <a:lstStyle/>
          <a:p>
            <a:pPr marL="0" lvl="0" indent="0">
              <a:lnSpc>
                <a:spcPct val="110000"/>
              </a:lnSpc>
              <a:buNone/>
            </a:pPr>
            <a:endParaRPr lang="en-IN" dirty="0"/>
          </a:p>
          <a:p>
            <a:pPr marL="0" indent="0" algn="ctr">
              <a:buNone/>
            </a:pPr>
            <a:r>
              <a:rPr lang="en-IN" dirty="0"/>
              <a:t>Global System for Mobile Communication (GSM) is a digital mobile telephony system that is widely used in Europe and other parts of the world. GSM uses a variation of time division multiple access (TDMA)</a:t>
            </a:r>
          </a:p>
          <a:p>
            <a:pPr>
              <a:lnSpc>
                <a:spcPct val="110000"/>
              </a:lnSpc>
            </a:pPr>
            <a:endParaRPr lang="en-IN" dirty="0"/>
          </a:p>
        </p:txBody>
      </p:sp>
      <p:pic>
        <p:nvPicPr>
          <p:cNvPr id="4" name="Picture 3">
            <a:extLst>
              <a:ext uri="{FF2B5EF4-FFF2-40B4-BE49-F238E27FC236}">
                <a16:creationId xmlns:a16="http://schemas.microsoft.com/office/drawing/2014/main" id="{9457C7C4-8FF7-4D95-8A60-EE58134EC3B9}"/>
              </a:ext>
            </a:extLst>
          </p:cNvPr>
          <p:cNvPicPr>
            <a:picLocks noChangeAspect="1"/>
          </p:cNvPicPr>
          <p:nvPr/>
        </p:nvPicPr>
        <p:blipFill>
          <a:blip r:embed="rId3"/>
          <a:stretch>
            <a:fillRect/>
          </a:stretch>
        </p:blipFill>
        <p:spPr>
          <a:xfrm>
            <a:off x="1148866" y="693672"/>
            <a:ext cx="5748680" cy="4213194"/>
          </a:xfrm>
          <a:prstGeom prst="rect">
            <a:avLst/>
          </a:prstGeom>
        </p:spPr>
      </p:pic>
    </p:spTree>
    <p:extLst>
      <p:ext uri="{BB962C8B-B14F-4D97-AF65-F5344CB8AC3E}">
        <p14:creationId xmlns:p14="http://schemas.microsoft.com/office/powerpoint/2010/main" val="2208764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2294-3F7F-4DF0-BCA4-E1CB9B31B03D}"/>
              </a:ext>
            </a:extLst>
          </p:cNvPr>
          <p:cNvSpPr>
            <a:spLocks noGrp="1"/>
          </p:cNvSpPr>
          <p:nvPr>
            <p:ph type="title"/>
          </p:nvPr>
        </p:nvSpPr>
        <p:spPr>
          <a:xfrm>
            <a:off x="8009812" y="685800"/>
            <a:ext cx="3072869" cy="1151965"/>
          </a:xfrm>
        </p:spPr>
        <p:txBody>
          <a:bodyPr>
            <a:noAutofit/>
          </a:bodyPr>
          <a:lstStyle/>
          <a:p>
            <a:br>
              <a:rPr lang="en-IN" sz="3200" b="1" dirty="0"/>
            </a:br>
            <a:br>
              <a:rPr lang="en-IN" sz="3200" b="1" dirty="0"/>
            </a:br>
            <a:br>
              <a:rPr lang="en-IN" sz="3200" b="1" dirty="0"/>
            </a:br>
            <a:r>
              <a:rPr lang="en-IN" sz="3200" b="1" dirty="0"/>
              <a:t>Accelerometer</a:t>
            </a:r>
            <a:br>
              <a:rPr lang="en-IN" sz="3200" b="1" dirty="0">
                <a:solidFill>
                  <a:schemeClr val="accent6"/>
                </a:solidFill>
              </a:rPr>
            </a:br>
            <a:br>
              <a:rPr lang="en-IN" sz="3200" b="1" dirty="0"/>
            </a:br>
            <a:br>
              <a:rPr lang="en-IN" sz="3200" b="1" dirty="0"/>
            </a:br>
            <a:endParaRPr lang="en-IN" sz="3200" dirty="0"/>
          </a:p>
        </p:txBody>
      </p:sp>
      <p:sp>
        <p:nvSpPr>
          <p:cNvPr id="3" name="Content Placeholder 2">
            <a:extLst>
              <a:ext uri="{FF2B5EF4-FFF2-40B4-BE49-F238E27FC236}">
                <a16:creationId xmlns:a16="http://schemas.microsoft.com/office/drawing/2014/main" id="{CFC8060B-9F2E-44A6-AD63-CE66ABE2111B}"/>
              </a:ext>
            </a:extLst>
          </p:cNvPr>
          <p:cNvSpPr>
            <a:spLocks noGrp="1"/>
          </p:cNvSpPr>
          <p:nvPr>
            <p:ph sz="quarter" idx="13"/>
          </p:nvPr>
        </p:nvSpPr>
        <p:spPr>
          <a:xfrm>
            <a:off x="8006591" y="2071048"/>
            <a:ext cx="3434701" cy="3504129"/>
          </a:xfrm>
        </p:spPr>
        <p:txBody>
          <a:bodyPr>
            <a:normAutofit fontScale="70000" lnSpcReduction="20000"/>
          </a:bodyPr>
          <a:lstStyle/>
          <a:p>
            <a:pPr marL="0" lvl="0" indent="0">
              <a:lnSpc>
                <a:spcPct val="110000"/>
              </a:lnSpc>
              <a:buNone/>
            </a:pPr>
            <a:endParaRPr lang="en-IN" dirty="0"/>
          </a:p>
          <a:p>
            <a:pPr marL="0" indent="0">
              <a:lnSpc>
                <a:spcPct val="110000"/>
              </a:lnSpc>
              <a:buNone/>
            </a:pPr>
            <a:r>
              <a:rPr lang="en-IN" dirty="0"/>
              <a:t>An accelerometer is a device that measures proper acceleration ("g-force"). Accelerometers are used to detect and monitor vibration in rotating machinery. Pairs of accelerometers extended over a region of space can be used to detect differences (gradients) in the proper accelerations of frames of references associated with those points. These devices are called gravity gradiometers, as they measure gradients in the gravitational field. Such pairs of accelerometers in theory may also be able to detect gravitational waves</a:t>
            </a:r>
          </a:p>
          <a:p>
            <a:pPr>
              <a:lnSpc>
                <a:spcPct val="110000"/>
              </a:lnSpc>
            </a:pPr>
            <a:endParaRPr lang="en-IN" dirty="0"/>
          </a:p>
        </p:txBody>
      </p:sp>
      <p:pic>
        <p:nvPicPr>
          <p:cNvPr id="6146" name="Picture 2" descr="Image result for accelerometer">
            <a:extLst>
              <a:ext uri="{FF2B5EF4-FFF2-40B4-BE49-F238E27FC236}">
                <a16:creationId xmlns:a16="http://schemas.microsoft.com/office/drawing/2014/main" id="{EBB79E0F-B7EC-4C66-9662-9E33A01BB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788" y="1080405"/>
            <a:ext cx="5329443" cy="3439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64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DB5869B-2320-43F0-B805-E4E01DFEC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693976"/>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8C24B87-1764-45D6-A282-38D89807DCC9}"/>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THEFT CONTROL</a:t>
            </a:r>
            <a:endParaRPr lang="en-IN" sz="4000" b="1" dirty="0">
              <a:solidFill>
                <a:srgbClr val="FFFFFF"/>
              </a:solidFill>
            </a:endParaRPr>
          </a:p>
        </p:txBody>
      </p:sp>
      <p:pic>
        <p:nvPicPr>
          <p:cNvPr id="23" name="Picture 22">
            <a:extLst>
              <a:ext uri="{FF2B5EF4-FFF2-40B4-BE49-F238E27FC236}">
                <a16:creationId xmlns:a16="http://schemas.microsoft.com/office/drawing/2014/main" id="{C1C94296-694D-45CA-B569-F82475897BF0}"/>
              </a:ext>
            </a:extLst>
          </p:cNvPr>
          <p:cNvPicPr>
            <a:picLocks noChangeAspect="1"/>
          </p:cNvPicPr>
          <p:nvPr/>
        </p:nvPicPr>
        <p:blipFill>
          <a:blip r:embed="rId3"/>
          <a:stretch>
            <a:fillRect/>
          </a:stretch>
        </p:blipFill>
        <p:spPr>
          <a:xfrm>
            <a:off x="872601" y="4533866"/>
            <a:ext cx="3995043" cy="2323043"/>
          </a:xfrm>
          <a:prstGeom prst="rect">
            <a:avLst/>
          </a:prstGeom>
        </p:spPr>
      </p:pic>
      <p:pic>
        <p:nvPicPr>
          <p:cNvPr id="24" name="Picture 23">
            <a:extLst>
              <a:ext uri="{FF2B5EF4-FFF2-40B4-BE49-F238E27FC236}">
                <a16:creationId xmlns:a16="http://schemas.microsoft.com/office/drawing/2014/main" id="{C86A30F3-EFC3-4E7A-BC70-11AB8A5CE237}"/>
              </a:ext>
            </a:extLst>
          </p:cNvPr>
          <p:cNvPicPr>
            <a:picLocks noChangeAspect="1"/>
          </p:cNvPicPr>
          <p:nvPr/>
        </p:nvPicPr>
        <p:blipFill>
          <a:blip r:embed="rId4"/>
          <a:stretch>
            <a:fillRect/>
          </a:stretch>
        </p:blipFill>
        <p:spPr>
          <a:xfrm>
            <a:off x="5299463" y="2487472"/>
            <a:ext cx="1428750" cy="1581150"/>
          </a:xfrm>
          <a:prstGeom prst="rect">
            <a:avLst/>
          </a:prstGeom>
        </p:spPr>
      </p:pic>
      <p:cxnSp>
        <p:nvCxnSpPr>
          <p:cNvPr id="25" name="Connector: Elbow 24">
            <a:extLst>
              <a:ext uri="{FF2B5EF4-FFF2-40B4-BE49-F238E27FC236}">
                <a16:creationId xmlns:a16="http://schemas.microsoft.com/office/drawing/2014/main" id="{126BDDBE-2754-41DC-8086-C3DB90C4FACF}"/>
              </a:ext>
            </a:extLst>
          </p:cNvPr>
          <p:cNvCxnSpPr>
            <a:cxnSpLocks/>
            <a:stCxn id="23" idx="0"/>
          </p:cNvCxnSpPr>
          <p:nvPr/>
        </p:nvCxnSpPr>
        <p:spPr>
          <a:xfrm rot="5400000" flipH="1" flipV="1">
            <a:off x="3590328" y="2480585"/>
            <a:ext cx="1333076" cy="27734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2C8B9C3-3E81-4FEE-9C8C-C470A2D9DA01}"/>
              </a:ext>
            </a:extLst>
          </p:cNvPr>
          <p:cNvPicPr>
            <a:picLocks noChangeAspect="1"/>
          </p:cNvPicPr>
          <p:nvPr/>
        </p:nvPicPr>
        <p:blipFill>
          <a:blip r:embed="rId5"/>
          <a:stretch>
            <a:fillRect/>
          </a:stretch>
        </p:blipFill>
        <p:spPr>
          <a:xfrm>
            <a:off x="7823693" y="4891475"/>
            <a:ext cx="1388673" cy="1512672"/>
          </a:xfrm>
          <a:prstGeom prst="rect">
            <a:avLst/>
          </a:prstGeom>
        </p:spPr>
      </p:pic>
      <p:cxnSp>
        <p:nvCxnSpPr>
          <p:cNvPr id="27" name="Connector: Elbow 26">
            <a:extLst>
              <a:ext uri="{FF2B5EF4-FFF2-40B4-BE49-F238E27FC236}">
                <a16:creationId xmlns:a16="http://schemas.microsoft.com/office/drawing/2014/main" id="{658C5CBA-5208-420B-A52C-AF2894723EC7}"/>
              </a:ext>
            </a:extLst>
          </p:cNvPr>
          <p:cNvCxnSpPr>
            <a:cxnSpLocks/>
            <a:endCxn id="26" idx="0"/>
          </p:cNvCxnSpPr>
          <p:nvPr/>
        </p:nvCxnSpPr>
        <p:spPr>
          <a:xfrm>
            <a:off x="6374167" y="3200788"/>
            <a:ext cx="2143863" cy="16906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 descr="Related image">
            <a:extLst>
              <a:ext uri="{FF2B5EF4-FFF2-40B4-BE49-F238E27FC236}">
                <a16:creationId xmlns:a16="http://schemas.microsoft.com/office/drawing/2014/main" id="{25FF7A8D-C08B-447A-A7E8-5EBCAE696A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5188" y="3910262"/>
            <a:ext cx="1638147" cy="11730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555AF8AC-308C-40A4-9E92-07C3731B8C72}"/>
              </a:ext>
            </a:extLst>
          </p:cNvPr>
          <p:cNvPicPr>
            <a:picLocks noChangeAspect="1"/>
          </p:cNvPicPr>
          <p:nvPr/>
        </p:nvPicPr>
        <p:blipFill rotWithShape="1">
          <a:blip r:embed="rId7"/>
          <a:srcRect t="22099" b="15680"/>
          <a:stretch/>
        </p:blipFill>
        <p:spPr>
          <a:xfrm>
            <a:off x="6592250" y="2590815"/>
            <a:ext cx="1030871" cy="572998"/>
          </a:xfrm>
          <a:prstGeom prst="rect">
            <a:avLst/>
          </a:prstGeom>
        </p:spPr>
      </p:pic>
    </p:spTree>
    <p:extLst>
      <p:ext uri="{BB962C8B-B14F-4D97-AF65-F5344CB8AC3E}">
        <p14:creationId xmlns:p14="http://schemas.microsoft.com/office/powerpoint/2010/main" val="114760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par>
                                <p:cTn id="16" presetID="14" presetClass="entr" presetSubtype="1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randombar(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42"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000"/>
                                        <p:tgtEl>
                                          <p:spTgt spid="26"/>
                                        </p:tgtEl>
                                      </p:cBhvr>
                                    </p:animEffect>
                                    <p:anim calcmode="lin" valueType="num">
                                      <p:cBhvr>
                                        <p:cTn id="26" dur="1000" fill="hold"/>
                                        <p:tgtEl>
                                          <p:spTgt spid="26"/>
                                        </p:tgtEl>
                                        <p:attrNameLst>
                                          <p:attrName>ppt_x</p:attrName>
                                        </p:attrNameLst>
                                      </p:cBhvr>
                                      <p:tavLst>
                                        <p:tav tm="0">
                                          <p:val>
                                            <p:strVal val="#ppt_x"/>
                                          </p:val>
                                        </p:tav>
                                        <p:tav tm="100000">
                                          <p:val>
                                            <p:strVal val="#ppt_x"/>
                                          </p:val>
                                        </p:tav>
                                      </p:tavLst>
                                    </p:anim>
                                    <p:anim calcmode="lin" valueType="num">
                                      <p:cBhvr>
                                        <p:cTn id="27" dur="1000" fill="hold"/>
                                        <p:tgtEl>
                                          <p:spTgt spid="26"/>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DB5869B-2320-43F0-B805-E4E01DFEC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693976"/>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8C24B87-1764-45D6-A282-38D89807DCC9}"/>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AUTHORIZED ACCESS</a:t>
            </a:r>
            <a:endParaRPr lang="en-IN" sz="4000" b="1" dirty="0">
              <a:solidFill>
                <a:srgbClr val="FFFFFF"/>
              </a:solidFill>
            </a:endParaRPr>
          </a:p>
        </p:txBody>
      </p:sp>
      <p:pic>
        <p:nvPicPr>
          <p:cNvPr id="39" name="Picture 38">
            <a:extLst>
              <a:ext uri="{FF2B5EF4-FFF2-40B4-BE49-F238E27FC236}">
                <a16:creationId xmlns:a16="http://schemas.microsoft.com/office/drawing/2014/main" id="{2599F13B-6017-4629-A7CC-E8015CF91FA4}"/>
              </a:ext>
            </a:extLst>
          </p:cNvPr>
          <p:cNvPicPr>
            <a:picLocks noChangeAspect="1"/>
          </p:cNvPicPr>
          <p:nvPr/>
        </p:nvPicPr>
        <p:blipFill>
          <a:blip r:embed="rId3"/>
          <a:stretch>
            <a:fillRect/>
          </a:stretch>
        </p:blipFill>
        <p:spPr>
          <a:xfrm>
            <a:off x="7586245" y="4120282"/>
            <a:ext cx="3217879" cy="2134062"/>
          </a:xfrm>
          <a:prstGeom prst="rect">
            <a:avLst/>
          </a:prstGeom>
        </p:spPr>
      </p:pic>
      <p:pic>
        <p:nvPicPr>
          <p:cNvPr id="40" name="Picture 39">
            <a:extLst>
              <a:ext uri="{FF2B5EF4-FFF2-40B4-BE49-F238E27FC236}">
                <a16:creationId xmlns:a16="http://schemas.microsoft.com/office/drawing/2014/main" id="{F73DE95B-58B3-4783-8198-BF3A0E1BD4BC}"/>
              </a:ext>
            </a:extLst>
          </p:cNvPr>
          <p:cNvPicPr>
            <a:picLocks noChangeAspect="1"/>
          </p:cNvPicPr>
          <p:nvPr/>
        </p:nvPicPr>
        <p:blipFill>
          <a:blip r:embed="rId4"/>
          <a:stretch>
            <a:fillRect/>
          </a:stretch>
        </p:blipFill>
        <p:spPr>
          <a:xfrm>
            <a:off x="2213006" y="4315545"/>
            <a:ext cx="1267042" cy="1380180"/>
          </a:xfrm>
          <a:prstGeom prst="rect">
            <a:avLst/>
          </a:prstGeom>
        </p:spPr>
      </p:pic>
      <p:pic>
        <p:nvPicPr>
          <p:cNvPr id="41" name="Picture 40">
            <a:extLst>
              <a:ext uri="{FF2B5EF4-FFF2-40B4-BE49-F238E27FC236}">
                <a16:creationId xmlns:a16="http://schemas.microsoft.com/office/drawing/2014/main" id="{2B4457A1-C504-4628-9939-891F1830CF60}"/>
              </a:ext>
            </a:extLst>
          </p:cNvPr>
          <p:cNvPicPr>
            <a:picLocks noChangeAspect="1"/>
          </p:cNvPicPr>
          <p:nvPr/>
        </p:nvPicPr>
        <p:blipFill>
          <a:blip r:embed="rId5"/>
          <a:stretch>
            <a:fillRect/>
          </a:stretch>
        </p:blipFill>
        <p:spPr>
          <a:xfrm>
            <a:off x="4367307" y="2539132"/>
            <a:ext cx="1468277" cy="1624893"/>
          </a:xfrm>
          <a:prstGeom prst="rect">
            <a:avLst/>
          </a:prstGeom>
        </p:spPr>
      </p:pic>
      <p:cxnSp>
        <p:nvCxnSpPr>
          <p:cNvPr id="42" name="Connector: Elbow 41">
            <a:extLst>
              <a:ext uri="{FF2B5EF4-FFF2-40B4-BE49-F238E27FC236}">
                <a16:creationId xmlns:a16="http://schemas.microsoft.com/office/drawing/2014/main" id="{6C39A80B-95F6-4A9D-A2D9-D1768525A5C4}"/>
              </a:ext>
            </a:extLst>
          </p:cNvPr>
          <p:cNvCxnSpPr>
            <a:stCxn id="40" idx="0"/>
            <a:endCxn id="41" idx="1"/>
          </p:cNvCxnSpPr>
          <p:nvPr/>
        </p:nvCxnSpPr>
        <p:spPr>
          <a:xfrm rot="5400000" flipH="1" flipV="1">
            <a:off x="3124934" y="3073172"/>
            <a:ext cx="963966" cy="1520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CA57883-022E-4CEA-BC88-AC93915E0193}"/>
              </a:ext>
            </a:extLst>
          </p:cNvPr>
          <p:cNvCxnSpPr>
            <a:cxnSpLocks/>
            <a:stCxn id="41" idx="3"/>
            <a:endCxn id="39" idx="0"/>
          </p:cNvCxnSpPr>
          <p:nvPr/>
        </p:nvCxnSpPr>
        <p:spPr>
          <a:xfrm>
            <a:off x="5835584" y="3351579"/>
            <a:ext cx="3359601" cy="7687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5E951655-091B-4AE6-A3D5-526F5DA6A6BC}"/>
              </a:ext>
            </a:extLst>
          </p:cNvPr>
          <p:cNvPicPr>
            <a:picLocks noChangeAspect="1"/>
          </p:cNvPicPr>
          <p:nvPr/>
        </p:nvPicPr>
        <p:blipFill>
          <a:blip r:embed="rId6"/>
          <a:stretch>
            <a:fillRect/>
          </a:stretch>
        </p:blipFill>
        <p:spPr>
          <a:xfrm>
            <a:off x="3192248" y="3540807"/>
            <a:ext cx="1468277" cy="1311660"/>
          </a:xfrm>
          <a:prstGeom prst="rect">
            <a:avLst/>
          </a:prstGeom>
        </p:spPr>
      </p:pic>
    </p:spTree>
    <p:extLst>
      <p:ext uri="{BB962C8B-B14F-4D97-AF65-F5344CB8AC3E}">
        <p14:creationId xmlns:p14="http://schemas.microsoft.com/office/powerpoint/2010/main" val="22637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randombar(horizontal)">
                                      <p:cBhvr>
                                        <p:cTn id="14" dur="500"/>
                                        <p:tgtEl>
                                          <p:spTgt spid="41"/>
                                        </p:tgtEl>
                                      </p:cBhvr>
                                    </p:animEffect>
                                  </p:childTnLst>
                                </p:cTn>
                              </p:par>
                              <p:par>
                                <p:cTn id="15" presetID="14" presetClass="entr" presetSubtype="1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randombar(horizontal)">
                                      <p:cBhvr>
                                        <p:cTn id="17" dur="500"/>
                                        <p:tgtEl>
                                          <p:spTgt spid="42"/>
                                        </p:tgtEl>
                                      </p:cBhvr>
                                    </p:animEffect>
                                  </p:childTnLst>
                                </p:cTn>
                              </p:par>
                              <p:par>
                                <p:cTn id="18" presetID="42"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1000"/>
                                        <p:tgtEl>
                                          <p:spTgt spid="44"/>
                                        </p:tgtEl>
                                      </p:cBhvr>
                                    </p:animEffect>
                                    <p:anim calcmode="lin" valueType="num">
                                      <p:cBhvr>
                                        <p:cTn id="21" dur="1000" fill="hold"/>
                                        <p:tgtEl>
                                          <p:spTgt spid="44"/>
                                        </p:tgtEl>
                                        <p:attrNameLst>
                                          <p:attrName>ppt_x</p:attrName>
                                        </p:attrNameLst>
                                      </p:cBhvr>
                                      <p:tavLst>
                                        <p:tav tm="0">
                                          <p:val>
                                            <p:strVal val="#ppt_x"/>
                                          </p:val>
                                        </p:tav>
                                        <p:tav tm="100000">
                                          <p:val>
                                            <p:strVal val="#ppt_x"/>
                                          </p:val>
                                        </p:tav>
                                      </p:tavLst>
                                    </p:anim>
                                    <p:anim calcmode="lin" valueType="num">
                                      <p:cBhvr>
                                        <p:cTn id="2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DB5869B-2320-43F0-B805-E4E01DFEC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2693976"/>
          </a:xfrm>
          <a:prstGeom prst="rect">
            <a:avLst/>
          </a:prstGeom>
          <a:gradFill>
            <a:gsLst>
              <a:gs pos="0">
                <a:srgbClr val="E3411B">
                  <a:lumMod val="90000"/>
                </a:srgbClr>
              </a:gs>
              <a:gs pos="25000">
                <a:srgbClr val="E3411B">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8C24B87-1764-45D6-A282-38D89807DCC9}"/>
              </a:ext>
            </a:extLst>
          </p:cNvPr>
          <p:cNvSpPr>
            <a:spLocks noGrp="1"/>
          </p:cNvSpPr>
          <p:nvPr>
            <p:ph type="title"/>
          </p:nvPr>
        </p:nvSpPr>
        <p:spPr>
          <a:xfrm>
            <a:off x="1179226" y="826680"/>
            <a:ext cx="9833548" cy="1325563"/>
          </a:xfrm>
        </p:spPr>
        <p:txBody>
          <a:bodyPr>
            <a:normAutofit/>
          </a:bodyPr>
          <a:lstStyle/>
          <a:p>
            <a:pPr algn="ctr"/>
            <a:r>
              <a:rPr lang="en-US" sz="4000" b="1" dirty="0">
                <a:solidFill>
                  <a:srgbClr val="FFFFFF"/>
                </a:solidFill>
              </a:rPr>
              <a:t>UNAUTHORIZED ACCESS</a:t>
            </a:r>
            <a:endParaRPr lang="en-IN" sz="4000" b="1" dirty="0">
              <a:solidFill>
                <a:srgbClr val="FFFFFF"/>
              </a:solidFill>
            </a:endParaRPr>
          </a:p>
        </p:txBody>
      </p:sp>
      <p:pic>
        <p:nvPicPr>
          <p:cNvPr id="12" name="Picture 11">
            <a:extLst>
              <a:ext uri="{FF2B5EF4-FFF2-40B4-BE49-F238E27FC236}">
                <a16:creationId xmlns:a16="http://schemas.microsoft.com/office/drawing/2014/main" id="{F07E06CF-98FC-4C58-8FCD-AE2B702B4868}"/>
              </a:ext>
            </a:extLst>
          </p:cNvPr>
          <p:cNvPicPr>
            <a:picLocks noChangeAspect="1"/>
          </p:cNvPicPr>
          <p:nvPr/>
        </p:nvPicPr>
        <p:blipFill>
          <a:blip r:embed="rId3"/>
          <a:stretch>
            <a:fillRect/>
          </a:stretch>
        </p:blipFill>
        <p:spPr>
          <a:xfrm>
            <a:off x="2088717" y="4204548"/>
            <a:ext cx="1232933" cy="1343025"/>
          </a:xfrm>
          <a:prstGeom prst="rect">
            <a:avLst/>
          </a:prstGeom>
        </p:spPr>
      </p:pic>
      <p:pic>
        <p:nvPicPr>
          <p:cNvPr id="13" name="Picture 12">
            <a:extLst>
              <a:ext uri="{FF2B5EF4-FFF2-40B4-BE49-F238E27FC236}">
                <a16:creationId xmlns:a16="http://schemas.microsoft.com/office/drawing/2014/main" id="{A6EF4FDD-ECD8-47F4-BDB0-D49EF44D5F6C}"/>
              </a:ext>
            </a:extLst>
          </p:cNvPr>
          <p:cNvPicPr>
            <a:picLocks noChangeAspect="1"/>
          </p:cNvPicPr>
          <p:nvPr/>
        </p:nvPicPr>
        <p:blipFill>
          <a:blip r:embed="rId4"/>
          <a:stretch>
            <a:fillRect/>
          </a:stretch>
        </p:blipFill>
        <p:spPr>
          <a:xfrm>
            <a:off x="4243020" y="2428136"/>
            <a:ext cx="1428750" cy="1581150"/>
          </a:xfrm>
          <a:prstGeom prst="rect">
            <a:avLst/>
          </a:prstGeom>
        </p:spPr>
      </p:pic>
      <p:cxnSp>
        <p:nvCxnSpPr>
          <p:cNvPr id="14" name="Connector: Elbow 13">
            <a:extLst>
              <a:ext uri="{FF2B5EF4-FFF2-40B4-BE49-F238E27FC236}">
                <a16:creationId xmlns:a16="http://schemas.microsoft.com/office/drawing/2014/main" id="{71599D3B-0143-4F8C-8468-CD3AAFD2C732}"/>
              </a:ext>
            </a:extLst>
          </p:cNvPr>
          <p:cNvCxnSpPr>
            <a:stCxn id="12" idx="0"/>
            <a:endCxn id="13" idx="1"/>
          </p:cNvCxnSpPr>
          <p:nvPr/>
        </p:nvCxnSpPr>
        <p:spPr>
          <a:xfrm rot="5400000" flipH="1" flipV="1">
            <a:off x="2981184" y="2942712"/>
            <a:ext cx="985837" cy="15378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BE3F3CEC-04B5-4843-B361-120BAC90DD9E}"/>
              </a:ext>
            </a:extLst>
          </p:cNvPr>
          <p:cNvCxnSpPr>
            <a:cxnSpLocks/>
            <a:stCxn id="13" idx="3"/>
          </p:cNvCxnSpPr>
          <p:nvPr/>
        </p:nvCxnSpPr>
        <p:spPr>
          <a:xfrm>
            <a:off x="5671770" y="3218711"/>
            <a:ext cx="3114164" cy="7905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33D639-712F-4E41-9AB3-8D3E36386D37}"/>
              </a:ext>
            </a:extLst>
          </p:cNvPr>
          <p:cNvPicPr>
            <a:picLocks noChangeAspect="1"/>
          </p:cNvPicPr>
          <p:nvPr/>
        </p:nvPicPr>
        <p:blipFill>
          <a:blip r:embed="rId5"/>
          <a:stretch>
            <a:fillRect/>
          </a:stretch>
        </p:blipFill>
        <p:spPr>
          <a:xfrm flipH="1">
            <a:off x="7228850" y="4009286"/>
            <a:ext cx="3929589" cy="2284983"/>
          </a:xfrm>
          <a:prstGeom prst="rect">
            <a:avLst/>
          </a:prstGeom>
        </p:spPr>
      </p:pic>
      <p:sp>
        <p:nvSpPr>
          <p:cNvPr id="18" name="Speech Bubble: Oval 17">
            <a:extLst>
              <a:ext uri="{FF2B5EF4-FFF2-40B4-BE49-F238E27FC236}">
                <a16:creationId xmlns:a16="http://schemas.microsoft.com/office/drawing/2014/main" id="{F53ADD90-0085-4FA3-9F9E-0C7FAF5EF25B}"/>
              </a:ext>
            </a:extLst>
          </p:cNvPr>
          <p:cNvSpPr/>
          <p:nvPr/>
        </p:nvSpPr>
        <p:spPr>
          <a:xfrm>
            <a:off x="2881751" y="3613998"/>
            <a:ext cx="1537836" cy="70133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response</a:t>
            </a:r>
          </a:p>
        </p:txBody>
      </p:sp>
      <p:pic>
        <p:nvPicPr>
          <p:cNvPr id="20" name="Picture 2" descr="Image result for alert">
            <a:extLst>
              <a:ext uri="{FF2B5EF4-FFF2-40B4-BE49-F238E27FC236}">
                <a16:creationId xmlns:a16="http://schemas.microsoft.com/office/drawing/2014/main" id="{997053A6-D5E6-4858-83F0-8313AF1D16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2918" y="6031464"/>
            <a:ext cx="1643444" cy="87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38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randombar(horizontal)">
                                      <p:cBhvr>
                                        <p:cTn id="14" dur="500"/>
                                        <p:tgtEl>
                                          <p:spTgt spid="13"/>
                                        </p:tgtEl>
                                      </p:cBhvr>
                                    </p:animEffect>
                                  </p:childTnLst>
                                </p:cTn>
                              </p:par>
                              <p:par>
                                <p:cTn id="15" presetID="14" presetClass="entr" presetSubtype="1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53" presetClass="entr" presetSubtype="16"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36" name="Group 28">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37"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38" name="Oval 30">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39"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40" name="Rectangle 33">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8C24B87-1764-45D6-A282-38D89807DCC9}"/>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a:solidFill>
                  <a:schemeClr val="bg2"/>
                </a:solidFill>
                <a:latin typeface="+mj-lt"/>
                <a:ea typeface="+mj-ea"/>
                <a:cs typeface="+mj-cs"/>
              </a:rPr>
              <a:t>ACCIDENT DETECTION</a:t>
            </a:r>
          </a:p>
        </p:txBody>
      </p:sp>
    </p:spTree>
    <p:extLst>
      <p:ext uri="{BB962C8B-B14F-4D97-AF65-F5344CB8AC3E}">
        <p14:creationId xmlns:p14="http://schemas.microsoft.com/office/powerpoint/2010/main" val="274702364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F4A7624E-AABA-4DC4-B6E0-E167E71D6229}"/>
              </a:ext>
            </a:extLst>
          </p:cNvPr>
          <p:cNvPicPr>
            <a:picLocks noChangeAspect="1"/>
          </p:cNvPicPr>
          <p:nvPr/>
        </p:nvPicPr>
        <p:blipFill>
          <a:blip r:embed="rId2"/>
          <a:stretch>
            <a:fillRect/>
          </a:stretch>
        </p:blipFill>
        <p:spPr>
          <a:xfrm>
            <a:off x="372213" y="3985057"/>
            <a:ext cx="2600325" cy="1743075"/>
          </a:xfrm>
          <a:prstGeom prst="rect">
            <a:avLst/>
          </a:prstGeom>
        </p:spPr>
      </p:pic>
      <p:pic>
        <p:nvPicPr>
          <p:cNvPr id="42" name="Picture 41">
            <a:extLst>
              <a:ext uri="{FF2B5EF4-FFF2-40B4-BE49-F238E27FC236}">
                <a16:creationId xmlns:a16="http://schemas.microsoft.com/office/drawing/2014/main" id="{8E335E37-CB40-4665-A9A9-763F77DE3F41}"/>
              </a:ext>
            </a:extLst>
          </p:cNvPr>
          <p:cNvPicPr>
            <a:picLocks noChangeAspect="1"/>
          </p:cNvPicPr>
          <p:nvPr/>
        </p:nvPicPr>
        <p:blipFill>
          <a:blip r:embed="rId3"/>
          <a:stretch>
            <a:fillRect/>
          </a:stretch>
        </p:blipFill>
        <p:spPr>
          <a:xfrm>
            <a:off x="850357" y="1871039"/>
            <a:ext cx="1666875" cy="1428750"/>
          </a:xfrm>
          <a:prstGeom prst="rect">
            <a:avLst/>
          </a:prstGeom>
        </p:spPr>
      </p:pic>
      <p:pic>
        <p:nvPicPr>
          <p:cNvPr id="43" name="Picture 42">
            <a:extLst>
              <a:ext uri="{FF2B5EF4-FFF2-40B4-BE49-F238E27FC236}">
                <a16:creationId xmlns:a16="http://schemas.microsoft.com/office/drawing/2014/main" id="{C9DC3C30-9C7C-47E4-A1EC-022514A7D905}"/>
              </a:ext>
            </a:extLst>
          </p:cNvPr>
          <p:cNvPicPr>
            <a:picLocks noChangeAspect="1"/>
          </p:cNvPicPr>
          <p:nvPr/>
        </p:nvPicPr>
        <p:blipFill>
          <a:blip r:embed="rId4"/>
          <a:stretch>
            <a:fillRect/>
          </a:stretch>
        </p:blipFill>
        <p:spPr>
          <a:xfrm>
            <a:off x="3922684" y="545927"/>
            <a:ext cx="1428750" cy="1581150"/>
          </a:xfrm>
          <a:prstGeom prst="rect">
            <a:avLst/>
          </a:prstGeom>
        </p:spPr>
      </p:pic>
      <p:pic>
        <p:nvPicPr>
          <p:cNvPr id="44" name="Picture 43">
            <a:extLst>
              <a:ext uri="{FF2B5EF4-FFF2-40B4-BE49-F238E27FC236}">
                <a16:creationId xmlns:a16="http://schemas.microsoft.com/office/drawing/2014/main" id="{4720EB1A-A350-4074-9F2E-5CCF316CEE63}"/>
              </a:ext>
            </a:extLst>
          </p:cNvPr>
          <p:cNvPicPr>
            <a:picLocks noChangeAspect="1"/>
          </p:cNvPicPr>
          <p:nvPr/>
        </p:nvPicPr>
        <p:blipFill>
          <a:blip r:embed="rId5"/>
          <a:stretch>
            <a:fillRect/>
          </a:stretch>
        </p:blipFill>
        <p:spPr>
          <a:xfrm>
            <a:off x="6270147" y="2501585"/>
            <a:ext cx="1428751" cy="1276350"/>
          </a:xfrm>
          <a:prstGeom prst="rect">
            <a:avLst/>
          </a:prstGeom>
        </p:spPr>
      </p:pic>
      <p:pic>
        <p:nvPicPr>
          <p:cNvPr id="45" name="Picture 44">
            <a:extLst>
              <a:ext uri="{FF2B5EF4-FFF2-40B4-BE49-F238E27FC236}">
                <a16:creationId xmlns:a16="http://schemas.microsoft.com/office/drawing/2014/main" id="{90A8A776-4FB1-465D-A0C7-BC87267521C8}"/>
              </a:ext>
            </a:extLst>
          </p:cNvPr>
          <p:cNvPicPr>
            <a:picLocks noChangeAspect="1"/>
          </p:cNvPicPr>
          <p:nvPr/>
        </p:nvPicPr>
        <p:blipFill>
          <a:blip r:embed="rId6"/>
          <a:stretch>
            <a:fillRect/>
          </a:stretch>
        </p:blipFill>
        <p:spPr>
          <a:xfrm>
            <a:off x="5622631" y="3450085"/>
            <a:ext cx="1590675" cy="1895475"/>
          </a:xfrm>
          <a:prstGeom prst="rect">
            <a:avLst/>
          </a:prstGeom>
        </p:spPr>
      </p:pic>
      <p:pic>
        <p:nvPicPr>
          <p:cNvPr id="46" name="Picture 45">
            <a:extLst>
              <a:ext uri="{FF2B5EF4-FFF2-40B4-BE49-F238E27FC236}">
                <a16:creationId xmlns:a16="http://schemas.microsoft.com/office/drawing/2014/main" id="{114740A7-8026-4273-AC09-EBDB0F0E2F90}"/>
              </a:ext>
            </a:extLst>
          </p:cNvPr>
          <p:cNvPicPr>
            <a:picLocks noChangeAspect="1"/>
          </p:cNvPicPr>
          <p:nvPr/>
        </p:nvPicPr>
        <p:blipFill>
          <a:blip r:embed="rId7"/>
          <a:stretch>
            <a:fillRect/>
          </a:stretch>
        </p:blipFill>
        <p:spPr>
          <a:xfrm>
            <a:off x="7154661" y="3402367"/>
            <a:ext cx="1590675" cy="1895475"/>
          </a:xfrm>
          <a:prstGeom prst="rect">
            <a:avLst/>
          </a:prstGeom>
        </p:spPr>
      </p:pic>
      <p:pic>
        <p:nvPicPr>
          <p:cNvPr id="47" name="Picture 46">
            <a:extLst>
              <a:ext uri="{FF2B5EF4-FFF2-40B4-BE49-F238E27FC236}">
                <a16:creationId xmlns:a16="http://schemas.microsoft.com/office/drawing/2014/main" id="{A1CB5385-5C3C-4F62-85F1-84DDB1392F33}"/>
              </a:ext>
            </a:extLst>
          </p:cNvPr>
          <p:cNvPicPr>
            <a:picLocks noChangeAspect="1"/>
          </p:cNvPicPr>
          <p:nvPr/>
        </p:nvPicPr>
        <p:blipFill>
          <a:blip r:embed="rId8"/>
          <a:stretch>
            <a:fillRect/>
          </a:stretch>
        </p:blipFill>
        <p:spPr>
          <a:xfrm>
            <a:off x="8603027" y="3322512"/>
            <a:ext cx="2600325" cy="1981200"/>
          </a:xfrm>
          <a:prstGeom prst="rect">
            <a:avLst/>
          </a:prstGeom>
        </p:spPr>
      </p:pic>
      <p:cxnSp>
        <p:nvCxnSpPr>
          <p:cNvPr id="48" name="Straight Arrow Connector 47">
            <a:extLst>
              <a:ext uri="{FF2B5EF4-FFF2-40B4-BE49-F238E27FC236}">
                <a16:creationId xmlns:a16="http://schemas.microsoft.com/office/drawing/2014/main" id="{F18B823C-EF8D-4786-92E1-D38F28F593C3}"/>
              </a:ext>
            </a:extLst>
          </p:cNvPr>
          <p:cNvCxnSpPr/>
          <p:nvPr/>
        </p:nvCxnSpPr>
        <p:spPr>
          <a:xfrm flipV="1">
            <a:off x="1683795" y="3036164"/>
            <a:ext cx="0" cy="118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3A2F3144-694D-49FC-9C32-71A34F087E4F}"/>
              </a:ext>
            </a:extLst>
          </p:cNvPr>
          <p:cNvCxnSpPr>
            <a:cxnSpLocks/>
            <a:stCxn id="42" idx="0"/>
            <a:endCxn id="43" idx="1"/>
          </p:cNvCxnSpPr>
          <p:nvPr/>
        </p:nvCxnSpPr>
        <p:spPr>
          <a:xfrm rot="5400000" flipH="1" flipV="1">
            <a:off x="2535971" y="484327"/>
            <a:ext cx="534537" cy="22388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1E081D98-B4ED-4621-B2B6-6FBF18FD471F}"/>
              </a:ext>
            </a:extLst>
          </p:cNvPr>
          <p:cNvCxnSpPr>
            <a:cxnSpLocks/>
            <a:stCxn id="43" idx="3"/>
            <a:endCxn id="46" idx="0"/>
          </p:cNvCxnSpPr>
          <p:nvPr/>
        </p:nvCxnSpPr>
        <p:spPr>
          <a:xfrm>
            <a:off x="5351434" y="1336502"/>
            <a:ext cx="2598565" cy="20658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B5B29275-72EB-4506-B5B5-A4D448C3A908}"/>
              </a:ext>
            </a:extLst>
          </p:cNvPr>
          <p:cNvPicPr>
            <a:picLocks noChangeAspect="1"/>
          </p:cNvPicPr>
          <p:nvPr/>
        </p:nvPicPr>
        <p:blipFill rotWithShape="1">
          <a:blip r:embed="rId5"/>
          <a:srcRect l="7493" t="21888" r="13772" b="28447"/>
          <a:stretch/>
        </p:blipFill>
        <p:spPr>
          <a:xfrm>
            <a:off x="8056498" y="3013211"/>
            <a:ext cx="961051" cy="541538"/>
          </a:xfrm>
          <a:prstGeom prst="rect">
            <a:avLst/>
          </a:prstGeom>
        </p:spPr>
      </p:pic>
      <p:cxnSp>
        <p:nvCxnSpPr>
          <p:cNvPr id="52" name="Connector: Elbow 51">
            <a:extLst>
              <a:ext uri="{FF2B5EF4-FFF2-40B4-BE49-F238E27FC236}">
                <a16:creationId xmlns:a16="http://schemas.microsoft.com/office/drawing/2014/main" id="{BEB70AC7-CD9E-4F6D-B568-684921E7F7D3}"/>
              </a:ext>
            </a:extLst>
          </p:cNvPr>
          <p:cNvCxnSpPr>
            <a:cxnSpLocks/>
            <a:stCxn id="43" idx="3"/>
            <a:endCxn id="47" idx="0"/>
          </p:cNvCxnSpPr>
          <p:nvPr/>
        </p:nvCxnSpPr>
        <p:spPr>
          <a:xfrm>
            <a:off x="5351434" y="1336502"/>
            <a:ext cx="4551756" cy="19860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F34143F4-F365-42AC-B1DD-0A73C3E74558}"/>
              </a:ext>
            </a:extLst>
          </p:cNvPr>
          <p:cNvPicPr>
            <a:picLocks noChangeAspect="1"/>
          </p:cNvPicPr>
          <p:nvPr/>
        </p:nvPicPr>
        <p:blipFill rotWithShape="1">
          <a:blip r:embed="rId5"/>
          <a:srcRect b="26967"/>
          <a:stretch/>
        </p:blipFill>
        <p:spPr>
          <a:xfrm>
            <a:off x="10009689" y="2458327"/>
            <a:ext cx="1428751" cy="932155"/>
          </a:xfrm>
          <a:prstGeom prst="rect">
            <a:avLst/>
          </a:prstGeom>
        </p:spPr>
      </p:pic>
      <p:cxnSp>
        <p:nvCxnSpPr>
          <p:cNvPr id="54" name="Connector: Elbow 53">
            <a:extLst>
              <a:ext uri="{FF2B5EF4-FFF2-40B4-BE49-F238E27FC236}">
                <a16:creationId xmlns:a16="http://schemas.microsoft.com/office/drawing/2014/main" id="{F9358706-760A-4E59-8A7E-753D34291EF3}"/>
              </a:ext>
            </a:extLst>
          </p:cNvPr>
          <p:cNvCxnSpPr>
            <a:stCxn id="43" idx="3"/>
            <a:endCxn id="45" idx="0"/>
          </p:cNvCxnSpPr>
          <p:nvPr/>
        </p:nvCxnSpPr>
        <p:spPr>
          <a:xfrm>
            <a:off x="5351434" y="1336502"/>
            <a:ext cx="1066535" cy="21135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6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1000"/>
                                        <p:tgtEl>
                                          <p:spTgt spid="48"/>
                                        </p:tgtEl>
                                      </p:cBhvr>
                                    </p:animEffect>
                                    <p:anim calcmode="lin" valueType="num">
                                      <p:cBhvr>
                                        <p:cTn id="17" dur="1000" fill="hold"/>
                                        <p:tgtEl>
                                          <p:spTgt spid="48"/>
                                        </p:tgtEl>
                                        <p:attrNameLst>
                                          <p:attrName>ppt_x</p:attrName>
                                        </p:attrNameLst>
                                      </p:cBhvr>
                                      <p:tavLst>
                                        <p:tav tm="0">
                                          <p:val>
                                            <p:strVal val="#ppt_x"/>
                                          </p:val>
                                        </p:tav>
                                        <p:tav tm="100000">
                                          <p:val>
                                            <p:strVal val="#ppt_x"/>
                                          </p:val>
                                        </p:tav>
                                      </p:tavLst>
                                    </p:anim>
                                    <p:anim calcmode="lin" valueType="num">
                                      <p:cBhvr>
                                        <p:cTn id="1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arn(inVertical)">
                                      <p:cBhvr>
                                        <p:cTn id="23" dur="500"/>
                                        <p:tgtEl>
                                          <p:spTgt spid="43"/>
                                        </p:tgtEl>
                                      </p:cBhvr>
                                    </p:animEffect>
                                  </p:childTnLst>
                                </p:cTn>
                              </p:par>
                              <p:par>
                                <p:cTn id="24" presetID="16" presetClass="entr" presetSubtype="21"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barn(inVertical)">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1000"/>
                                        <p:tgtEl>
                                          <p:spTgt spid="45"/>
                                        </p:tgtEl>
                                      </p:cBhvr>
                                    </p:animEffect>
                                    <p:anim calcmode="lin" valueType="num">
                                      <p:cBhvr>
                                        <p:cTn id="37" dur="1000" fill="hold"/>
                                        <p:tgtEl>
                                          <p:spTgt spid="45"/>
                                        </p:tgtEl>
                                        <p:attrNameLst>
                                          <p:attrName>ppt_x</p:attrName>
                                        </p:attrNameLst>
                                      </p:cBhvr>
                                      <p:tavLst>
                                        <p:tav tm="0">
                                          <p:val>
                                            <p:strVal val="#ppt_x"/>
                                          </p:val>
                                        </p:tav>
                                        <p:tav tm="100000">
                                          <p:val>
                                            <p:strVal val="#ppt_x"/>
                                          </p:val>
                                        </p:tav>
                                      </p:tavLst>
                                    </p:anim>
                                    <p:anim calcmode="lin" valueType="num">
                                      <p:cBhvr>
                                        <p:cTn id="38" dur="1000" fill="hold"/>
                                        <p:tgtEl>
                                          <p:spTgt spid="45"/>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1000"/>
                                        <p:tgtEl>
                                          <p:spTgt spid="51"/>
                                        </p:tgtEl>
                                      </p:cBhvr>
                                    </p:animEffect>
                                    <p:anim calcmode="lin" valueType="num">
                                      <p:cBhvr>
                                        <p:cTn id="47" dur="1000" fill="hold"/>
                                        <p:tgtEl>
                                          <p:spTgt spid="51"/>
                                        </p:tgtEl>
                                        <p:attrNameLst>
                                          <p:attrName>ppt_x</p:attrName>
                                        </p:attrNameLst>
                                      </p:cBhvr>
                                      <p:tavLst>
                                        <p:tav tm="0">
                                          <p:val>
                                            <p:strVal val="#ppt_x"/>
                                          </p:val>
                                        </p:tav>
                                        <p:tav tm="100000">
                                          <p:val>
                                            <p:strVal val="#ppt_x"/>
                                          </p:val>
                                        </p:tav>
                                      </p:tavLst>
                                    </p:anim>
                                    <p:anim calcmode="lin" valueType="num">
                                      <p:cBhvr>
                                        <p:cTn id="4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1000"/>
                                        <p:tgtEl>
                                          <p:spTgt spid="47"/>
                                        </p:tgtEl>
                                      </p:cBhvr>
                                    </p:animEffect>
                                    <p:anim calcmode="lin" valueType="num">
                                      <p:cBhvr>
                                        <p:cTn id="54" dur="1000" fill="hold"/>
                                        <p:tgtEl>
                                          <p:spTgt spid="47"/>
                                        </p:tgtEl>
                                        <p:attrNameLst>
                                          <p:attrName>ppt_x</p:attrName>
                                        </p:attrNameLst>
                                      </p:cBhvr>
                                      <p:tavLst>
                                        <p:tav tm="0">
                                          <p:val>
                                            <p:strVal val="#ppt_x"/>
                                          </p:val>
                                        </p:tav>
                                        <p:tav tm="100000">
                                          <p:val>
                                            <p:strVal val="#ppt_x"/>
                                          </p:val>
                                        </p:tav>
                                      </p:tavLst>
                                    </p:anim>
                                    <p:anim calcmode="lin" valueType="num">
                                      <p:cBhvr>
                                        <p:cTn id="55" dur="1000" fill="hold"/>
                                        <p:tgtEl>
                                          <p:spTgt spid="47"/>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1000"/>
                                        <p:tgtEl>
                                          <p:spTgt spid="53"/>
                                        </p:tgtEl>
                                      </p:cBhvr>
                                    </p:animEffect>
                                    <p:anim calcmode="lin" valueType="num">
                                      <p:cBhvr>
                                        <p:cTn id="59" dur="1000" fill="hold"/>
                                        <p:tgtEl>
                                          <p:spTgt spid="53"/>
                                        </p:tgtEl>
                                        <p:attrNameLst>
                                          <p:attrName>ppt_x</p:attrName>
                                        </p:attrNameLst>
                                      </p:cBhvr>
                                      <p:tavLst>
                                        <p:tav tm="0">
                                          <p:val>
                                            <p:strVal val="#ppt_x"/>
                                          </p:val>
                                        </p:tav>
                                        <p:tav tm="100000">
                                          <p:val>
                                            <p:strVal val="#ppt_x"/>
                                          </p:val>
                                        </p:tav>
                                      </p:tavLst>
                                    </p:anim>
                                    <p:anim calcmode="lin" valueType="num">
                                      <p:cBhvr>
                                        <p:cTn id="60" dur="1000" fill="hold"/>
                                        <p:tgtEl>
                                          <p:spTgt spid="53"/>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1000"/>
                                        <p:tgtEl>
                                          <p:spTgt spid="50"/>
                                        </p:tgtEl>
                                      </p:cBhvr>
                                    </p:animEffect>
                                    <p:anim calcmode="lin" valueType="num">
                                      <p:cBhvr>
                                        <p:cTn id="64" dur="1000" fill="hold"/>
                                        <p:tgtEl>
                                          <p:spTgt spid="50"/>
                                        </p:tgtEl>
                                        <p:attrNameLst>
                                          <p:attrName>ppt_x</p:attrName>
                                        </p:attrNameLst>
                                      </p:cBhvr>
                                      <p:tavLst>
                                        <p:tav tm="0">
                                          <p:val>
                                            <p:strVal val="#ppt_x"/>
                                          </p:val>
                                        </p:tav>
                                        <p:tav tm="100000">
                                          <p:val>
                                            <p:strVal val="#ppt_x"/>
                                          </p:val>
                                        </p:tav>
                                      </p:tavLst>
                                    </p:anim>
                                    <p:anim calcmode="lin" valueType="num">
                                      <p:cBhvr>
                                        <p:cTn id="65" dur="1000" fill="hold"/>
                                        <p:tgtEl>
                                          <p:spTgt spid="5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1000"/>
                                        <p:tgtEl>
                                          <p:spTgt spid="54"/>
                                        </p:tgtEl>
                                      </p:cBhvr>
                                    </p:animEffect>
                                    <p:anim calcmode="lin" valueType="num">
                                      <p:cBhvr>
                                        <p:cTn id="69" dur="1000" fill="hold"/>
                                        <p:tgtEl>
                                          <p:spTgt spid="54"/>
                                        </p:tgtEl>
                                        <p:attrNameLst>
                                          <p:attrName>ppt_x</p:attrName>
                                        </p:attrNameLst>
                                      </p:cBhvr>
                                      <p:tavLst>
                                        <p:tav tm="0">
                                          <p:val>
                                            <p:strVal val="#ppt_x"/>
                                          </p:val>
                                        </p:tav>
                                        <p:tav tm="100000">
                                          <p:val>
                                            <p:strVal val="#ppt_x"/>
                                          </p:val>
                                        </p:tav>
                                      </p:tavLst>
                                    </p:anim>
                                    <p:anim calcmode="lin" valueType="num">
                                      <p:cBhvr>
                                        <p:cTn id="70" dur="1000" fill="hold"/>
                                        <p:tgtEl>
                                          <p:spTgt spid="54"/>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1000"/>
                                        <p:tgtEl>
                                          <p:spTgt spid="52"/>
                                        </p:tgtEl>
                                      </p:cBhvr>
                                    </p:animEffect>
                                    <p:anim calcmode="lin" valueType="num">
                                      <p:cBhvr>
                                        <p:cTn id="74" dur="1000" fill="hold"/>
                                        <p:tgtEl>
                                          <p:spTgt spid="52"/>
                                        </p:tgtEl>
                                        <p:attrNameLst>
                                          <p:attrName>ppt_x</p:attrName>
                                        </p:attrNameLst>
                                      </p:cBhvr>
                                      <p:tavLst>
                                        <p:tav tm="0">
                                          <p:val>
                                            <p:strVal val="#ppt_x"/>
                                          </p:val>
                                        </p:tav>
                                        <p:tav tm="100000">
                                          <p:val>
                                            <p:strVal val="#ppt_x"/>
                                          </p:val>
                                        </p:tav>
                                      </p:tavLst>
                                    </p:anim>
                                    <p:anim calcmode="lin" valueType="num">
                                      <p:cBhvr>
                                        <p:cTn id="75"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4B87-1764-45D6-A282-38D89807DCC9}"/>
              </a:ext>
            </a:extLst>
          </p:cNvPr>
          <p:cNvSpPr>
            <a:spLocks noGrp="1"/>
          </p:cNvSpPr>
          <p:nvPr>
            <p:ph type="title"/>
          </p:nvPr>
        </p:nvSpPr>
        <p:spPr>
          <a:xfrm>
            <a:off x="1210912" y="866663"/>
            <a:ext cx="9291215" cy="1049235"/>
          </a:xfrm>
        </p:spPr>
        <p:txBody>
          <a:bodyPr>
            <a:normAutofit/>
          </a:bodyPr>
          <a:lstStyle/>
          <a:p>
            <a:r>
              <a:rPr lang="en-IN" dirty="0"/>
              <a:t>Conclusion</a:t>
            </a:r>
            <a:endParaRPr lang="en-IN" sz="4000" b="1" dirty="0">
              <a:solidFill>
                <a:srgbClr val="FFFFFF"/>
              </a:solidFill>
            </a:endParaRPr>
          </a:p>
        </p:txBody>
      </p:sp>
      <p:sp>
        <p:nvSpPr>
          <p:cNvPr id="3" name="Content Placeholder 2">
            <a:extLst>
              <a:ext uri="{FF2B5EF4-FFF2-40B4-BE49-F238E27FC236}">
                <a16:creationId xmlns:a16="http://schemas.microsoft.com/office/drawing/2014/main" id="{93A4DC73-FB76-4DBA-8340-98AC9E27100E}"/>
              </a:ext>
            </a:extLst>
          </p:cNvPr>
          <p:cNvSpPr>
            <a:spLocks noGrp="1"/>
          </p:cNvSpPr>
          <p:nvPr>
            <p:ph sz="quarter" idx="13"/>
          </p:nvPr>
        </p:nvSpPr>
        <p:spPr>
          <a:xfrm>
            <a:off x="659167" y="2048816"/>
            <a:ext cx="10394707" cy="2187502"/>
          </a:xfrm>
        </p:spPr>
        <p:txBody>
          <a:bodyPr anchor="ctr">
            <a:normAutofit/>
          </a:bodyPr>
          <a:lstStyle/>
          <a:p>
            <a:pPr marL="0" indent="0" algn="ctr">
              <a:buNone/>
            </a:pPr>
            <a:r>
              <a:rPr lang="en-IN" dirty="0">
                <a:solidFill>
                  <a:srgbClr val="FFFFFF"/>
                </a:solidFill>
              </a:rPr>
              <a:t>The project uses cloud computing along accident detection and information alert,            real time vehicle tracking. The interface between the vehicle and cloud is the internet and that between user and cloud is SMS service.</a:t>
            </a:r>
          </a:p>
        </p:txBody>
      </p:sp>
    </p:spTree>
    <p:extLst>
      <p:ext uri="{BB962C8B-B14F-4D97-AF65-F5344CB8AC3E}">
        <p14:creationId xmlns:p14="http://schemas.microsoft.com/office/powerpoint/2010/main" val="4027157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99FBB-2194-4A22-B031-2A00B409951C}"/>
              </a:ext>
            </a:extLst>
          </p:cNvPr>
          <p:cNvSpPr>
            <a:spLocks noGrp="1"/>
          </p:cNvSpPr>
          <p:nvPr>
            <p:ph type="title"/>
          </p:nvPr>
        </p:nvSpPr>
        <p:spPr>
          <a:xfrm>
            <a:off x="962563" y="624654"/>
            <a:ext cx="10266875" cy="1708322"/>
          </a:xfrm>
        </p:spPr>
        <p:txBody>
          <a:bodyPr anchor="b">
            <a:normAutofit/>
          </a:bodyPr>
          <a:lstStyle/>
          <a:p>
            <a:pPr algn="ctr"/>
            <a:r>
              <a:rPr lang="en-IN" sz="4000" b="1" dirty="0">
                <a:solidFill>
                  <a:srgbClr val="FFFFFF"/>
                </a:solidFill>
              </a:rPr>
              <a:t>LIMITATIONS</a:t>
            </a:r>
            <a:endParaRPr lang="en-IN" sz="4000" dirty="0">
              <a:solidFill>
                <a:srgbClr val="FFFFFF"/>
              </a:solidFill>
            </a:endParaRPr>
          </a:p>
        </p:txBody>
      </p:sp>
      <p:sp>
        <p:nvSpPr>
          <p:cNvPr id="3" name="Content Placeholder 2">
            <a:extLst>
              <a:ext uri="{FF2B5EF4-FFF2-40B4-BE49-F238E27FC236}">
                <a16:creationId xmlns:a16="http://schemas.microsoft.com/office/drawing/2014/main" id="{C7EB5B18-1E4F-4583-AE3F-2AC48BF5F202}"/>
              </a:ext>
            </a:extLst>
          </p:cNvPr>
          <p:cNvSpPr>
            <a:spLocks noGrp="1"/>
          </p:cNvSpPr>
          <p:nvPr>
            <p:ph sz="quarter" idx="13"/>
          </p:nvPr>
        </p:nvSpPr>
        <p:spPr>
          <a:xfrm>
            <a:off x="962563" y="2388637"/>
            <a:ext cx="10266874" cy="852751"/>
          </a:xfrm>
        </p:spPr>
        <p:txBody>
          <a:bodyPr anchor="t">
            <a:normAutofit fontScale="85000" lnSpcReduction="10000"/>
          </a:bodyPr>
          <a:lstStyle/>
          <a:p>
            <a:pPr marL="0" indent="0" algn="ctr">
              <a:buNone/>
            </a:pPr>
            <a:r>
              <a:rPr lang="en-IN" sz="1600" dirty="0">
                <a:solidFill>
                  <a:srgbClr val="FFFFFF"/>
                </a:solidFill>
              </a:rPr>
              <a:t>The system provides a service for only alarming the authorities rather giving a solution to cope with accident. The system requires constant internet connectivity throughout its working. The above discussed approach is totally dependent on mobile device, if for any reason, the mobile network is disrupted , the safety of the occupant cannot be guaranteed.</a:t>
            </a:r>
          </a:p>
          <a:p>
            <a:pPr algn="ctr"/>
            <a:endParaRPr lang="en-IN" sz="1600" dirty="0">
              <a:solidFill>
                <a:srgbClr val="FFFFFF"/>
              </a:solidFill>
            </a:endParaRPr>
          </a:p>
        </p:txBody>
      </p:sp>
      <p:pic>
        <p:nvPicPr>
          <p:cNvPr id="14" name="Graphic 13" descr="Explosion">
            <a:extLst>
              <a:ext uri="{FF2B5EF4-FFF2-40B4-BE49-F238E27FC236}">
                <a16:creationId xmlns:a16="http://schemas.microsoft.com/office/drawing/2014/main" id="{AF456718-7C0B-4AC7-A925-DBC548ED77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5880" y="3855817"/>
            <a:ext cx="1920240" cy="1920240"/>
          </a:xfrm>
          <a:prstGeom prst="rect">
            <a:avLst/>
          </a:prstGeom>
        </p:spPr>
      </p:pic>
    </p:spTree>
    <p:extLst>
      <p:ext uri="{BB962C8B-B14F-4D97-AF65-F5344CB8AC3E}">
        <p14:creationId xmlns:p14="http://schemas.microsoft.com/office/powerpoint/2010/main" val="250397101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BCD0-5CB0-4A87-9F69-190ED2DCF48C}"/>
              </a:ext>
            </a:extLst>
          </p:cNvPr>
          <p:cNvSpPr>
            <a:spLocks noGrp="1"/>
          </p:cNvSpPr>
          <p:nvPr>
            <p:ph type="title"/>
          </p:nvPr>
        </p:nvSpPr>
        <p:spPr/>
        <p:txBody>
          <a:bodyPr/>
          <a:lstStyle/>
          <a:p>
            <a:pPr algn="ctr"/>
            <a:r>
              <a:rPr lang="en-IN" dirty="0"/>
              <a:t>TEAM MEMBERS</a:t>
            </a:r>
          </a:p>
        </p:txBody>
      </p:sp>
      <p:sp>
        <p:nvSpPr>
          <p:cNvPr id="3" name="Content Placeholder 2">
            <a:extLst>
              <a:ext uri="{FF2B5EF4-FFF2-40B4-BE49-F238E27FC236}">
                <a16:creationId xmlns:a16="http://schemas.microsoft.com/office/drawing/2014/main" id="{B0403250-52E3-4B03-B274-D2A8ABF84B15}"/>
              </a:ext>
            </a:extLst>
          </p:cNvPr>
          <p:cNvSpPr>
            <a:spLocks noGrp="1"/>
          </p:cNvSpPr>
          <p:nvPr>
            <p:ph sz="quarter" idx="13"/>
          </p:nvPr>
        </p:nvSpPr>
        <p:spPr>
          <a:xfrm>
            <a:off x="594360" y="1616954"/>
            <a:ext cx="10394707" cy="3311189"/>
          </a:xfrm>
        </p:spPr>
        <p:txBody>
          <a:bodyPr>
            <a:normAutofit/>
          </a:bodyPr>
          <a:lstStyle/>
          <a:p>
            <a:pPr marL="0" indent="0" algn="ctr">
              <a:buNone/>
            </a:pPr>
            <a:r>
              <a:rPr lang="en-US" sz="3200" dirty="0"/>
              <a:t> V </a:t>
            </a:r>
            <a:r>
              <a:rPr lang="en-US" sz="3200" dirty="0">
                <a:solidFill>
                  <a:schemeClr val="accent6"/>
                </a:solidFill>
              </a:rPr>
              <a:t>Ajay</a:t>
            </a:r>
            <a:r>
              <a:rPr lang="en-US" sz="3200" dirty="0"/>
              <a:t> Kumar             R Seetha </a:t>
            </a:r>
            <a:r>
              <a:rPr lang="en-US" sz="3200" dirty="0">
                <a:solidFill>
                  <a:schemeClr val="accent6"/>
                </a:solidFill>
              </a:rPr>
              <a:t>Ram</a:t>
            </a:r>
            <a:r>
              <a:rPr lang="en-US" sz="3200" dirty="0"/>
              <a:t>              G </a:t>
            </a:r>
            <a:r>
              <a:rPr lang="en-US" sz="3200" dirty="0" err="1">
                <a:solidFill>
                  <a:schemeClr val="accent6"/>
                </a:solidFill>
              </a:rPr>
              <a:t>Yas</a:t>
            </a:r>
            <a:r>
              <a:rPr lang="en-US" sz="3200" dirty="0" err="1"/>
              <a:t>wanth</a:t>
            </a:r>
            <a:endParaRPr lang="en-IN" sz="3200" dirty="0"/>
          </a:p>
        </p:txBody>
      </p:sp>
    </p:spTree>
    <p:extLst>
      <p:ext uri="{BB962C8B-B14F-4D97-AF65-F5344CB8AC3E}">
        <p14:creationId xmlns:p14="http://schemas.microsoft.com/office/powerpoint/2010/main" val="329388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1EF1-EDB6-44E8-B5D5-9DD08F25EC1D}"/>
              </a:ext>
            </a:extLst>
          </p:cNvPr>
          <p:cNvSpPr>
            <a:spLocks noGrp="1"/>
          </p:cNvSpPr>
          <p:nvPr>
            <p:ph type="title"/>
          </p:nvPr>
        </p:nvSpPr>
        <p:spPr/>
        <p:txBody>
          <a:bodyPr>
            <a:normAutofit fontScale="90000"/>
          </a:bodyPr>
          <a:lstStyle/>
          <a:p>
            <a:pPr algn="ctr"/>
            <a:r>
              <a:rPr lang="en-IN" b="1" dirty="0"/>
              <a:t>PROBLEM STATEMENT</a:t>
            </a:r>
            <a:br>
              <a:rPr lang="en-IN" dirty="0"/>
            </a:br>
            <a:endParaRPr lang="en-IN" dirty="0"/>
          </a:p>
        </p:txBody>
      </p:sp>
      <p:sp>
        <p:nvSpPr>
          <p:cNvPr id="3" name="Content Placeholder 2">
            <a:extLst>
              <a:ext uri="{FF2B5EF4-FFF2-40B4-BE49-F238E27FC236}">
                <a16:creationId xmlns:a16="http://schemas.microsoft.com/office/drawing/2014/main" id="{778F2F98-EC11-467E-BA50-E00F9E337FF2}"/>
              </a:ext>
            </a:extLst>
          </p:cNvPr>
          <p:cNvSpPr>
            <a:spLocks noGrp="1"/>
          </p:cNvSpPr>
          <p:nvPr>
            <p:ph sz="quarter" idx="13"/>
          </p:nvPr>
        </p:nvSpPr>
        <p:spPr/>
        <p:txBody>
          <a:bodyPr/>
          <a:lstStyle/>
          <a:p>
            <a:pPr marL="0" indent="0" algn="ctr">
              <a:buNone/>
            </a:pPr>
            <a:r>
              <a:rPr lang="en-US" sz="4000" dirty="0"/>
              <a:t>Cloud enabled </a:t>
            </a:r>
            <a:r>
              <a:rPr lang="en-US" sz="4000" dirty="0">
                <a:solidFill>
                  <a:schemeClr val="accent6"/>
                </a:solidFill>
              </a:rPr>
              <a:t>vehicle theft</a:t>
            </a:r>
            <a:r>
              <a:rPr lang="en-US" sz="4000" dirty="0"/>
              <a:t> and</a:t>
            </a:r>
          </a:p>
          <a:p>
            <a:pPr marL="0" indent="0" algn="ctr">
              <a:buNone/>
            </a:pPr>
            <a:r>
              <a:rPr lang="en-US" sz="4000" dirty="0"/>
              <a:t> </a:t>
            </a:r>
            <a:r>
              <a:rPr lang="en-US" sz="4000" dirty="0">
                <a:solidFill>
                  <a:schemeClr val="accent6"/>
                </a:solidFill>
              </a:rPr>
              <a:t>accident detection</a:t>
            </a:r>
            <a:r>
              <a:rPr lang="en-US" sz="4000" dirty="0"/>
              <a:t> system </a:t>
            </a:r>
            <a:endParaRPr lang="en-IN" sz="4000" dirty="0"/>
          </a:p>
          <a:p>
            <a:endParaRPr lang="en-IN" dirty="0"/>
          </a:p>
        </p:txBody>
      </p:sp>
    </p:spTree>
    <p:extLst>
      <p:ext uri="{BB962C8B-B14F-4D97-AF65-F5344CB8AC3E}">
        <p14:creationId xmlns:p14="http://schemas.microsoft.com/office/powerpoint/2010/main" val="122056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81F3-8EAD-4DBF-9455-8DC11227346F}"/>
              </a:ext>
            </a:extLst>
          </p:cNvPr>
          <p:cNvSpPr>
            <a:spLocks noGrp="1"/>
          </p:cNvSpPr>
          <p:nvPr>
            <p:ph type="title"/>
          </p:nvPr>
        </p:nvSpPr>
        <p:spPr>
          <a:xfrm>
            <a:off x="1451579" y="804519"/>
            <a:ext cx="9291215" cy="1049235"/>
          </a:xfrm>
        </p:spPr>
        <p:txBody>
          <a:bodyPr>
            <a:normAutofit/>
          </a:bodyPr>
          <a:lstStyle/>
          <a:p>
            <a:r>
              <a:rPr lang="en-US"/>
              <a:t>ABSTRACT</a:t>
            </a:r>
            <a:endParaRPr lang="en-US" dirty="0"/>
          </a:p>
        </p:txBody>
      </p:sp>
      <p:pic>
        <p:nvPicPr>
          <p:cNvPr id="7" name="Graphic 6" descr="Head with Gears">
            <a:extLst>
              <a:ext uri="{FF2B5EF4-FFF2-40B4-BE49-F238E27FC236}">
                <a16:creationId xmlns:a16="http://schemas.microsoft.com/office/drawing/2014/main" id="{36E7D477-8A40-4BED-B8F3-BDF434D4AE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579" y="2270703"/>
            <a:ext cx="2940675" cy="2940675"/>
          </a:xfrm>
          <a:prstGeom prst="rect">
            <a:avLst/>
          </a:prstGeom>
        </p:spPr>
      </p:pic>
      <p:sp>
        <p:nvSpPr>
          <p:cNvPr id="3" name="Content Placeholder 2">
            <a:extLst>
              <a:ext uri="{FF2B5EF4-FFF2-40B4-BE49-F238E27FC236}">
                <a16:creationId xmlns:a16="http://schemas.microsoft.com/office/drawing/2014/main" id="{083D709B-4A1A-41C7-8E53-7162A62A8F3F}"/>
              </a:ext>
            </a:extLst>
          </p:cNvPr>
          <p:cNvSpPr>
            <a:spLocks noGrp="1"/>
          </p:cNvSpPr>
          <p:nvPr>
            <p:ph idx="1"/>
          </p:nvPr>
        </p:nvSpPr>
        <p:spPr>
          <a:xfrm>
            <a:off x="4876017" y="2015734"/>
            <a:ext cx="5866778" cy="3450613"/>
          </a:xfrm>
        </p:spPr>
        <p:txBody>
          <a:bodyPr>
            <a:normAutofit fontScale="92500"/>
          </a:bodyPr>
          <a:lstStyle/>
          <a:p>
            <a:pPr marL="0" indent="0">
              <a:lnSpc>
                <a:spcPct val="110000"/>
              </a:lnSpc>
              <a:buNone/>
            </a:pPr>
            <a:r>
              <a:rPr lang="en-IN" sz="1600" dirty="0">
                <a:solidFill>
                  <a:schemeClr val="tx1">
                    <a:lumMod val="95000"/>
                    <a:lumOff val="5000"/>
                  </a:schemeClr>
                </a:solidFill>
              </a:rPr>
              <a:t>With the advancement in technology and increasing traffic, road accidents and traffic hazard have increased, causing more chances of loss of life due to lack of timely help facilities. This project is an attempt towards solutions for timely accident notification, vehicle theft control. The projects records the parameters of vehicle at regular intervals of time, through a “smart device” installed in the vehicle and sends these values onto the cloud, vehicle owner or a third party. Based on the information, appropriate algorithms are implemented to send alerts and initiate action. The system will facilitate the users in a number of ways such as notification for immediate aid in case of accident, tracking the vehicle in cases of theft and disabling the vehicle remotely</a:t>
            </a:r>
          </a:p>
        </p:txBody>
      </p:sp>
    </p:spTree>
    <p:extLst>
      <p:ext uri="{BB962C8B-B14F-4D97-AF65-F5344CB8AC3E}">
        <p14:creationId xmlns:p14="http://schemas.microsoft.com/office/powerpoint/2010/main" val="425279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81F3-8EAD-4DBF-9455-8DC11227346F}"/>
              </a:ext>
            </a:extLst>
          </p:cNvPr>
          <p:cNvSpPr>
            <a:spLocks noGrp="1"/>
          </p:cNvSpPr>
          <p:nvPr>
            <p:ph type="title"/>
          </p:nvPr>
        </p:nvSpPr>
        <p:spPr>
          <a:xfrm>
            <a:off x="1451579" y="804519"/>
            <a:ext cx="9291215" cy="1049235"/>
          </a:xfrm>
        </p:spPr>
        <p:txBody>
          <a:bodyPr>
            <a:normAutofit/>
          </a:bodyPr>
          <a:lstStyle/>
          <a:p>
            <a:r>
              <a:rPr lang="en-US" dirty="0"/>
              <a:t>PROPOSED WORK</a:t>
            </a:r>
          </a:p>
        </p:txBody>
      </p:sp>
      <p:pic>
        <p:nvPicPr>
          <p:cNvPr id="7" name="Graphic 6" descr="Head with Gears">
            <a:extLst>
              <a:ext uri="{FF2B5EF4-FFF2-40B4-BE49-F238E27FC236}">
                <a16:creationId xmlns:a16="http://schemas.microsoft.com/office/drawing/2014/main" id="{36E7D477-8A40-4BED-B8F3-BDF434D4AE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579" y="2270703"/>
            <a:ext cx="2940675" cy="2940675"/>
          </a:xfrm>
          <a:prstGeom prst="rect">
            <a:avLst/>
          </a:prstGeom>
        </p:spPr>
      </p:pic>
      <p:sp>
        <p:nvSpPr>
          <p:cNvPr id="3" name="Content Placeholder 2">
            <a:extLst>
              <a:ext uri="{FF2B5EF4-FFF2-40B4-BE49-F238E27FC236}">
                <a16:creationId xmlns:a16="http://schemas.microsoft.com/office/drawing/2014/main" id="{083D709B-4A1A-41C7-8E53-7162A62A8F3F}"/>
              </a:ext>
            </a:extLst>
          </p:cNvPr>
          <p:cNvSpPr>
            <a:spLocks noGrp="1"/>
          </p:cNvSpPr>
          <p:nvPr>
            <p:ph idx="1"/>
          </p:nvPr>
        </p:nvSpPr>
        <p:spPr>
          <a:xfrm>
            <a:off x="4876017" y="2015734"/>
            <a:ext cx="5866778" cy="3450613"/>
          </a:xfrm>
        </p:spPr>
        <p:txBody>
          <a:bodyPr>
            <a:normAutofit fontScale="77500" lnSpcReduction="20000"/>
          </a:bodyPr>
          <a:lstStyle/>
          <a:p>
            <a:pPr marL="0" indent="0">
              <a:lnSpc>
                <a:spcPct val="110000"/>
              </a:lnSpc>
              <a:buNone/>
            </a:pPr>
            <a:r>
              <a:rPr lang="en-IN" sz="1600" dirty="0">
                <a:solidFill>
                  <a:schemeClr val="tx1">
                    <a:lumMod val="95000"/>
                    <a:lumOff val="5000"/>
                  </a:schemeClr>
                </a:solidFill>
              </a:rPr>
              <a:t>	For vehicle theft, in this project for opening of the door we first click on the button, after few seconds we get an OTP (random number) generated by Arduino through GSM module to the phone number stored in the Arduino, we again text back the same random number. After, some time the OTP will be checked, if it’s correct the door will be opened, in our project the servo motor rotates, if it’s wrong the buzzer will ring indicating someone is opening or stealing the vehicle</a:t>
            </a:r>
          </a:p>
          <a:p>
            <a:pPr marL="0" indent="0">
              <a:lnSpc>
                <a:spcPct val="110000"/>
              </a:lnSpc>
              <a:buNone/>
            </a:pPr>
            <a:endParaRPr lang="en-IN" sz="1600" dirty="0">
              <a:solidFill>
                <a:schemeClr val="tx1">
                  <a:lumMod val="95000"/>
                  <a:lumOff val="5000"/>
                </a:schemeClr>
              </a:solidFill>
            </a:endParaRPr>
          </a:p>
          <a:p>
            <a:pPr marL="0" indent="0">
              <a:lnSpc>
                <a:spcPct val="110000"/>
              </a:lnSpc>
              <a:buNone/>
            </a:pPr>
            <a:r>
              <a:rPr lang="en-IN" sz="1600" dirty="0">
                <a:solidFill>
                  <a:schemeClr val="tx1">
                    <a:lumMod val="95000"/>
                    <a:lumOff val="5000"/>
                  </a:schemeClr>
                </a:solidFill>
              </a:rPr>
              <a:t>For accident detection, The project records the parameters of vehicle (car in our case) at regular intervals of time, through a “smart device” installed in the vehicle and sends these values onto the cloud(for further processing), vehicle owner (when required) or a third party. The device is made up of various sensors, modules and microprocessor and is safely suitable for the vehicles as it does not interfere with the hardware or normal functioning of the vehicle. A mobile phone is also used for owner's interaction with the device installed in the vehicle, so that, when the owner wants to track the vehicle, only he/she can do it. </a:t>
            </a:r>
          </a:p>
        </p:txBody>
      </p:sp>
    </p:spTree>
    <p:extLst>
      <p:ext uri="{BB962C8B-B14F-4D97-AF65-F5344CB8AC3E}">
        <p14:creationId xmlns:p14="http://schemas.microsoft.com/office/powerpoint/2010/main" val="265057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81F3-8EAD-4DBF-9455-8DC11227346F}"/>
              </a:ext>
            </a:extLst>
          </p:cNvPr>
          <p:cNvSpPr>
            <a:spLocks noGrp="1"/>
          </p:cNvSpPr>
          <p:nvPr>
            <p:ph type="title"/>
          </p:nvPr>
        </p:nvSpPr>
        <p:spPr>
          <a:xfrm>
            <a:off x="1451579" y="804519"/>
            <a:ext cx="9291215" cy="1049235"/>
          </a:xfrm>
        </p:spPr>
        <p:txBody>
          <a:bodyPr>
            <a:normAutofit/>
          </a:bodyPr>
          <a:lstStyle/>
          <a:p>
            <a:r>
              <a:rPr lang="en-US" dirty="0"/>
              <a:t>PROPOSED WORK</a:t>
            </a:r>
          </a:p>
        </p:txBody>
      </p:sp>
      <p:pic>
        <p:nvPicPr>
          <p:cNvPr id="7" name="Graphic 6" descr="Head with Gears">
            <a:extLst>
              <a:ext uri="{FF2B5EF4-FFF2-40B4-BE49-F238E27FC236}">
                <a16:creationId xmlns:a16="http://schemas.microsoft.com/office/drawing/2014/main" id="{36E7D477-8A40-4BED-B8F3-BDF434D4AE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579" y="2270703"/>
            <a:ext cx="2940675" cy="2940675"/>
          </a:xfrm>
          <a:prstGeom prst="rect">
            <a:avLst/>
          </a:prstGeom>
        </p:spPr>
      </p:pic>
      <p:sp>
        <p:nvSpPr>
          <p:cNvPr id="3" name="Content Placeholder 2">
            <a:extLst>
              <a:ext uri="{FF2B5EF4-FFF2-40B4-BE49-F238E27FC236}">
                <a16:creationId xmlns:a16="http://schemas.microsoft.com/office/drawing/2014/main" id="{083D709B-4A1A-41C7-8E53-7162A62A8F3F}"/>
              </a:ext>
            </a:extLst>
          </p:cNvPr>
          <p:cNvSpPr>
            <a:spLocks noGrp="1"/>
          </p:cNvSpPr>
          <p:nvPr>
            <p:ph idx="1"/>
          </p:nvPr>
        </p:nvSpPr>
        <p:spPr>
          <a:xfrm>
            <a:off x="4876017" y="2015734"/>
            <a:ext cx="5866778" cy="3450613"/>
          </a:xfrm>
        </p:spPr>
        <p:txBody>
          <a:bodyPr>
            <a:normAutofit fontScale="77500" lnSpcReduction="20000"/>
          </a:bodyPr>
          <a:lstStyle/>
          <a:p>
            <a:pPr marL="0" indent="0">
              <a:lnSpc>
                <a:spcPct val="110000"/>
              </a:lnSpc>
              <a:buNone/>
            </a:pPr>
            <a:r>
              <a:rPr lang="en-IN" sz="1600" dirty="0"/>
              <a:t>In this work, we use the accelerometer to detect the position in different axis (to detect the toppling condition) of the car during accident. The output of the accelerometer acts as an input to the microcontroller present on the board. GPS module fitted onto device computes the latitude and longitude value for the vehicle.</a:t>
            </a:r>
          </a:p>
          <a:p>
            <a:pPr marL="0" indent="0">
              <a:lnSpc>
                <a:spcPct val="110000"/>
              </a:lnSpc>
              <a:buNone/>
            </a:pPr>
            <a:r>
              <a:rPr lang="en-IN" sz="1600" dirty="0"/>
              <a:t> The GSM module present on the device will be used to send message to the secondary number provided by the owner at the time of purchase of the device, the phone number is being saved into device memory. The time, latitude and longitude values are recorded periodically. The sensor value is transmitted to the cloud in the event of occurrence of accident. A continuous application runs in the background that compares the sensor field for each vehicle recursively with some standard value. A deviation from the standard value retrieves address of location of last updated longitude and latitude using API. The occurrence of accident is being timely informed to nearby hospital and Police using Twilio message service. With the GSM and GPS module being installed in device, real time location of the car can be tracked out that will help police for the recovery of stolen car.</a:t>
            </a:r>
          </a:p>
        </p:txBody>
      </p:sp>
    </p:spTree>
    <p:extLst>
      <p:ext uri="{BB962C8B-B14F-4D97-AF65-F5344CB8AC3E}">
        <p14:creationId xmlns:p14="http://schemas.microsoft.com/office/powerpoint/2010/main" val="419906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161A-1243-4059-9B15-EEDA9237A34E}"/>
              </a:ext>
            </a:extLst>
          </p:cNvPr>
          <p:cNvSpPr>
            <a:spLocks noGrp="1"/>
          </p:cNvSpPr>
          <p:nvPr>
            <p:ph type="title"/>
          </p:nvPr>
        </p:nvSpPr>
        <p:spPr>
          <a:xfrm>
            <a:off x="685800" y="4945678"/>
            <a:ext cx="10792837" cy="1151965"/>
          </a:xfrm>
        </p:spPr>
        <p:txBody>
          <a:bodyPr>
            <a:normAutofit/>
          </a:bodyPr>
          <a:lstStyle/>
          <a:p>
            <a:r>
              <a:rPr lang="en-IN" sz="3800" b="1">
                <a:solidFill>
                  <a:srgbClr val="FFFFFF"/>
                </a:solidFill>
              </a:rPr>
              <a:t>WORKING OF THE SYSTEM</a:t>
            </a:r>
            <a:br>
              <a:rPr lang="en-IN" sz="3800">
                <a:solidFill>
                  <a:srgbClr val="FFFFFF"/>
                </a:solidFill>
              </a:rPr>
            </a:br>
            <a:endParaRPr lang="en-IN" sz="3800">
              <a:solidFill>
                <a:srgbClr val="FFFFFF"/>
              </a:solidFill>
            </a:endParaRPr>
          </a:p>
        </p:txBody>
      </p:sp>
      <p:graphicFrame>
        <p:nvGraphicFramePr>
          <p:cNvPr id="5" name="Content Placeholder 2">
            <a:extLst>
              <a:ext uri="{FF2B5EF4-FFF2-40B4-BE49-F238E27FC236}">
                <a16:creationId xmlns:a16="http://schemas.microsoft.com/office/drawing/2014/main" id="{626349D2-8177-4995-8227-CFAFA2F347C6}"/>
              </a:ext>
            </a:extLst>
          </p:cNvPr>
          <p:cNvGraphicFramePr>
            <a:graphicFrameLocks noGrp="1"/>
          </p:cNvGraphicFramePr>
          <p:nvPr>
            <p:ph sz="quarter" idx="13"/>
            <p:extLst>
              <p:ext uri="{D42A27DB-BD31-4B8C-83A1-F6EECF244321}">
                <p14:modId xmlns:p14="http://schemas.microsoft.com/office/powerpoint/2010/main" val="3537856426"/>
              </p:ext>
            </p:extLst>
          </p:nvPr>
        </p:nvGraphicFramePr>
        <p:xfrm>
          <a:off x="685800" y="643466"/>
          <a:ext cx="10793413" cy="3610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192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2294-3F7F-4DF0-BCA4-E1CB9B31B03D}"/>
              </a:ext>
            </a:extLst>
          </p:cNvPr>
          <p:cNvSpPr>
            <a:spLocks noGrp="1"/>
          </p:cNvSpPr>
          <p:nvPr>
            <p:ph type="title"/>
          </p:nvPr>
        </p:nvSpPr>
        <p:spPr>
          <a:xfrm>
            <a:off x="8009812" y="685800"/>
            <a:ext cx="3072869" cy="1151965"/>
          </a:xfrm>
        </p:spPr>
        <p:txBody>
          <a:bodyPr>
            <a:normAutofit/>
          </a:bodyPr>
          <a:lstStyle/>
          <a:p>
            <a:r>
              <a:rPr lang="en-IN" sz="2400" b="1"/>
              <a:t>Global Positioning System (GPS)</a:t>
            </a:r>
            <a:br>
              <a:rPr lang="en-IN" sz="2400" b="1"/>
            </a:br>
            <a:endParaRPr lang="en-IN" sz="2400"/>
          </a:p>
        </p:txBody>
      </p:sp>
      <p:sp>
        <p:nvSpPr>
          <p:cNvPr id="3" name="Content Placeholder 2">
            <a:extLst>
              <a:ext uri="{FF2B5EF4-FFF2-40B4-BE49-F238E27FC236}">
                <a16:creationId xmlns:a16="http://schemas.microsoft.com/office/drawing/2014/main" id="{CFC8060B-9F2E-44A6-AD63-CE66ABE2111B}"/>
              </a:ext>
            </a:extLst>
          </p:cNvPr>
          <p:cNvSpPr>
            <a:spLocks noGrp="1"/>
          </p:cNvSpPr>
          <p:nvPr>
            <p:ph sz="quarter" idx="13"/>
          </p:nvPr>
        </p:nvSpPr>
        <p:spPr>
          <a:xfrm>
            <a:off x="8006592" y="2071048"/>
            <a:ext cx="3076090" cy="2837943"/>
          </a:xfrm>
        </p:spPr>
        <p:txBody>
          <a:bodyPr>
            <a:normAutofit/>
          </a:bodyPr>
          <a:lstStyle/>
          <a:p>
            <a:pPr marL="0" lvl="0" indent="0">
              <a:lnSpc>
                <a:spcPct val="110000"/>
              </a:lnSpc>
              <a:buNone/>
            </a:pPr>
            <a:endParaRPr lang="en-IN" sz="1400" dirty="0"/>
          </a:p>
          <a:p>
            <a:pPr marL="0" indent="0">
              <a:lnSpc>
                <a:spcPct val="110000"/>
              </a:lnSpc>
              <a:buNone/>
            </a:pPr>
            <a:r>
              <a:rPr lang="en-IN" sz="1400" dirty="0"/>
              <a:t>           The Global Positioning System (GPS) as shown in Figure 1 is a space-based satellite navigation system that provides location and time information in all weather conditions, anywhere on or near the Earth where there is an unobstructed line of sight to four or more GPS satellites </a:t>
            </a:r>
          </a:p>
          <a:p>
            <a:pPr>
              <a:lnSpc>
                <a:spcPct val="110000"/>
              </a:lnSpc>
            </a:pPr>
            <a:endParaRPr lang="en-IN" sz="1400" dirty="0"/>
          </a:p>
        </p:txBody>
      </p:sp>
      <p:pic>
        <p:nvPicPr>
          <p:cNvPr id="4" name="Picture 2" descr="Image result for sim900a">
            <a:extLst>
              <a:ext uri="{FF2B5EF4-FFF2-40B4-BE49-F238E27FC236}">
                <a16:creationId xmlns:a16="http://schemas.microsoft.com/office/drawing/2014/main" id="{1DD6CB74-E8F7-4070-B036-6DF7599EB6C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0707" y="685800"/>
            <a:ext cx="6557897" cy="4223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8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2294-3F7F-4DF0-BCA4-E1CB9B31B03D}"/>
              </a:ext>
            </a:extLst>
          </p:cNvPr>
          <p:cNvSpPr>
            <a:spLocks noGrp="1"/>
          </p:cNvSpPr>
          <p:nvPr>
            <p:ph type="title"/>
          </p:nvPr>
        </p:nvSpPr>
        <p:spPr>
          <a:xfrm>
            <a:off x="8009812" y="685800"/>
            <a:ext cx="3072869" cy="1151965"/>
          </a:xfrm>
        </p:spPr>
        <p:txBody>
          <a:bodyPr>
            <a:normAutofit fontScale="90000"/>
          </a:bodyPr>
          <a:lstStyle/>
          <a:p>
            <a:br>
              <a:rPr lang="en-IN" sz="2400" b="1" dirty="0"/>
            </a:br>
            <a:r>
              <a:rPr lang="en-IN" sz="4400" b="1" dirty="0"/>
              <a:t>Arduino UNO</a:t>
            </a:r>
            <a:br>
              <a:rPr lang="en-IN" sz="2400" b="1" dirty="0"/>
            </a:br>
            <a:br>
              <a:rPr lang="en-IN" sz="2400" b="1" dirty="0"/>
            </a:br>
            <a:endParaRPr lang="en-IN" sz="2400" dirty="0"/>
          </a:p>
        </p:txBody>
      </p:sp>
      <p:sp>
        <p:nvSpPr>
          <p:cNvPr id="3" name="Content Placeholder 2">
            <a:extLst>
              <a:ext uri="{FF2B5EF4-FFF2-40B4-BE49-F238E27FC236}">
                <a16:creationId xmlns:a16="http://schemas.microsoft.com/office/drawing/2014/main" id="{CFC8060B-9F2E-44A6-AD63-CE66ABE2111B}"/>
              </a:ext>
            </a:extLst>
          </p:cNvPr>
          <p:cNvSpPr>
            <a:spLocks noGrp="1"/>
          </p:cNvSpPr>
          <p:nvPr>
            <p:ph sz="quarter" idx="13"/>
          </p:nvPr>
        </p:nvSpPr>
        <p:spPr>
          <a:xfrm>
            <a:off x="8006591" y="2071048"/>
            <a:ext cx="3434701" cy="3504129"/>
          </a:xfrm>
        </p:spPr>
        <p:txBody>
          <a:bodyPr>
            <a:normAutofit/>
          </a:bodyPr>
          <a:lstStyle/>
          <a:p>
            <a:pPr marL="0" lvl="0" indent="0">
              <a:lnSpc>
                <a:spcPct val="110000"/>
              </a:lnSpc>
              <a:buNone/>
            </a:pPr>
            <a:endParaRPr lang="en-IN" sz="1200" dirty="0"/>
          </a:p>
          <a:p>
            <a:pPr marL="0" indent="0">
              <a:lnSpc>
                <a:spcPct val="110000"/>
              </a:lnSpc>
              <a:buNone/>
            </a:pPr>
            <a:r>
              <a:rPr lang="en-IN" sz="1200" dirty="0"/>
              <a:t>             The Arduino UNO is an open-source microcontroller board based on the Microchip ATmega328P microcontroller and developed by Arduino.cc. The board is equipped with sets of digital and </a:t>
            </a:r>
            <a:r>
              <a:rPr lang="en-IN" sz="1200" dirty="0" err="1"/>
              <a:t>analog</a:t>
            </a:r>
            <a:r>
              <a:rPr lang="en-IN" sz="1200" dirty="0"/>
              <a:t> input/output (I/O) pins that may be interfaced to various expansion boards (shields) and other circuits.[1] The board has 14 Digital pins, 6 Analog pins, and programmable with the Arduino IDE (Integrated Development Environment) via a type B USB cable. It can be powered by a USB cable or by an external 9 volt battery, though it accepts voltages between 7 and 20 volts. It is also similar to the Arduino Nano and Leonardo</a:t>
            </a:r>
          </a:p>
          <a:p>
            <a:pPr>
              <a:lnSpc>
                <a:spcPct val="110000"/>
              </a:lnSpc>
            </a:pPr>
            <a:endParaRPr lang="en-IN" sz="1200" dirty="0"/>
          </a:p>
        </p:txBody>
      </p:sp>
      <p:pic>
        <p:nvPicPr>
          <p:cNvPr id="6" name="Content Placeholder 3">
            <a:extLst>
              <a:ext uri="{FF2B5EF4-FFF2-40B4-BE49-F238E27FC236}">
                <a16:creationId xmlns:a16="http://schemas.microsoft.com/office/drawing/2014/main" id="{44277E6B-397B-4C83-BFF2-AF1EBFAFDA42}"/>
              </a:ext>
            </a:extLst>
          </p:cNvPr>
          <p:cNvPicPr>
            <a:picLocks/>
          </p:cNvPicPr>
          <p:nvPr/>
        </p:nvPicPr>
        <p:blipFill>
          <a:blip r:embed="rId3"/>
          <a:stretch>
            <a:fillRect/>
          </a:stretch>
        </p:blipFill>
        <p:spPr>
          <a:xfrm>
            <a:off x="1129563" y="689358"/>
            <a:ext cx="5800184" cy="4219634"/>
          </a:xfrm>
          <a:prstGeom prst="rect">
            <a:avLst/>
          </a:prstGeom>
        </p:spPr>
      </p:pic>
    </p:spTree>
    <p:extLst>
      <p:ext uri="{BB962C8B-B14F-4D97-AF65-F5344CB8AC3E}">
        <p14:creationId xmlns:p14="http://schemas.microsoft.com/office/powerpoint/2010/main" val="13700731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Theme1" id="{D5AD18B2-A6A9-4EAA-874D-FBBEB9D36D21}" vid="{8A6750AF-989A-4DD3-918D-B85E77CB58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B" id="{EDB1F2BD-31B9-4074-A933-B387BD000AE5}" vid="{907BA9D3-1461-4697-B173-8A5F5BFB369D}"/>
    </a:ext>
  </a:extLst>
</a:theme>
</file>

<file path=docProps/app.xml><?xml version="1.0" encoding="utf-8"?>
<Properties xmlns="http://schemas.openxmlformats.org/officeDocument/2006/extended-properties" xmlns:vt="http://schemas.openxmlformats.org/officeDocument/2006/docPropsVTypes">
  <TotalTime>12</TotalTime>
  <Words>914</Words>
  <Application>Microsoft Office PowerPoint</Application>
  <PresentationFormat>Widescreen</PresentationFormat>
  <Paragraphs>42</Paragraphs>
  <Slides>18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Calibri</vt:lpstr>
      <vt:lpstr>Calibri Light</vt:lpstr>
      <vt:lpstr>Impact</vt:lpstr>
      <vt:lpstr>Rockwell</vt:lpstr>
      <vt:lpstr>Theme1</vt:lpstr>
      <vt:lpstr>Office Theme</vt:lpstr>
      <vt:lpstr>B</vt:lpstr>
      <vt:lpstr>     </vt:lpstr>
      <vt:lpstr>TEAM MEMBERS</vt:lpstr>
      <vt:lpstr>PROBLEM STATEMENT </vt:lpstr>
      <vt:lpstr>ABSTRACT</vt:lpstr>
      <vt:lpstr>PROPOSED WORK</vt:lpstr>
      <vt:lpstr>PROPOSED WORK</vt:lpstr>
      <vt:lpstr>WORKING OF THE SYSTEM </vt:lpstr>
      <vt:lpstr>Global Positioning System (GPS) </vt:lpstr>
      <vt:lpstr> Arduino UNO  </vt:lpstr>
      <vt:lpstr>   GSM module   </vt:lpstr>
      <vt:lpstr>   Accelerometer   </vt:lpstr>
      <vt:lpstr>THEFT CONTROL</vt:lpstr>
      <vt:lpstr>AUTHORIZED ACCESS</vt:lpstr>
      <vt:lpstr>UNAUTHORIZED ACCESS</vt:lpstr>
      <vt:lpstr>ACCIDENT DETECTION</vt:lpstr>
      <vt:lpstr>PowerPoint Presentation</vt:lpstr>
      <vt:lpstr>Conclusion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Ajay Kumar</dc:creator>
  <cp:lastModifiedBy>Ajay Kumar</cp:lastModifiedBy>
  <cp:revision>2</cp:revision>
  <dcterms:created xsi:type="dcterms:W3CDTF">2019-05-25T03:53:09Z</dcterms:created>
  <dcterms:modified xsi:type="dcterms:W3CDTF">2019-05-25T06:54:10Z</dcterms:modified>
</cp:coreProperties>
</file>