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 id="257" r:id="rId3"/>
    <p:sldId id="258" r:id="rId4"/>
    <p:sldId id="260" r:id="rId5"/>
    <p:sldId id="263" r:id="rId6"/>
    <p:sldId id="264" r:id="rId7"/>
    <p:sldId id="259" r:id="rId8"/>
    <p:sldId id="261" r:id="rId9"/>
    <p:sldId id="262" r:id="rId10"/>
    <p:sldId id="265" r:id="rId11"/>
    <p:sldId id="266" r:id="rId12"/>
    <p:sldId id="267" r:id="rId13"/>
    <p:sldId id="268" r:id="rId14"/>
    <p:sldId id="269" r:id="rId15"/>
    <p:sldId id="272" r:id="rId16"/>
    <p:sldId id="270" r:id="rId17"/>
    <p:sldId id="271" r:id="rId18"/>
    <p:sldId id="273" r:id="rId19"/>
    <p:sldId id="274" r:id="rId20"/>
    <p:sldId id="275"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2" autoAdjust="0"/>
    <p:restoredTop sz="94673" autoAdjust="0"/>
  </p:normalViewPr>
  <p:slideViewPr>
    <p:cSldViewPr>
      <p:cViewPr varScale="1">
        <p:scale>
          <a:sx n="83" d="100"/>
          <a:sy n="83" d="100"/>
        </p:scale>
        <p:origin x="-1426"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B4305E62-73A3-4A45-A0FA-751B53B0B7DD}" type="datetimeFigureOut">
              <a:rPr lang="en-US" smtClean="0"/>
              <a:pPr/>
              <a:t>11/23/2021</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CDB82EEC-D31E-4A72-A466-C0DF5A1D1FF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spd="slow">
    <p:pull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4305E62-73A3-4A45-A0FA-751B53B0B7DD}" type="datetimeFigureOut">
              <a:rPr lang="en-US" smtClean="0"/>
              <a:pPr/>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B82EEC-D31E-4A72-A466-C0DF5A1D1FF5}" type="slidenum">
              <a:rPr lang="en-US" smtClean="0"/>
              <a:pPr/>
              <a:t>‹#›</a:t>
            </a:fld>
            <a:endParaRPr lang="en-US"/>
          </a:p>
        </p:txBody>
      </p:sp>
    </p:spTree>
  </p:cSld>
  <p:clrMapOvr>
    <a:masterClrMapping/>
  </p:clrMapOvr>
  <p:transition spd="slow">
    <p:pull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4305E62-73A3-4A45-A0FA-751B53B0B7DD}" type="datetimeFigureOut">
              <a:rPr lang="en-US" smtClean="0"/>
              <a:pPr/>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B82EEC-D31E-4A72-A466-C0DF5A1D1FF5}" type="slidenum">
              <a:rPr lang="en-US" smtClean="0"/>
              <a:pPr/>
              <a:t>‹#›</a:t>
            </a:fld>
            <a:endParaRPr lang="en-US"/>
          </a:p>
        </p:txBody>
      </p:sp>
    </p:spTree>
  </p:cSld>
  <p:clrMapOvr>
    <a:masterClrMapping/>
  </p:clrMapOvr>
  <p:transition spd="slow">
    <p:pull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B4305E62-73A3-4A45-A0FA-751B53B0B7DD}" type="datetimeFigureOut">
              <a:rPr lang="en-US" smtClean="0"/>
              <a:pPr/>
              <a:t>11/23/2021</a:t>
            </a:fld>
            <a:endParaRPr lang="en-US"/>
          </a:p>
        </p:txBody>
      </p:sp>
      <p:sp>
        <p:nvSpPr>
          <p:cNvPr id="9" name="Slide Number Placeholder 8"/>
          <p:cNvSpPr>
            <a:spLocks noGrp="1"/>
          </p:cNvSpPr>
          <p:nvPr>
            <p:ph type="sldNum" sz="quarter" idx="15"/>
          </p:nvPr>
        </p:nvSpPr>
        <p:spPr/>
        <p:txBody>
          <a:bodyPr rtlCol="0"/>
          <a:lstStyle/>
          <a:p>
            <a:fld id="{CDB82EEC-D31E-4A72-A466-C0DF5A1D1FF5}"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transition spd="slow">
    <p:pull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B4305E62-73A3-4A45-A0FA-751B53B0B7DD}" type="datetimeFigureOut">
              <a:rPr lang="en-US" smtClean="0"/>
              <a:pPr/>
              <a:t>11/23/2021</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CDB82EEC-D31E-4A72-A466-C0DF5A1D1FF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spd="slow">
    <p:pull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4305E62-73A3-4A45-A0FA-751B53B0B7DD}" type="datetimeFigureOut">
              <a:rPr lang="en-US" smtClean="0"/>
              <a:pPr/>
              <a:t>11/23/2021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B82EEC-D31E-4A72-A466-C0DF5A1D1FF5}"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spd="slow">
    <p:pull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B4305E62-73A3-4A45-A0FA-751B53B0B7DD}" type="datetimeFigureOut">
              <a:rPr lang="en-US" smtClean="0"/>
              <a:pPr/>
              <a:t>11/23/2021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B82EEC-D31E-4A72-A466-C0DF5A1D1FF5}"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transition spd="slow">
    <p:pull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B4305E62-73A3-4A45-A0FA-751B53B0B7DD}" type="datetimeFigureOut">
              <a:rPr lang="en-US" smtClean="0"/>
              <a:pPr/>
              <a:t>11/23/2021</a:t>
            </a:fld>
            <a:endParaRPr lang="en-US"/>
          </a:p>
        </p:txBody>
      </p:sp>
      <p:sp>
        <p:nvSpPr>
          <p:cNvPr id="7" name="Slide Number Placeholder 6"/>
          <p:cNvSpPr>
            <a:spLocks noGrp="1"/>
          </p:cNvSpPr>
          <p:nvPr>
            <p:ph type="sldNum" sz="quarter" idx="11"/>
          </p:nvPr>
        </p:nvSpPr>
        <p:spPr/>
        <p:txBody>
          <a:bodyPr rtlCol="0"/>
          <a:lstStyle/>
          <a:p>
            <a:fld id="{CDB82EEC-D31E-4A72-A466-C0DF5A1D1FF5}"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transition spd="slow">
    <p:pull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305E62-73A3-4A45-A0FA-751B53B0B7DD}" type="datetimeFigureOut">
              <a:rPr lang="en-US" smtClean="0"/>
              <a:pPr/>
              <a:t>11/23/2021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B82EEC-D31E-4A72-A466-C0DF5A1D1FF5}" type="slidenum">
              <a:rPr lang="en-US" smtClean="0"/>
              <a:pPr/>
              <a:t>‹#›</a:t>
            </a:fld>
            <a:endParaRPr lang="en-US"/>
          </a:p>
        </p:txBody>
      </p:sp>
    </p:spTree>
  </p:cSld>
  <p:clrMapOvr>
    <a:masterClrMapping/>
  </p:clrMapOvr>
  <p:transition spd="slow">
    <p:pull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B4305E62-73A3-4A45-A0FA-751B53B0B7DD}" type="datetimeFigureOut">
              <a:rPr lang="en-US" smtClean="0"/>
              <a:pPr/>
              <a:t>11/23/2021</a:t>
            </a:fld>
            <a:endParaRPr lang="en-US"/>
          </a:p>
        </p:txBody>
      </p:sp>
      <p:sp>
        <p:nvSpPr>
          <p:cNvPr id="22" name="Slide Number Placeholder 21"/>
          <p:cNvSpPr>
            <a:spLocks noGrp="1"/>
          </p:cNvSpPr>
          <p:nvPr>
            <p:ph type="sldNum" sz="quarter" idx="15"/>
          </p:nvPr>
        </p:nvSpPr>
        <p:spPr/>
        <p:txBody>
          <a:bodyPr rtlCol="0"/>
          <a:lstStyle/>
          <a:p>
            <a:fld id="{CDB82EEC-D31E-4A72-A466-C0DF5A1D1FF5}"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transition spd="slow">
    <p:pull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B4305E62-73A3-4A45-A0FA-751B53B0B7DD}" type="datetimeFigureOut">
              <a:rPr lang="en-US" smtClean="0"/>
              <a:pPr/>
              <a:t>11/23/2021</a:t>
            </a:fld>
            <a:endParaRPr lang="en-US"/>
          </a:p>
        </p:txBody>
      </p:sp>
      <p:sp>
        <p:nvSpPr>
          <p:cNvPr id="18" name="Slide Number Placeholder 17"/>
          <p:cNvSpPr>
            <a:spLocks noGrp="1"/>
          </p:cNvSpPr>
          <p:nvPr>
            <p:ph type="sldNum" sz="quarter" idx="11"/>
          </p:nvPr>
        </p:nvSpPr>
        <p:spPr/>
        <p:txBody>
          <a:bodyPr rtlCol="0"/>
          <a:lstStyle/>
          <a:p>
            <a:fld id="{CDB82EEC-D31E-4A72-A466-C0DF5A1D1FF5}"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transition spd="slow">
    <p:pull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B4305E62-73A3-4A45-A0FA-751B53B0B7DD}" type="datetimeFigureOut">
              <a:rPr lang="en-US" smtClean="0"/>
              <a:pPr/>
              <a:t>11/23/2021</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CDB82EEC-D31E-4A72-A466-C0DF5A1D1FF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ransition spd="slow">
    <p:pull dir="r"/>
  </p:transition>
  <p:timing>
    <p:tnLst>
      <p:par>
        <p:cTn id="1" dur="indefinite" restart="never" nodeType="tmRoot"/>
      </p:par>
    </p:tnLst>
  </p:timing>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2376" y="1820206"/>
            <a:ext cx="7772400" cy="1532594"/>
          </a:xfrm>
        </p:spPr>
        <p:txBody>
          <a:bodyPr>
            <a:normAutofit/>
          </a:bodyPr>
          <a:lstStyle/>
          <a:p>
            <a:r>
              <a:rPr lang="en-US" sz="2800" dirty="0" smtClean="0">
                <a:solidFill>
                  <a:schemeClr val="tx1">
                    <a:lumMod val="95000"/>
                    <a:lumOff val="5000"/>
                  </a:schemeClr>
                </a:solidFill>
                <a:effectLst>
                  <a:outerShdw blurRad="38100" dist="38100" dir="2700000" algn="tl">
                    <a:srgbClr val="000000">
                      <a:alpha val="43137"/>
                    </a:srgbClr>
                  </a:outerShdw>
                </a:effectLst>
              </a:rPr>
              <a:t>ONLINE CHAT APPLICATION</a:t>
            </a:r>
            <a:endParaRPr lang="en-US" sz="2800" dirty="0">
              <a:solidFill>
                <a:schemeClr val="tx1">
                  <a:lumMod val="95000"/>
                  <a:lumOff val="5000"/>
                </a:schemeClr>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p:txBody>
          <a:bodyPr>
            <a:normAutofit/>
          </a:bodyPr>
          <a:lstStyle/>
          <a:p>
            <a:r>
              <a:rPr lang="en-US" sz="1600" dirty="0" err="1" smtClean="0">
                <a:solidFill>
                  <a:schemeClr val="tx1">
                    <a:lumMod val="95000"/>
                    <a:lumOff val="5000"/>
                  </a:schemeClr>
                </a:solidFill>
              </a:rPr>
              <a:t>T.Ajaykumar</a:t>
            </a:r>
            <a:r>
              <a:rPr lang="en-US" sz="1600" dirty="0" smtClean="0">
                <a:solidFill>
                  <a:schemeClr val="tx1">
                    <a:lumMod val="95000"/>
                    <a:lumOff val="5000"/>
                  </a:schemeClr>
                </a:solidFill>
              </a:rPr>
              <a:t>.</a:t>
            </a:r>
            <a:endParaRPr lang="en-US" sz="1600" dirty="0" smtClean="0">
              <a:solidFill>
                <a:schemeClr val="tx1">
                  <a:lumMod val="95000"/>
                  <a:lumOff val="5000"/>
                </a:schemeClr>
              </a:solidFill>
            </a:endParaRPr>
          </a:p>
        </p:txBody>
      </p:sp>
    </p:spTree>
  </p:cSld>
  <p:clrMapOvr>
    <a:masterClrMapping/>
  </p:clrMapOvr>
  <p:transition spd="slow">
    <p:pull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183880" cy="1051560"/>
          </a:xfrm>
        </p:spPr>
        <p:txBody>
          <a:bodyPr>
            <a:normAutofit/>
          </a:bodyPr>
          <a:lstStyle/>
          <a:p>
            <a:r>
              <a:rPr lang="en-US" sz="2800" dirty="0" smtClean="0">
                <a:solidFill>
                  <a:schemeClr val="tx1">
                    <a:lumMod val="95000"/>
                    <a:lumOff val="5000"/>
                  </a:schemeClr>
                </a:solidFill>
              </a:rPr>
              <a:t>USER INTERFACE MODULE</a:t>
            </a:r>
            <a:endParaRPr lang="en-US" sz="2800" dirty="0">
              <a:solidFill>
                <a:schemeClr val="tx1">
                  <a:lumMod val="95000"/>
                  <a:lumOff val="5000"/>
                </a:schemeClr>
              </a:solidFill>
            </a:endParaRPr>
          </a:p>
        </p:txBody>
      </p:sp>
      <p:sp>
        <p:nvSpPr>
          <p:cNvPr id="3" name="Content Placeholder 2"/>
          <p:cNvSpPr>
            <a:spLocks noGrp="1"/>
          </p:cNvSpPr>
          <p:nvPr>
            <p:ph sz="quarter" idx="1"/>
          </p:nvPr>
        </p:nvSpPr>
        <p:spPr>
          <a:xfrm>
            <a:off x="502920" y="1981200"/>
            <a:ext cx="8183880" cy="4038600"/>
          </a:xfrm>
        </p:spPr>
        <p:txBody>
          <a:bodyPr>
            <a:normAutofit/>
          </a:bodyPr>
          <a:lstStyle/>
          <a:p>
            <a:pPr>
              <a:buNone/>
            </a:pPr>
            <a:r>
              <a:rPr lang="en-US" sz="1800" dirty="0" smtClean="0"/>
              <a:t>   Actually every application has one user interface for accessing the entire application. </a:t>
            </a:r>
          </a:p>
          <a:p>
            <a:pPr>
              <a:buNone/>
            </a:pPr>
            <a:endParaRPr lang="en-US" sz="1800" dirty="0" smtClean="0"/>
          </a:p>
          <a:p>
            <a:pPr>
              <a:buNone/>
            </a:pPr>
            <a:r>
              <a:rPr lang="en-US" sz="1800" dirty="0" smtClean="0"/>
              <a:t>   The user interface for the Packet sniffer application is designed completely based on the end users. It provides an easy to use interface to the users. </a:t>
            </a:r>
          </a:p>
          <a:p>
            <a:pPr>
              <a:buNone/>
            </a:pPr>
            <a:r>
              <a:rPr lang="en-US" sz="1800" dirty="0" smtClean="0"/>
              <a:t>   </a:t>
            </a:r>
          </a:p>
          <a:p>
            <a:pPr>
              <a:buNone/>
            </a:pPr>
            <a:r>
              <a:rPr lang="en-US" sz="1800" dirty="0" smtClean="0"/>
              <a:t>   This user interface has an attractive look and provides ease of navigation. Technically, the swing is used in core java for preparing this user interface.</a:t>
            </a:r>
            <a:endParaRPr lang="en-US" sz="1800" dirty="0"/>
          </a:p>
        </p:txBody>
      </p:sp>
    </p:spTree>
  </p:cSld>
  <p:clrMapOvr>
    <a:masterClrMapping/>
  </p:clrMapOvr>
  <p:transition spd="slow">
    <p:pull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09600"/>
            <a:ext cx="8183880" cy="1051560"/>
          </a:xfrm>
        </p:spPr>
        <p:txBody>
          <a:bodyPr>
            <a:normAutofit/>
          </a:bodyPr>
          <a:lstStyle/>
          <a:p>
            <a:r>
              <a:rPr lang="en-US" sz="2800" dirty="0" smtClean="0">
                <a:solidFill>
                  <a:schemeClr val="tx1">
                    <a:lumMod val="95000"/>
                    <a:lumOff val="5000"/>
                  </a:schemeClr>
                </a:solidFill>
              </a:rPr>
              <a:t>SERVER MODULE:</a:t>
            </a:r>
            <a:endParaRPr lang="en-US" sz="2800" dirty="0">
              <a:solidFill>
                <a:schemeClr val="tx1">
                  <a:lumMod val="95000"/>
                  <a:lumOff val="5000"/>
                </a:schemeClr>
              </a:solidFill>
            </a:endParaRPr>
          </a:p>
        </p:txBody>
      </p:sp>
      <p:sp>
        <p:nvSpPr>
          <p:cNvPr id="3" name="Content Placeholder 2"/>
          <p:cNvSpPr>
            <a:spLocks noGrp="1"/>
          </p:cNvSpPr>
          <p:nvPr>
            <p:ph sz="quarter" idx="1"/>
          </p:nvPr>
        </p:nvSpPr>
        <p:spPr>
          <a:xfrm>
            <a:off x="533400" y="1828800"/>
            <a:ext cx="8183880" cy="4187952"/>
          </a:xfrm>
        </p:spPr>
        <p:txBody>
          <a:bodyPr>
            <a:normAutofit/>
          </a:bodyPr>
          <a:lstStyle/>
          <a:p>
            <a:pPr>
              <a:buNone/>
            </a:pPr>
            <a:r>
              <a:rPr lang="en-US" sz="1800" dirty="0" smtClean="0"/>
              <a:t> </a:t>
            </a:r>
          </a:p>
          <a:p>
            <a:pPr>
              <a:buNone/>
            </a:pPr>
            <a:endParaRPr lang="en-US" sz="1800" dirty="0" smtClean="0"/>
          </a:p>
          <a:p>
            <a:pPr>
              <a:buNone/>
            </a:pPr>
            <a:r>
              <a:rPr lang="en-US" sz="1800" dirty="0" smtClean="0"/>
              <a:t>   Most popular Web servers are modular pieces of software, which means they can be customized by loading the Web server module for a particular function.</a:t>
            </a:r>
          </a:p>
          <a:p>
            <a:pPr>
              <a:buNone/>
            </a:pPr>
            <a:endParaRPr lang="en-US" sz="1800" dirty="0" smtClean="0"/>
          </a:p>
          <a:p>
            <a:pPr>
              <a:buNone/>
            </a:pPr>
            <a:r>
              <a:rPr lang="en-US" sz="1800" dirty="0" smtClean="0"/>
              <a:t>   Most people use Apache with Linux or Windows, and both Apache and Linux are modular components of a server stack. </a:t>
            </a:r>
            <a:endParaRPr lang="en-US" sz="1800" dirty="0"/>
          </a:p>
        </p:txBody>
      </p:sp>
    </p:spTree>
  </p:cSld>
  <p:clrMapOvr>
    <a:masterClrMapping/>
  </p:clrMapOvr>
  <p:transition spd="slow">
    <p:pull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183880" cy="1051560"/>
          </a:xfrm>
        </p:spPr>
        <p:txBody>
          <a:bodyPr>
            <a:normAutofit/>
          </a:bodyPr>
          <a:lstStyle/>
          <a:p>
            <a:r>
              <a:rPr lang="en-US" sz="2800" dirty="0" smtClean="0">
                <a:solidFill>
                  <a:schemeClr val="tx1">
                    <a:lumMod val="95000"/>
                    <a:lumOff val="5000"/>
                  </a:schemeClr>
                </a:solidFill>
              </a:rPr>
              <a:t>MULTI USER MODULE</a:t>
            </a:r>
            <a:endParaRPr lang="en-US" sz="2800" dirty="0">
              <a:solidFill>
                <a:schemeClr val="tx1">
                  <a:lumMod val="95000"/>
                  <a:lumOff val="5000"/>
                </a:schemeClr>
              </a:solidFill>
            </a:endParaRPr>
          </a:p>
        </p:txBody>
      </p:sp>
      <p:sp>
        <p:nvSpPr>
          <p:cNvPr id="3" name="Content Placeholder 2"/>
          <p:cNvSpPr>
            <a:spLocks noGrp="1"/>
          </p:cNvSpPr>
          <p:nvPr>
            <p:ph sz="quarter" idx="1"/>
          </p:nvPr>
        </p:nvSpPr>
        <p:spPr>
          <a:xfrm>
            <a:off x="457200" y="1752600"/>
            <a:ext cx="8183880" cy="4187952"/>
          </a:xfrm>
        </p:spPr>
        <p:txBody>
          <a:bodyPr>
            <a:normAutofit/>
          </a:bodyPr>
          <a:lstStyle/>
          <a:p>
            <a:pPr>
              <a:buNone/>
            </a:pPr>
            <a:r>
              <a:rPr lang="en-US" sz="2000" dirty="0" smtClean="0"/>
              <a:t> </a:t>
            </a:r>
          </a:p>
          <a:p>
            <a:pPr>
              <a:buNone/>
            </a:pPr>
            <a:r>
              <a:rPr lang="en-US" sz="2000" dirty="0" smtClean="0"/>
              <a:t>   More than a single user is permitted use the application without any server issues. </a:t>
            </a:r>
          </a:p>
          <a:p>
            <a:pPr>
              <a:buNone/>
            </a:pPr>
            <a:endParaRPr lang="en-US" sz="2000" dirty="0" smtClean="0"/>
          </a:p>
          <a:p>
            <a:pPr>
              <a:buNone/>
            </a:pPr>
            <a:r>
              <a:rPr lang="en-US" sz="2000" dirty="0" smtClean="0"/>
              <a:t>   Whenever a new user is added to the network then the rest  of the users will be notified with a message of connected  will be popped up on the screen.</a:t>
            </a:r>
          </a:p>
          <a:p>
            <a:pPr>
              <a:buNone/>
            </a:pPr>
            <a:r>
              <a:rPr lang="en-US" sz="2000" dirty="0" smtClean="0"/>
              <a:t>  </a:t>
            </a:r>
          </a:p>
          <a:p>
            <a:pPr>
              <a:buNone/>
            </a:pPr>
            <a:r>
              <a:rPr lang="en-US" sz="2000" dirty="0" smtClean="0"/>
              <a:t>    And as well as they leave the network the rest users will be notified with a disconnected message from the network.</a:t>
            </a:r>
            <a:endParaRPr lang="en-US" sz="2000" dirty="0"/>
          </a:p>
        </p:txBody>
      </p:sp>
    </p:spTree>
  </p:cSld>
  <p:clrMapOvr>
    <a:masterClrMapping/>
  </p:clrMapOvr>
  <p:transition spd="slow">
    <p:pull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09600"/>
            <a:ext cx="8183880" cy="1051560"/>
          </a:xfrm>
        </p:spPr>
        <p:txBody>
          <a:bodyPr>
            <a:normAutofit/>
          </a:bodyPr>
          <a:lstStyle/>
          <a:p>
            <a:r>
              <a:rPr lang="en-US" sz="2800" dirty="0" smtClean="0">
                <a:solidFill>
                  <a:schemeClr val="tx1">
                    <a:lumMod val="95000"/>
                    <a:lumOff val="5000"/>
                  </a:schemeClr>
                </a:solidFill>
              </a:rPr>
              <a:t>USER INTERFACE – SIGNUP PAGE</a:t>
            </a:r>
            <a:endParaRPr lang="en-US" sz="2800" dirty="0">
              <a:solidFill>
                <a:schemeClr val="tx1">
                  <a:lumMod val="95000"/>
                  <a:lumOff val="5000"/>
                </a:schemeClr>
              </a:solidFill>
            </a:endParaRPr>
          </a:p>
        </p:txBody>
      </p:sp>
      <p:pic>
        <p:nvPicPr>
          <p:cNvPr id="2050" name="Picture 2"/>
          <p:cNvPicPr>
            <a:picLocks noGrp="1" noChangeAspect="1" noChangeArrowheads="1"/>
          </p:cNvPicPr>
          <p:nvPr>
            <p:ph sz="quarter" idx="1"/>
          </p:nvPr>
        </p:nvPicPr>
        <p:blipFill>
          <a:blip r:embed="rId2" cstate="print"/>
          <a:srcRect/>
          <a:stretch>
            <a:fillRect/>
          </a:stretch>
        </p:blipFill>
        <p:spPr bwMode="auto">
          <a:xfrm>
            <a:off x="1524000" y="1828801"/>
            <a:ext cx="5638799" cy="3962400"/>
          </a:xfrm>
          <a:prstGeom prst="rect">
            <a:avLst/>
          </a:prstGeom>
          <a:noFill/>
          <a:ln w="9525">
            <a:noFill/>
            <a:miter lim="800000"/>
            <a:headEnd/>
            <a:tailEnd/>
          </a:ln>
        </p:spPr>
      </p:pic>
    </p:spTree>
  </p:cSld>
  <p:clrMapOvr>
    <a:masterClrMapping/>
  </p:clrMapOvr>
  <p:transition spd="slow">
    <p:pull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8183880" cy="1051560"/>
          </a:xfrm>
        </p:spPr>
        <p:txBody>
          <a:bodyPr>
            <a:normAutofit/>
          </a:bodyPr>
          <a:lstStyle/>
          <a:p>
            <a:r>
              <a:rPr lang="en-US" sz="2800" dirty="0" smtClean="0">
                <a:solidFill>
                  <a:schemeClr val="tx1">
                    <a:lumMod val="95000"/>
                    <a:lumOff val="5000"/>
                  </a:schemeClr>
                </a:solidFill>
              </a:rPr>
              <a:t>USER INTERFACE – LOGIN PAGE</a:t>
            </a:r>
            <a:endParaRPr lang="en-US" sz="2800" dirty="0">
              <a:solidFill>
                <a:schemeClr val="tx1">
                  <a:lumMod val="95000"/>
                  <a:lumOff val="5000"/>
                </a:schemeClr>
              </a:solidFill>
            </a:endParaRPr>
          </a:p>
        </p:txBody>
      </p:sp>
      <p:pic>
        <p:nvPicPr>
          <p:cNvPr id="3074" name="Picture 2"/>
          <p:cNvPicPr>
            <a:picLocks noGrp="1" noChangeAspect="1" noChangeArrowheads="1"/>
          </p:cNvPicPr>
          <p:nvPr>
            <p:ph sz="quarter" idx="1"/>
          </p:nvPr>
        </p:nvPicPr>
        <p:blipFill>
          <a:blip r:embed="rId2" cstate="print"/>
          <a:srcRect/>
          <a:stretch>
            <a:fillRect/>
          </a:stretch>
        </p:blipFill>
        <p:spPr bwMode="auto">
          <a:xfrm>
            <a:off x="1828800" y="1828801"/>
            <a:ext cx="5334000" cy="3886200"/>
          </a:xfrm>
          <a:prstGeom prst="rect">
            <a:avLst/>
          </a:prstGeom>
          <a:noFill/>
          <a:ln w="9525">
            <a:noFill/>
            <a:miter lim="800000"/>
            <a:headEnd/>
            <a:tailEnd/>
          </a:ln>
        </p:spPr>
      </p:pic>
    </p:spTree>
  </p:cSld>
  <p:clrMapOvr>
    <a:masterClrMapping/>
  </p:clrMapOvr>
  <p:transition spd="slow">
    <p:pull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After creating an Account</a:t>
            </a:r>
            <a:endParaRPr lang="en-US" dirty="0"/>
          </a:p>
        </p:txBody>
      </p:sp>
      <p:pic>
        <p:nvPicPr>
          <p:cNvPr id="4" name="Content Placeholder 3" descr="2021-11-12 (4).png"/>
          <p:cNvPicPr>
            <a:picLocks noGrp="1" noChangeAspect="1"/>
          </p:cNvPicPr>
          <p:nvPr>
            <p:ph sz="quarter" idx="1"/>
          </p:nvPr>
        </p:nvPicPr>
        <p:blipFill>
          <a:blip r:embed="rId2"/>
          <a:stretch>
            <a:fillRect/>
          </a:stretch>
        </p:blipFill>
        <p:spPr>
          <a:xfrm>
            <a:off x="457200" y="1828800"/>
            <a:ext cx="7467600" cy="430847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ransition spd="slow">
    <p:pull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09600"/>
            <a:ext cx="8183880" cy="1051560"/>
          </a:xfrm>
        </p:spPr>
        <p:txBody>
          <a:bodyPr>
            <a:normAutofit/>
          </a:bodyPr>
          <a:lstStyle/>
          <a:p>
            <a:r>
              <a:rPr lang="en-US" sz="2800" dirty="0" smtClean="0">
                <a:solidFill>
                  <a:schemeClr val="tx1">
                    <a:lumMod val="95000"/>
                    <a:lumOff val="5000"/>
                  </a:schemeClr>
                </a:solidFill>
              </a:rPr>
              <a:t>RECENT CHATS</a:t>
            </a:r>
            <a:endParaRPr lang="en-US" sz="2800" dirty="0">
              <a:solidFill>
                <a:schemeClr val="tx1">
                  <a:lumMod val="95000"/>
                  <a:lumOff val="5000"/>
                </a:schemeClr>
              </a:solidFill>
            </a:endParaRPr>
          </a:p>
        </p:txBody>
      </p:sp>
      <p:pic>
        <p:nvPicPr>
          <p:cNvPr id="5" name="Content Placeholder 4" descr="2021-11-12 (7).png"/>
          <p:cNvPicPr>
            <a:picLocks noGrp="1" noChangeAspect="1"/>
          </p:cNvPicPr>
          <p:nvPr>
            <p:ph sz="quarter" idx="1"/>
          </p:nvPr>
        </p:nvPicPr>
        <p:blipFill>
          <a:blip r:embed="rId2"/>
          <a:stretch>
            <a:fillRect/>
          </a:stretch>
        </p:blipFill>
        <p:spPr>
          <a:xfrm>
            <a:off x="457200" y="1936750"/>
            <a:ext cx="7467600" cy="4200525"/>
          </a:xfrm>
        </p:spPr>
      </p:pic>
    </p:spTree>
  </p:cSld>
  <p:clrMapOvr>
    <a:masterClrMapping/>
  </p:clrMapOvr>
  <p:transition spd="slow">
    <p:pull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09600"/>
            <a:ext cx="8183880" cy="1051560"/>
          </a:xfrm>
        </p:spPr>
        <p:txBody>
          <a:bodyPr/>
          <a:lstStyle/>
          <a:p>
            <a:r>
              <a:rPr lang="en-IN" dirty="0" smtClean="0"/>
              <a:t>Conversation </a:t>
            </a:r>
            <a:endParaRPr lang="en-US" dirty="0"/>
          </a:p>
        </p:txBody>
      </p:sp>
      <p:pic>
        <p:nvPicPr>
          <p:cNvPr id="5" name="Content Placeholder 4" descr="2021-11-12 (8).png"/>
          <p:cNvPicPr>
            <a:picLocks noGrp="1" noChangeAspect="1"/>
          </p:cNvPicPr>
          <p:nvPr>
            <p:ph sz="quarter" idx="1"/>
          </p:nvPr>
        </p:nvPicPr>
        <p:blipFill>
          <a:blip r:embed="rId2"/>
          <a:stretch>
            <a:fillRect/>
          </a:stretch>
        </p:blipFill>
        <p:spPr>
          <a:xfrm>
            <a:off x="457200" y="1936750"/>
            <a:ext cx="7467600" cy="4200525"/>
          </a:xfrm>
        </p:spPr>
      </p:pic>
    </p:spTree>
  </p:cSld>
  <p:clrMapOvr>
    <a:masterClrMapping/>
  </p:clrMapOvr>
  <p:transition spd="slow">
    <p:pull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 name="Content Placeholder 7" descr="2021-11-12 (9).png"/>
          <p:cNvPicPr>
            <a:picLocks noGrp="1" noChangeAspect="1"/>
          </p:cNvPicPr>
          <p:nvPr>
            <p:ph sz="quarter" idx="1"/>
          </p:nvPr>
        </p:nvPicPr>
        <p:blipFill>
          <a:blip r:embed="rId2"/>
          <a:stretch>
            <a:fillRect/>
          </a:stretch>
        </p:blipFill>
        <p:spPr>
          <a:xfrm>
            <a:off x="457200" y="1936750"/>
            <a:ext cx="7467600" cy="4200525"/>
          </a:xfrm>
        </p:spPr>
      </p:pic>
    </p:spTree>
  </p:cSld>
  <p:clrMapOvr>
    <a:masterClrMapping/>
  </p:clrMapOvr>
  <p:transition spd="slow">
    <p:pull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19200"/>
            <a:ext cx="7467600" cy="2667000"/>
          </a:xfrm>
        </p:spPr>
        <p:txBody>
          <a:bodyPr>
            <a:normAutofit/>
          </a:bodyPr>
          <a:lstStyle/>
          <a:p>
            <a:r>
              <a:rPr lang="en-IN" dirty="0" smtClean="0"/>
              <a:t>The data of user is stored in Data base. If the user gives the wrong details like user name or password they may not able to login. </a:t>
            </a:r>
            <a:br>
              <a:rPr lang="en-IN" dirty="0" smtClean="0"/>
            </a:br>
            <a:r>
              <a:rPr lang="en-IN" dirty="0" smtClean="0"/>
              <a:t>They will get the blank page. </a:t>
            </a:r>
            <a:endParaRPr lang="en-US" dirty="0"/>
          </a:p>
        </p:txBody>
      </p:sp>
      <p:sp>
        <p:nvSpPr>
          <p:cNvPr id="3" name="Content Placeholder 2"/>
          <p:cNvSpPr>
            <a:spLocks noGrp="1"/>
          </p:cNvSpPr>
          <p:nvPr>
            <p:ph sz="quarter" idx="1"/>
          </p:nvPr>
        </p:nvSpPr>
        <p:spPr>
          <a:xfrm>
            <a:off x="457200" y="4724400"/>
            <a:ext cx="7467600" cy="1749552"/>
          </a:xfrm>
        </p:spPr>
        <p:txBody>
          <a:bodyPr/>
          <a:lstStyle/>
          <a:p>
            <a:endParaRPr lang="en-US" dirty="0"/>
          </a:p>
        </p:txBody>
      </p:sp>
    </p:spTree>
  </p:cSld>
  <p:clrMapOvr>
    <a:masterClrMapping/>
  </p:clrMapOvr>
  <p:transition spd="slow">
    <p:pull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533400"/>
            <a:ext cx="8183880" cy="914400"/>
          </a:xfrm>
        </p:spPr>
        <p:txBody>
          <a:bodyPr>
            <a:normAutofit fontScale="90000"/>
          </a:bodyPr>
          <a:lstStyle/>
          <a:p>
            <a:r>
              <a:rPr lang="en-US" sz="3100" dirty="0" smtClean="0">
                <a:solidFill>
                  <a:schemeClr val="tx1">
                    <a:lumMod val="95000"/>
                    <a:lumOff val="5000"/>
                  </a:schemeClr>
                </a:solidFill>
              </a:rPr>
              <a:t>INTRODUCTION:</a:t>
            </a:r>
            <a:r>
              <a:rPr lang="en-US" dirty="0" smtClean="0"/>
              <a:t/>
            </a:r>
            <a:br>
              <a:rPr lang="en-US" dirty="0" smtClean="0"/>
            </a:br>
            <a:endParaRPr lang="en-US" dirty="0"/>
          </a:p>
        </p:txBody>
      </p:sp>
      <p:sp>
        <p:nvSpPr>
          <p:cNvPr id="3" name="Content Placeholder 2"/>
          <p:cNvSpPr>
            <a:spLocks noGrp="1"/>
          </p:cNvSpPr>
          <p:nvPr>
            <p:ph sz="quarter" idx="1"/>
          </p:nvPr>
        </p:nvSpPr>
        <p:spPr>
          <a:xfrm>
            <a:off x="502920" y="1219200"/>
            <a:ext cx="8183880" cy="4953000"/>
          </a:xfrm>
        </p:spPr>
        <p:txBody>
          <a:bodyPr>
            <a:normAutofit/>
          </a:bodyPr>
          <a:lstStyle/>
          <a:p>
            <a:r>
              <a:rPr lang="en-US" sz="1600" dirty="0" smtClean="0"/>
              <a:t>Teleconferencing or Chatting, is a method of using technology to </a:t>
            </a:r>
          </a:p>
          <a:p>
            <a:pPr>
              <a:buNone/>
            </a:pPr>
            <a:r>
              <a:rPr lang="en-US" sz="1600" dirty="0" smtClean="0"/>
              <a:t>    bring people and ideas “together” despite of the geographical </a:t>
            </a:r>
          </a:p>
          <a:p>
            <a:pPr>
              <a:buNone/>
            </a:pPr>
            <a:r>
              <a:rPr lang="en-US" sz="1600" dirty="0" smtClean="0"/>
              <a:t>    barriers.</a:t>
            </a:r>
          </a:p>
          <a:p>
            <a:pPr>
              <a:buNone/>
            </a:pPr>
            <a:r>
              <a:rPr lang="en-US" sz="1600" dirty="0" smtClean="0"/>
              <a:t> </a:t>
            </a:r>
          </a:p>
          <a:p>
            <a:r>
              <a:rPr lang="en-US" sz="1600" dirty="0" smtClean="0"/>
              <a:t>The technology has been available for years but the acceptance it </a:t>
            </a:r>
          </a:p>
          <a:p>
            <a:pPr>
              <a:buNone/>
            </a:pPr>
            <a:r>
              <a:rPr lang="en-US" sz="1600" dirty="0" smtClean="0"/>
              <a:t>    was quit recent. Our project is an example of a chat server.</a:t>
            </a:r>
          </a:p>
          <a:p>
            <a:pPr>
              <a:buNone/>
            </a:pPr>
            <a:endParaRPr lang="en-US" sz="1600" dirty="0" smtClean="0"/>
          </a:p>
          <a:p>
            <a:r>
              <a:rPr lang="en-US" sz="1600" dirty="0" smtClean="0"/>
              <a:t> It is made up of 2 applications the client application, which runs </a:t>
            </a:r>
          </a:p>
          <a:p>
            <a:pPr>
              <a:buNone/>
            </a:pPr>
            <a:r>
              <a:rPr lang="en-US" sz="1600" dirty="0" smtClean="0"/>
              <a:t>    on the user’s Pc and server application, which runs on any Pc on the </a:t>
            </a:r>
          </a:p>
          <a:p>
            <a:pPr>
              <a:buNone/>
            </a:pPr>
            <a:r>
              <a:rPr lang="en-US" sz="1600" dirty="0" smtClean="0"/>
              <a:t>    network.</a:t>
            </a:r>
          </a:p>
          <a:p>
            <a:pPr>
              <a:buNone/>
            </a:pPr>
            <a:r>
              <a:rPr lang="en-US" sz="1600" dirty="0" smtClean="0"/>
              <a:t> </a:t>
            </a:r>
          </a:p>
          <a:p>
            <a:r>
              <a:rPr lang="en-US" sz="1600" dirty="0" smtClean="0"/>
              <a:t>To start chatting client should get connected to server where they </a:t>
            </a:r>
          </a:p>
          <a:p>
            <a:pPr>
              <a:buNone/>
            </a:pPr>
            <a:r>
              <a:rPr lang="en-US" sz="1600" dirty="0" smtClean="0"/>
              <a:t>    can practice two kinds of chatting, public one (message is </a:t>
            </a:r>
          </a:p>
          <a:p>
            <a:pPr>
              <a:buNone/>
            </a:pPr>
            <a:r>
              <a:rPr lang="en-US" sz="1600" dirty="0" smtClean="0"/>
              <a:t>    broadcasted to all connected users) and private one (between any 2 </a:t>
            </a:r>
          </a:p>
          <a:p>
            <a:pPr>
              <a:buNone/>
            </a:pPr>
            <a:r>
              <a:rPr lang="en-US" sz="1600" dirty="0" smtClean="0"/>
              <a:t>    users only) and during the last one security measures were taken.</a:t>
            </a:r>
            <a:endParaRPr lang="en-US" sz="1600" dirty="0"/>
          </a:p>
        </p:txBody>
      </p:sp>
    </p:spTree>
  </p:cSld>
  <p:clrMapOvr>
    <a:masterClrMapping/>
  </p:clrMapOvr>
  <p:transition spd="slow">
    <p:pull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By giving wrong </a:t>
            </a:r>
            <a:r>
              <a:rPr lang="en-IN" dirty="0" err="1" smtClean="0"/>
              <a:t>detailsit</a:t>
            </a:r>
            <a:r>
              <a:rPr lang="en-IN" dirty="0" smtClean="0"/>
              <a:t> will be loading of  a blank page.</a:t>
            </a:r>
            <a:endParaRPr lang="en-US" dirty="0"/>
          </a:p>
        </p:txBody>
      </p:sp>
      <p:pic>
        <p:nvPicPr>
          <p:cNvPr id="4" name="Content Placeholder 3" descr="2021-11-12 (10).png"/>
          <p:cNvPicPr>
            <a:picLocks noGrp="1" noChangeAspect="1"/>
          </p:cNvPicPr>
          <p:nvPr>
            <p:ph sz="quarter" idx="1"/>
          </p:nvPr>
        </p:nvPicPr>
        <p:blipFill>
          <a:blip r:embed="rId2"/>
          <a:stretch>
            <a:fillRect/>
          </a:stretch>
        </p:blipFill>
        <p:spPr>
          <a:xfrm>
            <a:off x="457200" y="1936750"/>
            <a:ext cx="7467600" cy="4200525"/>
          </a:xfrm>
        </p:spPr>
      </p:pic>
    </p:spTree>
  </p:cSld>
  <p:clrMapOvr>
    <a:masterClrMapping/>
  </p:clrMapOvr>
  <p:transition spd="slow">
    <p:pull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Thanks </a:t>
            </a:r>
            <a:endParaRPr lang="en-US" dirty="0"/>
          </a:p>
        </p:txBody>
      </p:sp>
      <p:sp>
        <p:nvSpPr>
          <p:cNvPr id="3" name="Content Placeholder 2"/>
          <p:cNvSpPr>
            <a:spLocks noGrp="1"/>
          </p:cNvSpPr>
          <p:nvPr>
            <p:ph sz="quarter" idx="1"/>
          </p:nvPr>
        </p:nvSpPr>
        <p:spPr>
          <a:xfrm>
            <a:off x="4572000" y="4876800"/>
            <a:ext cx="3352800" cy="1597152"/>
          </a:xfrm>
        </p:spPr>
        <p:txBody>
          <a:bodyPr/>
          <a:lstStyle/>
          <a:p>
            <a:r>
              <a:rPr lang="en-IN" smtClean="0"/>
              <a:t>RA1911003010895</a:t>
            </a:r>
            <a:endParaRPr lang="en-IN" dirty="0" smtClean="0"/>
          </a:p>
        </p:txBody>
      </p:sp>
    </p:spTree>
  </p:cSld>
  <p:clrMapOvr>
    <a:masterClrMapping/>
  </p:clrMapOvr>
  <p:transition spd="slow">
    <p:pull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7802880" cy="1051560"/>
          </a:xfrm>
        </p:spPr>
        <p:txBody>
          <a:bodyPr>
            <a:normAutofit/>
          </a:bodyPr>
          <a:lstStyle/>
          <a:p>
            <a:r>
              <a:rPr lang="en-US" sz="2800" dirty="0" smtClean="0">
                <a:solidFill>
                  <a:schemeClr val="tx1">
                    <a:lumMod val="95000"/>
                    <a:lumOff val="5000"/>
                  </a:schemeClr>
                </a:solidFill>
              </a:rPr>
              <a:t>PROBLEM STATEMENT:</a:t>
            </a:r>
            <a:endParaRPr lang="en-US" sz="2800" dirty="0">
              <a:solidFill>
                <a:schemeClr val="tx1">
                  <a:lumMod val="95000"/>
                  <a:lumOff val="5000"/>
                </a:schemeClr>
              </a:solidFill>
            </a:endParaRPr>
          </a:p>
        </p:txBody>
      </p:sp>
      <p:sp>
        <p:nvSpPr>
          <p:cNvPr id="3" name="Content Placeholder 2"/>
          <p:cNvSpPr>
            <a:spLocks noGrp="1"/>
          </p:cNvSpPr>
          <p:nvPr>
            <p:ph sz="quarter" idx="1"/>
          </p:nvPr>
        </p:nvSpPr>
        <p:spPr>
          <a:xfrm>
            <a:off x="502920" y="1600200"/>
            <a:ext cx="8183880" cy="4343400"/>
          </a:xfrm>
        </p:spPr>
        <p:txBody>
          <a:bodyPr>
            <a:normAutofit/>
          </a:bodyPr>
          <a:lstStyle/>
          <a:p>
            <a:endParaRPr lang="en-US" sz="2000" dirty="0" smtClean="0"/>
          </a:p>
          <a:p>
            <a:r>
              <a:rPr lang="en-US" sz="2000" dirty="0" smtClean="0"/>
              <a:t>The chat application has been developed to override the problem prevailing in the practicing manual system.</a:t>
            </a:r>
          </a:p>
          <a:p>
            <a:pPr>
              <a:buNone/>
            </a:pPr>
            <a:endParaRPr lang="en-US" sz="2000" dirty="0" smtClean="0"/>
          </a:p>
          <a:p>
            <a:r>
              <a:rPr lang="en-US" sz="2000" dirty="0" smtClean="0"/>
              <a:t>This software is supported to eliminate and in some cases reduce the hardships faced by this existing system.</a:t>
            </a:r>
          </a:p>
          <a:p>
            <a:pPr>
              <a:buNone/>
            </a:pPr>
            <a:endParaRPr lang="en-US" sz="2000" dirty="0" smtClean="0"/>
          </a:p>
          <a:p>
            <a:r>
              <a:rPr lang="en-US" sz="2000" dirty="0" smtClean="0"/>
              <a:t>Moreover this system is designed for the particular need of the company to carryout operations in a smooth and affective manner.</a:t>
            </a:r>
          </a:p>
          <a:p>
            <a:endParaRPr lang="en-US" sz="1800" dirty="0"/>
          </a:p>
        </p:txBody>
      </p:sp>
    </p:spTree>
  </p:cSld>
  <p:clrMapOvr>
    <a:masterClrMapping/>
  </p:clrMapOvr>
  <p:transition spd="slow">
    <p:pull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183880" cy="1051560"/>
          </a:xfrm>
        </p:spPr>
        <p:txBody>
          <a:bodyPr>
            <a:normAutofit/>
          </a:bodyPr>
          <a:lstStyle/>
          <a:p>
            <a:r>
              <a:rPr lang="en-US" sz="2800" dirty="0" smtClean="0">
                <a:solidFill>
                  <a:schemeClr val="tx1">
                    <a:lumMod val="95000"/>
                    <a:lumOff val="5000"/>
                  </a:schemeClr>
                </a:solidFill>
              </a:rPr>
              <a:t>SCOPE OF THE PROJECT</a:t>
            </a:r>
            <a:endParaRPr lang="en-US" sz="2800" dirty="0">
              <a:solidFill>
                <a:schemeClr val="tx1">
                  <a:lumMod val="95000"/>
                  <a:lumOff val="5000"/>
                </a:schemeClr>
              </a:solidFill>
            </a:endParaRPr>
          </a:p>
        </p:txBody>
      </p:sp>
      <p:sp>
        <p:nvSpPr>
          <p:cNvPr id="3" name="Content Placeholder 2"/>
          <p:cNvSpPr>
            <a:spLocks noGrp="1"/>
          </p:cNvSpPr>
          <p:nvPr>
            <p:ph sz="quarter" idx="1"/>
          </p:nvPr>
        </p:nvSpPr>
        <p:spPr>
          <a:xfrm>
            <a:off x="502920" y="1828800"/>
            <a:ext cx="8183880" cy="4343400"/>
          </a:xfrm>
        </p:spPr>
        <p:txBody>
          <a:bodyPr>
            <a:normAutofit/>
          </a:bodyPr>
          <a:lstStyle/>
          <a:p>
            <a:pPr>
              <a:buFont typeface="Wingdings" pitchFamily="2" charset="2"/>
              <a:buChar char="Ø"/>
            </a:pPr>
            <a:r>
              <a:rPr lang="en-US" sz="1800" dirty="0" smtClean="0"/>
              <a:t>   This project is to create a chat application with a server and clients to enable the clients to chat with many other clients in the same common chat group.</a:t>
            </a:r>
          </a:p>
          <a:p>
            <a:pPr>
              <a:buFont typeface="Wingdings" pitchFamily="2" charset="2"/>
              <a:buChar char="Ø"/>
            </a:pPr>
            <a:endParaRPr lang="en-US" sz="1800" dirty="0" smtClean="0"/>
          </a:p>
          <a:p>
            <a:pPr>
              <a:buFont typeface="Wingdings" pitchFamily="2" charset="2"/>
              <a:buChar char="Ø"/>
            </a:pPr>
            <a:r>
              <a:rPr lang="en-US" sz="1800" dirty="0" smtClean="0"/>
              <a:t>   This project is to simulate the multicast chatting. In the case of multicasting when a message is sent to a group of clients, then only a single message </a:t>
            </a:r>
            <a:r>
              <a:rPr lang="en-US" sz="1800" dirty="0" err="1" smtClean="0"/>
              <a:t>issent</a:t>
            </a:r>
            <a:r>
              <a:rPr lang="en-US" sz="1800" dirty="0" smtClean="0"/>
              <a:t> to the router.</a:t>
            </a:r>
          </a:p>
          <a:p>
            <a:pPr>
              <a:buFont typeface="Wingdings" pitchFamily="2" charset="2"/>
              <a:buChar char="Ø"/>
            </a:pPr>
            <a:endParaRPr lang="en-US" sz="1800" dirty="0" smtClean="0"/>
          </a:p>
          <a:p>
            <a:pPr>
              <a:buFont typeface="Wingdings" pitchFamily="2" charset="2"/>
              <a:buChar char="Ø"/>
            </a:pPr>
            <a:r>
              <a:rPr lang="en-US" sz="1800" dirty="0" smtClean="0"/>
              <a:t>   The main purpose of this project is to provide </a:t>
            </a:r>
            <a:r>
              <a:rPr lang="en-US" sz="1800" dirty="0" err="1" smtClean="0"/>
              <a:t>multichatting</a:t>
            </a:r>
            <a:r>
              <a:rPr lang="en-US" sz="1800" dirty="0" smtClean="0"/>
              <a:t> functionality through network.</a:t>
            </a:r>
            <a:endParaRPr lang="en-US" sz="1800" dirty="0"/>
          </a:p>
        </p:txBody>
      </p:sp>
    </p:spTree>
  </p:cSld>
  <p:clrMapOvr>
    <a:masterClrMapping/>
  </p:clrMapOvr>
  <p:transition spd="slow">
    <p:pull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183880" cy="1051560"/>
          </a:xfrm>
        </p:spPr>
        <p:txBody>
          <a:bodyPr>
            <a:normAutofit/>
          </a:bodyPr>
          <a:lstStyle/>
          <a:p>
            <a:r>
              <a:rPr lang="en-US" sz="2800" dirty="0" smtClean="0">
                <a:solidFill>
                  <a:schemeClr val="tx1">
                    <a:lumMod val="95000"/>
                    <a:lumOff val="5000"/>
                  </a:schemeClr>
                </a:solidFill>
              </a:rPr>
              <a:t>HARDWARE REQUIRMENTS:</a:t>
            </a:r>
            <a:endParaRPr lang="en-US" sz="2800" dirty="0">
              <a:solidFill>
                <a:schemeClr val="tx1">
                  <a:lumMod val="95000"/>
                  <a:lumOff val="5000"/>
                </a:schemeClr>
              </a:solidFill>
            </a:endParaRPr>
          </a:p>
        </p:txBody>
      </p:sp>
      <p:sp>
        <p:nvSpPr>
          <p:cNvPr id="3" name="Content Placeholder 2"/>
          <p:cNvSpPr>
            <a:spLocks noGrp="1"/>
          </p:cNvSpPr>
          <p:nvPr>
            <p:ph sz="quarter" idx="1"/>
          </p:nvPr>
        </p:nvSpPr>
        <p:spPr>
          <a:xfrm>
            <a:off x="502920" y="1981200"/>
            <a:ext cx="8183880" cy="4038600"/>
          </a:xfrm>
        </p:spPr>
        <p:txBody>
          <a:bodyPr>
            <a:normAutofit/>
          </a:bodyPr>
          <a:lstStyle/>
          <a:p>
            <a:endParaRPr lang="en-US" sz="2000" dirty="0" smtClean="0"/>
          </a:p>
          <a:p>
            <a:endParaRPr lang="en-US" sz="2000" dirty="0" smtClean="0"/>
          </a:p>
          <a:p>
            <a:r>
              <a:rPr lang="en-US" sz="2000" dirty="0" smtClean="0"/>
              <a:t>RAM- minimum 128 MB </a:t>
            </a:r>
          </a:p>
          <a:p>
            <a:pPr>
              <a:buNone/>
            </a:pPr>
            <a:endParaRPr lang="en-US" sz="2000" dirty="0" smtClean="0"/>
          </a:p>
          <a:p>
            <a:r>
              <a:rPr lang="en-US" sz="2000" dirty="0" smtClean="0"/>
              <a:t>Hard disk—minimum 5 GB</a:t>
            </a:r>
          </a:p>
          <a:p>
            <a:pPr>
              <a:buNone/>
            </a:pPr>
            <a:endParaRPr lang="en-US" sz="2000" dirty="0" smtClean="0"/>
          </a:p>
          <a:p>
            <a:r>
              <a:rPr lang="en-US" sz="2000" dirty="0" smtClean="0"/>
              <a:t> Processor- Pentium 3 </a:t>
            </a:r>
          </a:p>
          <a:p>
            <a:pPr>
              <a:buNone/>
            </a:pPr>
            <a:endParaRPr lang="en-US" sz="2000" dirty="0" smtClean="0"/>
          </a:p>
          <a:p>
            <a:r>
              <a:rPr lang="en-US" sz="2000" dirty="0" smtClean="0"/>
              <a:t>Floppy drive 1.44” inch CD drive </a:t>
            </a:r>
            <a:endParaRPr lang="en-US" sz="2000" dirty="0"/>
          </a:p>
        </p:txBody>
      </p:sp>
    </p:spTree>
  </p:cSld>
  <p:clrMapOvr>
    <a:masterClrMapping/>
  </p:clrMapOvr>
  <p:transition spd="slow">
    <p:pull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09600"/>
            <a:ext cx="8183880" cy="1051560"/>
          </a:xfrm>
        </p:spPr>
        <p:txBody>
          <a:bodyPr>
            <a:normAutofit/>
          </a:bodyPr>
          <a:lstStyle/>
          <a:p>
            <a:r>
              <a:rPr lang="en-US" sz="2800" dirty="0" smtClean="0">
                <a:solidFill>
                  <a:schemeClr val="tx1">
                    <a:lumMod val="95000"/>
                    <a:lumOff val="5000"/>
                  </a:schemeClr>
                </a:solidFill>
              </a:rPr>
              <a:t>SOFTWARE REQUIRMENTS:</a:t>
            </a:r>
            <a:endParaRPr lang="en-US" sz="2800" dirty="0">
              <a:solidFill>
                <a:schemeClr val="tx1">
                  <a:lumMod val="95000"/>
                  <a:lumOff val="5000"/>
                </a:schemeClr>
              </a:solidFill>
            </a:endParaRPr>
          </a:p>
        </p:txBody>
      </p:sp>
      <p:sp>
        <p:nvSpPr>
          <p:cNvPr id="3" name="Content Placeholder 2"/>
          <p:cNvSpPr>
            <a:spLocks noGrp="1"/>
          </p:cNvSpPr>
          <p:nvPr>
            <p:ph sz="quarter" idx="1"/>
          </p:nvPr>
        </p:nvSpPr>
        <p:spPr>
          <a:xfrm>
            <a:off x="502920" y="1905000"/>
            <a:ext cx="8183880" cy="4114800"/>
          </a:xfrm>
        </p:spPr>
        <p:txBody>
          <a:bodyPr>
            <a:normAutofit/>
          </a:bodyPr>
          <a:lstStyle/>
          <a:p>
            <a:endParaRPr lang="en-US" sz="2000" dirty="0" smtClean="0"/>
          </a:p>
          <a:p>
            <a:endParaRPr lang="en-US" sz="2000" dirty="0" smtClean="0"/>
          </a:p>
          <a:p>
            <a:endParaRPr lang="en-US" sz="2000" dirty="0" smtClean="0"/>
          </a:p>
          <a:p>
            <a:r>
              <a:rPr lang="en-US" sz="2000" dirty="0" smtClean="0"/>
              <a:t>Operating system—Windows 7</a:t>
            </a:r>
          </a:p>
          <a:p>
            <a:pPr>
              <a:buNone/>
            </a:pPr>
            <a:endParaRPr lang="en-US" sz="2000" dirty="0" smtClean="0"/>
          </a:p>
          <a:p>
            <a:r>
              <a:rPr lang="en-US" sz="2000" dirty="0" smtClean="0"/>
              <a:t> Others—Visual Studio, AWS </a:t>
            </a:r>
            <a:endParaRPr lang="en-US" sz="2000" dirty="0"/>
          </a:p>
        </p:txBody>
      </p:sp>
    </p:spTree>
  </p:cSld>
  <p:clrMapOvr>
    <a:masterClrMapping/>
  </p:clrMapOvr>
  <p:transition spd="slow">
    <p:pull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609600"/>
            <a:ext cx="8183880" cy="914400"/>
          </a:xfrm>
        </p:spPr>
        <p:txBody>
          <a:bodyPr>
            <a:normAutofit/>
          </a:bodyPr>
          <a:lstStyle/>
          <a:p>
            <a:r>
              <a:rPr lang="en-US" sz="2800" dirty="0" smtClean="0">
                <a:solidFill>
                  <a:schemeClr val="tx1">
                    <a:lumMod val="95000"/>
                    <a:lumOff val="5000"/>
                  </a:schemeClr>
                </a:solidFill>
              </a:rPr>
              <a:t>FUNCTIONALITIES PROVIDED:</a:t>
            </a:r>
            <a:endParaRPr lang="en-US" sz="2800" dirty="0">
              <a:solidFill>
                <a:schemeClr val="tx1">
                  <a:lumMod val="95000"/>
                  <a:lumOff val="5000"/>
                </a:schemeClr>
              </a:solidFill>
            </a:endParaRPr>
          </a:p>
        </p:txBody>
      </p:sp>
      <p:sp>
        <p:nvSpPr>
          <p:cNvPr id="3" name="Content Placeholder 2"/>
          <p:cNvSpPr>
            <a:spLocks noGrp="1"/>
          </p:cNvSpPr>
          <p:nvPr>
            <p:ph sz="quarter" idx="1"/>
          </p:nvPr>
        </p:nvSpPr>
        <p:spPr>
          <a:xfrm>
            <a:off x="502920" y="1828800"/>
            <a:ext cx="8183880" cy="4191000"/>
          </a:xfrm>
        </p:spPr>
        <p:txBody>
          <a:bodyPr>
            <a:normAutofit/>
          </a:bodyPr>
          <a:lstStyle/>
          <a:p>
            <a:pPr>
              <a:buNone/>
            </a:pPr>
            <a:r>
              <a:rPr lang="en-US" sz="1800" dirty="0" smtClean="0"/>
              <a:t>1. To increase the efficiency of managing the chat profile and chat user.</a:t>
            </a:r>
          </a:p>
          <a:p>
            <a:pPr>
              <a:buNone/>
            </a:pPr>
            <a:endParaRPr lang="en-US" sz="1800" dirty="0" smtClean="0"/>
          </a:p>
          <a:p>
            <a:pPr>
              <a:buNone/>
            </a:pPr>
            <a:r>
              <a:rPr lang="en-US" sz="1800" dirty="0" smtClean="0"/>
              <a:t>2. Managing the information of group chat. </a:t>
            </a:r>
          </a:p>
          <a:p>
            <a:pPr>
              <a:buNone/>
            </a:pPr>
            <a:endParaRPr lang="en-US" sz="1800" dirty="0" smtClean="0"/>
          </a:p>
          <a:p>
            <a:pPr>
              <a:buNone/>
            </a:pPr>
            <a:r>
              <a:rPr lang="en-US" sz="1800" dirty="0" smtClean="0"/>
              <a:t>3. Chat application also manages multi chat online for group chat details. </a:t>
            </a:r>
          </a:p>
          <a:p>
            <a:pPr>
              <a:buNone/>
            </a:pPr>
            <a:endParaRPr lang="en-US" sz="1800" dirty="0" smtClean="0"/>
          </a:p>
          <a:p>
            <a:pPr>
              <a:buNone/>
            </a:pPr>
            <a:r>
              <a:rPr lang="en-US" sz="1800" dirty="0" smtClean="0"/>
              <a:t>4. It tracks all the information of chat user, group chat. </a:t>
            </a:r>
            <a:endParaRPr lang="en-US" sz="1800" dirty="0"/>
          </a:p>
        </p:txBody>
      </p:sp>
    </p:spTree>
  </p:cSld>
  <p:clrMapOvr>
    <a:masterClrMapping/>
  </p:clrMapOvr>
  <p:transition spd="slow">
    <p:pull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183880" cy="762000"/>
          </a:xfrm>
        </p:spPr>
        <p:txBody>
          <a:bodyPr>
            <a:normAutofit/>
          </a:bodyPr>
          <a:lstStyle/>
          <a:p>
            <a:r>
              <a:rPr lang="en-US" sz="2400" dirty="0" smtClean="0">
                <a:solidFill>
                  <a:schemeClr val="tx1">
                    <a:lumMod val="95000"/>
                    <a:lumOff val="5000"/>
                  </a:schemeClr>
                </a:solidFill>
              </a:rPr>
              <a:t>CAMPUS DIAGRAM OF CHAT APPLICATION:</a:t>
            </a:r>
            <a:endParaRPr lang="en-US" sz="2400" dirty="0">
              <a:solidFill>
                <a:schemeClr val="tx1">
                  <a:lumMod val="95000"/>
                  <a:lumOff val="5000"/>
                </a:schemeClr>
              </a:solidFill>
            </a:endParaRPr>
          </a:p>
        </p:txBody>
      </p:sp>
      <p:pic>
        <p:nvPicPr>
          <p:cNvPr id="1026" name="Picture 2"/>
          <p:cNvPicPr>
            <a:picLocks noGrp="1" noChangeAspect="1" noChangeArrowheads="1"/>
          </p:cNvPicPr>
          <p:nvPr>
            <p:ph sz="quarter" idx="1"/>
          </p:nvPr>
        </p:nvPicPr>
        <p:blipFill>
          <a:blip r:embed="rId2" cstate="print"/>
          <a:srcRect/>
          <a:stretch>
            <a:fillRect/>
          </a:stretch>
        </p:blipFill>
        <p:spPr bwMode="auto">
          <a:xfrm>
            <a:off x="1295400" y="1828800"/>
            <a:ext cx="6400800" cy="3733800"/>
          </a:xfrm>
          <a:prstGeom prst="rect">
            <a:avLst/>
          </a:prstGeom>
          <a:noFill/>
          <a:ln w="9525">
            <a:noFill/>
            <a:miter lim="800000"/>
            <a:headEnd/>
            <a:tailEnd/>
          </a:ln>
        </p:spPr>
      </p:pic>
    </p:spTree>
  </p:cSld>
  <p:clrMapOvr>
    <a:masterClrMapping/>
  </p:clrMapOvr>
  <p:transition spd="slow">
    <p:pull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183880" cy="1051560"/>
          </a:xfrm>
        </p:spPr>
        <p:txBody>
          <a:bodyPr>
            <a:normAutofit/>
          </a:bodyPr>
          <a:lstStyle/>
          <a:p>
            <a:r>
              <a:rPr lang="en-US" sz="2800" dirty="0" smtClean="0">
                <a:solidFill>
                  <a:schemeClr val="tx1">
                    <a:lumMod val="95000"/>
                    <a:lumOff val="5000"/>
                  </a:schemeClr>
                </a:solidFill>
              </a:rPr>
              <a:t>MODULES OF THE APPLICATION:</a:t>
            </a:r>
            <a:endParaRPr lang="en-US" sz="2800" dirty="0">
              <a:solidFill>
                <a:schemeClr val="tx1">
                  <a:lumMod val="95000"/>
                  <a:lumOff val="5000"/>
                </a:schemeClr>
              </a:solidFill>
            </a:endParaRPr>
          </a:p>
        </p:txBody>
      </p:sp>
      <p:sp>
        <p:nvSpPr>
          <p:cNvPr id="3" name="Content Placeholder 2"/>
          <p:cNvSpPr>
            <a:spLocks noGrp="1"/>
          </p:cNvSpPr>
          <p:nvPr>
            <p:ph sz="quarter" idx="1"/>
          </p:nvPr>
        </p:nvSpPr>
        <p:spPr>
          <a:xfrm>
            <a:off x="502920" y="1828800"/>
            <a:ext cx="8183880" cy="4191000"/>
          </a:xfrm>
        </p:spPr>
        <p:txBody>
          <a:bodyPr>
            <a:normAutofit/>
          </a:bodyPr>
          <a:lstStyle/>
          <a:p>
            <a:pPr>
              <a:buNone/>
            </a:pPr>
            <a:r>
              <a:rPr lang="en-US" sz="1800" dirty="0" smtClean="0"/>
              <a:t>   </a:t>
            </a:r>
          </a:p>
          <a:p>
            <a:pPr>
              <a:buNone/>
            </a:pPr>
            <a:r>
              <a:rPr lang="en-US" sz="1800" dirty="0" smtClean="0"/>
              <a:t>  This application is designed into five (3) independent modules which take care of different tasks efficiently. </a:t>
            </a:r>
          </a:p>
          <a:p>
            <a:pPr>
              <a:buNone/>
            </a:pPr>
            <a:endParaRPr lang="en-US" sz="1800" dirty="0" smtClean="0"/>
          </a:p>
          <a:p>
            <a:pPr>
              <a:buNone/>
            </a:pPr>
            <a:endParaRPr lang="en-US" sz="1800" dirty="0" smtClean="0"/>
          </a:p>
          <a:p>
            <a:pPr>
              <a:buNone/>
            </a:pPr>
            <a:r>
              <a:rPr lang="en-US" sz="1800" dirty="0" smtClean="0"/>
              <a:t>1. User Interface Module.</a:t>
            </a:r>
          </a:p>
          <a:p>
            <a:pPr>
              <a:buNone/>
            </a:pPr>
            <a:endParaRPr lang="en-US" sz="1800" dirty="0" smtClean="0"/>
          </a:p>
          <a:p>
            <a:pPr>
              <a:buNone/>
            </a:pPr>
            <a:r>
              <a:rPr lang="en-US" sz="1800" dirty="0" smtClean="0"/>
              <a:t> 2. Server Module.</a:t>
            </a:r>
          </a:p>
          <a:p>
            <a:pPr>
              <a:buNone/>
            </a:pPr>
            <a:endParaRPr lang="en-US" sz="1800" dirty="0" smtClean="0"/>
          </a:p>
          <a:p>
            <a:pPr>
              <a:buNone/>
            </a:pPr>
            <a:r>
              <a:rPr lang="en-US" sz="1800" dirty="0" smtClean="0"/>
              <a:t> 3. Multi user Module.</a:t>
            </a:r>
            <a:endParaRPr lang="en-US" sz="1800" dirty="0"/>
          </a:p>
        </p:txBody>
      </p:sp>
    </p:spTree>
  </p:cSld>
  <p:clrMapOvr>
    <a:masterClrMapping/>
  </p:clrMapOvr>
  <p:transition spd="slow">
    <p:pull dir="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223</TotalTime>
  <Words>699</Words>
  <Application>Microsoft Office PowerPoint</Application>
  <PresentationFormat>On-screen Show (4:3)</PresentationFormat>
  <Paragraphs>95</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Oriel</vt:lpstr>
      <vt:lpstr>ONLINE CHAT APPLICATION</vt:lpstr>
      <vt:lpstr>INTRODUCTION: </vt:lpstr>
      <vt:lpstr>PROBLEM STATEMENT:</vt:lpstr>
      <vt:lpstr>SCOPE OF THE PROJECT</vt:lpstr>
      <vt:lpstr>HARDWARE REQUIRMENTS:</vt:lpstr>
      <vt:lpstr>SOFTWARE REQUIRMENTS:</vt:lpstr>
      <vt:lpstr>FUNCTIONALITIES PROVIDED:</vt:lpstr>
      <vt:lpstr>CAMPUS DIAGRAM OF CHAT APPLICATION:</vt:lpstr>
      <vt:lpstr>MODULES OF THE APPLICATION:</vt:lpstr>
      <vt:lpstr>USER INTERFACE MODULE</vt:lpstr>
      <vt:lpstr>SERVER MODULE:</vt:lpstr>
      <vt:lpstr>MULTI USER MODULE</vt:lpstr>
      <vt:lpstr>USER INTERFACE – SIGNUP PAGE</vt:lpstr>
      <vt:lpstr>USER INTERFACE – LOGIN PAGE</vt:lpstr>
      <vt:lpstr>After creating an Account</vt:lpstr>
      <vt:lpstr>RECENT CHATS</vt:lpstr>
      <vt:lpstr>Conversation </vt:lpstr>
      <vt:lpstr>Slide 18</vt:lpstr>
      <vt:lpstr>The data of user is stored in Data base. If the user gives the wrong details like user name or password they may not able to login.  They will get the blank page. </vt:lpstr>
      <vt:lpstr>By giving wrong detailsit will be loading of  a blank page.</vt:lpstr>
      <vt:lpstr>Thanks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CHAT APPLICATION</dc:title>
  <dc:creator>SRI LAKSHMI</dc:creator>
  <cp:lastModifiedBy>AC</cp:lastModifiedBy>
  <cp:revision>10</cp:revision>
  <dcterms:created xsi:type="dcterms:W3CDTF">2021-10-07T15:46:59Z</dcterms:created>
  <dcterms:modified xsi:type="dcterms:W3CDTF">2021-11-23T07:42:43Z</dcterms:modified>
</cp:coreProperties>
</file>