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5" r:id="rId4"/>
    <p:sldId id="258" r:id="rId5"/>
    <p:sldId id="278" r:id="rId6"/>
    <p:sldId id="281" r:id="rId7"/>
    <p:sldId id="283" r:id="rId8"/>
    <p:sldId id="282" r:id="rId9"/>
    <p:sldId id="284" r:id="rId10"/>
    <p:sldId id="271" r:id="rId11"/>
  </p:sldIdLst>
  <p:sldSz cx="12192000" cy="6858000"/>
  <p:notesSz cx="6858000" cy="9144000"/>
  <p:embeddedFontLs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uzUcvmXdUbBa97zvB+9ARSt5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5BE450-896B-4E55-BE44-C5D6D3598BB8}">
  <a:tblStyle styleId="{965BE450-896B-4E55-BE44-C5D6D3598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0d35f11e3_3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0d35f11e3_3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0d35f11e3_3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0d35f11e3_3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0d35f11e3_15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0d35f11e3_15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535977" y="2055389"/>
            <a:ext cx="11469005" cy="132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ct val="100000"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 segregation of degraded vegetables in industrial settings using yolo and OpenCV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F3DC9-A013-0F4B-5BE6-E5004D44CEF7}"/>
              </a:ext>
            </a:extLst>
          </p:cNvPr>
          <p:cNvSpPr txBox="1"/>
          <p:nvPr/>
        </p:nvSpPr>
        <p:spPr>
          <a:xfrm>
            <a:off x="4178010" y="3657256"/>
            <a:ext cx="4184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Source Sans Pro" panose="020B0503030403020204" pitchFamily="34" charset="0"/>
              </a:rPr>
              <a:t>1st Review</a:t>
            </a:r>
            <a:endParaRPr lang="en-IN" sz="3600" b="1" i="0" dirty="0">
              <a:solidFill>
                <a:srgbClr val="C00000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2B796-C622-417F-86D4-6DE8A2D0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6" y="38663"/>
            <a:ext cx="11843291" cy="947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E1F4AA-B455-9351-D691-3CBCA011E351}"/>
              </a:ext>
            </a:extLst>
          </p:cNvPr>
          <p:cNvSpPr txBox="1"/>
          <p:nvPr/>
        </p:nvSpPr>
        <p:spPr>
          <a:xfrm>
            <a:off x="533400" y="472513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Source Sans Pro" panose="020B0503030403020204" pitchFamily="34" charset="0"/>
              </a:rPr>
              <a:t>Project Team</a:t>
            </a:r>
          </a:p>
          <a:p>
            <a:pPr algn="ctr"/>
            <a:endParaRPr lang="en-IN" sz="2000" b="1" dirty="0">
              <a:solidFill>
                <a:srgbClr val="002060"/>
              </a:solidFill>
              <a:latin typeface="Source Sans Pro" panose="020B0503030403020204" pitchFamily="34" charset="0"/>
            </a:endParaRPr>
          </a:p>
          <a:p>
            <a:pPr marL="457200" indent="-457200">
              <a:buAutoNum type="arabicPeriod"/>
            </a:pPr>
            <a:r>
              <a:rPr lang="en-IN" sz="2000" b="1" i="0" dirty="0" err="1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Pradeepkumar</a:t>
            </a:r>
            <a:r>
              <a:rPr lang="en-IN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 Y ( 312821205026)</a:t>
            </a:r>
          </a:p>
          <a:p>
            <a:pPr marL="457200" indent="-457200">
              <a:buFont typeface="Arial"/>
              <a:buAutoNum type="arabicPeriod"/>
            </a:pPr>
            <a:r>
              <a:rPr lang="en-IN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Ramkumar K S ( </a:t>
            </a:r>
            <a:r>
              <a:rPr lang="en-IN" sz="2000" b="1" dirty="0">
                <a:solidFill>
                  <a:srgbClr val="C00000"/>
                </a:solidFill>
                <a:latin typeface="Source Sans Pro" panose="020B0503030403020204" pitchFamily="34" charset="0"/>
              </a:rPr>
              <a:t>312821205033</a:t>
            </a:r>
            <a:r>
              <a:rPr lang="en-IN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)</a:t>
            </a:r>
          </a:p>
          <a:p>
            <a:pPr marL="457200" indent="-457200" algn="ctr">
              <a:buAutoNum type="arabicPeriod"/>
            </a:pPr>
            <a:endParaRPr lang="en-IN" sz="2000" b="1" i="0" dirty="0">
              <a:solidFill>
                <a:srgbClr val="C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064B4-5459-3A82-3525-C961D4AFC445}"/>
              </a:ext>
            </a:extLst>
          </p:cNvPr>
          <p:cNvSpPr txBox="1"/>
          <p:nvPr/>
        </p:nvSpPr>
        <p:spPr>
          <a:xfrm>
            <a:off x="5742938" y="4725134"/>
            <a:ext cx="65622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Guided By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Source Sans Pro" panose="020B0503030403020204" pitchFamily="34" charset="0"/>
              </a:rPr>
              <a:t>S </a:t>
            </a:r>
            <a:r>
              <a:rPr lang="en-IN" sz="2000" b="1" dirty="0" err="1">
                <a:solidFill>
                  <a:srgbClr val="C00000"/>
                </a:solidFill>
                <a:latin typeface="Source Sans Pro" panose="020B0503030403020204" pitchFamily="34" charset="0"/>
              </a:rPr>
              <a:t>Manoranjitham</a:t>
            </a:r>
            <a:r>
              <a:rPr lang="en-IN" sz="2000" b="1" dirty="0">
                <a:solidFill>
                  <a:srgbClr val="C00000"/>
                </a:solidFill>
                <a:latin typeface="Source Sans Pro" panose="020B0503030403020204" pitchFamily="34" charset="0"/>
              </a:rPr>
              <a:t> </a:t>
            </a:r>
          </a:p>
          <a:p>
            <a:pPr algn="ctr"/>
            <a:r>
              <a:rPr lang="en-IN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Assistant Professor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Source Sans Pro" panose="020B0503030403020204" pitchFamily="34" charset="0"/>
              </a:rPr>
              <a:t>Dept of IT </a:t>
            </a:r>
          </a:p>
          <a:p>
            <a:pPr algn="ctr"/>
            <a:r>
              <a:rPr lang="en-IN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Agni College o</a:t>
            </a:r>
            <a:r>
              <a:rPr lang="en-IN" sz="2000" b="1" dirty="0">
                <a:solidFill>
                  <a:srgbClr val="C00000"/>
                </a:solidFill>
                <a:latin typeface="Source Sans Pro" panose="020B0503030403020204" pitchFamily="34" charset="0"/>
              </a:rPr>
              <a:t>f Technology</a:t>
            </a:r>
            <a:endParaRPr lang="en-IN" sz="2000" b="1" i="0" dirty="0">
              <a:solidFill>
                <a:srgbClr val="C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06641-E5F3-0361-3064-8B25995C02E0}"/>
              </a:ext>
            </a:extLst>
          </p:cNvPr>
          <p:cNvSpPr txBox="1"/>
          <p:nvPr/>
        </p:nvSpPr>
        <p:spPr>
          <a:xfrm>
            <a:off x="3958071" y="1135711"/>
            <a:ext cx="4624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Source Sans Pro" panose="020B0503030403020204" pitchFamily="34" charset="0"/>
              </a:rPr>
              <a:t>IT3811 - Project work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FF6760C-B609-6A21-9262-BEBE22EED2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 sz="1800" b="1" dirty="0"/>
              <a:t>DATE : 12/02/2025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0d35f11e3_154_12"/>
          <p:cNvSpPr txBox="1">
            <a:spLocks noGrp="1"/>
          </p:cNvSpPr>
          <p:nvPr>
            <p:ph type="body" idx="1"/>
          </p:nvPr>
        </p:nvSpPr>
        <p:spPr>
          <a:xfrm>
            <a:off x="838200" y="823675"/>
            <a:ext cx="10515600" cy="535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algn="ctr">
              <a:spcBef>
                <a:spcPts val="0"/>
              </a:spcBef>
              <a:buSzPts val="1100"/>
              <a:buNone/>
            </a:pPr>
            <a:r>
              <a:rPr lang="en-US" sz="4400" b="1" dirty="0">
                <a:solidFill>
                  <a:srgbClr val="38761D"/>
                </a:solidFill>
                <a:sym typeface="Comfortaa SemiBold"/>
              </a:rPr>
              <a:t>Thank You</a:t>
            </a:r>
            <a:endParaRPr sz="4400" b="1" dirty="0">
              <a:solidFill>
                <a:srgbClr val="38761D"/>
              </a:solidFill>
              <a:sym typeface="Comfortaa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38761D"/>
                </a:solidFill>
              </a:rPr>
              <a:t>Outline</a:t>
            </a:r>
            <a:endParaRPr dirty="0">
              <a:solidFill>
                <a:srgbClr val="38761D"/>
              </a:solidFill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2385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	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94" name="Google Shape;94;p2"/>
          <p:cNvCxnSpPr>
            <a:cxnSpLocks/>
          </p:cNvCxnSpPr>
          <p:nvPr/>
        </p:nvCxnSpPr>
        <p:spPr>
          <a:xfrm flipV="1">
            <a:off x="931110" y="1454727"/>
            <a:ext cx="10218335" cy="94135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0d35f11e3_30_2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38761D"/>
                </a:solidFill>
              </a:rPr>
              <a:t>Abstract</a:t>
            </a:r>
            <a:endParaRPr dirty="0"/>
          </a:p>
        </p:txBody>
      </p:sp>
      <p:cxnSp>
        <p:nvCxnSpPr>
          <p:cNvPr id="101" name="Google Shape;101;g160d35f11e3_30_2"/>
          <p:cNvCxnSpPr>
            <a:cxnSpLocks/>
          </p:cNvCxnSpPr>
          <p:nvPr/>
        </p:nvCxnSpPr>
        <p:spPr>
          <a:xfrm>
            <a:off x="838199" y="1102053"/>
            <a:ext cx="11059999" cy="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F5F661-521B-277B-E06F-4BDEF5476CEC}"/>
              </a:ext>
            </a:extLst>
          </p:cNvPr>
          <p:cNvSpPr txBox="1"/>
          <p:nvPr/>
        </p:nvSpPr>
        <p:spPr>
          <a:xfrm>
            <a:off x="838198" y="1443841"/>
            <a:ext cx="11059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 automated system using YOLO and OpenCV to segregate degraded vegetables in industrial settings. Proper segregation prevents increased costs and maintains batch quality by promptly identifying and removing damaged produce.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system ensures consistent quality control, reduces waste, and enhances product standards through efficient and precise sorting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 processing images of vegetables on a conveyor belt, YOLO classifies items based on visual quality, while OpenCV handles image processing. The scalable and adaptable solution suits various vegetables and industrial environments.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It minimizes human errors, labor costs, and downtime, improving productivity and streamlining quality control for large-scale industrial vegetable sorting.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Keywords:</a:t>
            </a:r>
            <a:r>
              <a:rPr kumimoji="0" lang="en-I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Automated segregation, YOLO, OpenCV, object detection, image processing, industrial sorting, quality control, scalability, efficiency.</a:t>
            </a:r>
            <a:endParaRPr kumimoji="0" lang="en-I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0d35f11e3_30_2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endParaRPr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1" name="Google Shape;101;g160d35f11e3_30_2"/>
          <p:cNvCxnSpPr>
            <a:cxnSpLocks/>
          </p:cNvCxnSpPr>
          <p:nvPr/>
        </p:nvCxnSpPr>
        <p:spPr>
          <a:xfrm>
            <a:off x="566000" y="1032605"/>
            <a:ext cx="11059999" cy="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1ED8AD9-1236-B150-2E06-9704D7BA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00" y="1646465"/>
            <a:ext cx="110599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by Mukund Kulkarni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Proposed a CNN-based fruit freshness detection system for automated quality assessment, improving classification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by K.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Bresilla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Used single-shot CNNs for real-time fruit detection in trees, enhancing efficiency in automated harvesting.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by Ravindra Pratap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Narwaria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Developed an ESP32-CAM-based smart object detection system using YOLO for real-time classification.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by A. Bhargava &amp; A. Bansal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Reviewed computer vision techniques for fruit and vegetable quality evaluation, highlighting machine learning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by Yuhang Fu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Implemented deep learning models for fruit freshness grading, improving accuracy in automated food inspection.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g160d35f11e3_30_8">
            <a:extLst>
              <a:ext uri="{FF2B5EF4-FFF2-40B4-BE49-F238E27FC236}">
                <a16:creationId xmlns:a16="http://schemas.microsoft.com/office/drawing/2014/main" id="{55F5063E-34E1-1D4B-0F4D-92A517874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110" y="592896"/>
            <a:ext cx="10515600" cy="73280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1100"/>
            </a:pPr>
            <a:r>
              <a:rPr lang="en-IN" sz="4900" b="1" dirty="0">
                <a:solidFill>
                  <a:schemeClr val="accent6">
                    <a:lumMod val="75000"/>
                  </a:schemeClr>
                </a:solidFill>
              </a:rPr>
              <a:t>Existing System</a:t>
            </a:r>
            <a:br>
              <a:rPr lang="en-IN" dirty="0"/>
            </a:br>
            <a:endParaRPr b="1" dirty="0">
              <a:solidFill>
                <a:srgbClr val="38761D"/>
              </a:solidFill>
            </a:endParaRPr>
          </a:p>
        </p:txBody>
      </p:sp>
      <p:cxnSp>
        <p:nvCxnSpPr>
          <p:cNvPr id="5" name="Google Shape;108;g160d35f11e3_30_8">
            <a:extLst>
              <a:ext uri="{FF2B5EF4-FFF2-40B4-BE49-F238E27FC236}">
                <a16:creationId xmlns:a16="http://schemas.microsoft.com/office/drawing/2014/main" id="{55626C3A-698D-3A91-8979-38C6C0ADF352}"/>
              </a:ext>
            </a:extLst>
          </p:cNvPr>
          <p:cNvCxnSpPr>
            <a:cxnSpLocks/>
          </p:cNvCxnSpPr>
          <p:nvPr/>
        </p:nvCxnSpPr>
        <p:spPr>
          <a:xfrm flipV="1">
            <a:off x="931110" y="1101436"/>
            <a:ext cx="10613190" cy="73353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5768E8-3C11-F2F8-A679-F7D79E09C45A}"/>
              </a:ext>
            </a:extLst>
          </p:cNvPr>
          <p:cNvSpPr txBox="1"/>
          <p:nvPr/>
        </p:nvSpPr>
        <p:spPr>
          <a:xfrm>
            <a:off x="931110" y="1298756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vegetable sorting in industries relies 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machine vision 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rule-based image processing. Workers visually inspect and segregate fresh and degraded vegetables, while some automated systems use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thresholding and edge detection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classification.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sorting is prone to human error and inconsistency, leading to misclassification of vegetables.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inspection is slow, limiting the processing speed to around 100-200 items per hour.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Quality Control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Workers may overlook minor degradations, affecting product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Rule-based image processing fails under varying lighting conditions, occlusions, and different vegetable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 existing automated systems do not support real-time decision-making, leading to delays in sorting.</a:t>
            </a:r>
          </a:p>
        </p:txBody>
      </p:sp>
    </p:spTree>
    <p:extLst>
      <p:ext uri="{BB962C8B-B14F-4D97-AF65-F5344CB8AC3E}">
        <p14:creationId xmlns:p14="http://schemas.microsoft.com/office/powerpoint/2010/main" val="128858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8B24-BEFE-EC6C-B51B-0221583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3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sz="4900" b="1" dirty="0">
                <a:solidFill>
                  <a:schemeClr val="accent6">
                    <a:lumMod val="75000"/>
                  </a:schemeClr>
                </a:solidFill>
              </a:rPr>
              <a:t>Proposed System</a:t>
            </a:r>
            <a:br>
              <a:rPr lang="en-IN" dirty="0"/>
            </a:br>
            <a:endParaRPr lang="en-IN" b="1" dirty="0">
              <a:solidFill>
                <a:srgbClr val="38761D"/>
              </a:solidFill>
            </a:endParaRPr>
          </a:p>
        </p:txBody>
      </p:sp>
      <p:cxnSp>
        <p:nvCxnSpPr>
          <p:cNvPr id="4" name="Google Shape;101;g160d35f11e3_30_2">
            <a:extLst>
              <a:ext uri="{FF2B5EF4-FFF2-40B4-BE49-F238E27FC236}">
                <a16:creationId xmlns:a16="http://schemas.microsoft.com/office/drawing/2014/main" id="{5A4ED069-A7BA-AEB4-BDE2-A0DB411FF564}"/>
              </a:ext>
            </a:extLst>
          </p:cNvPr>
          <p:cNvCxnSpPr>
            <a:cxnSpLocks/>
          </p:cNvCxnSpPr>
          <p:nvPr/>
        </p:nvCxnSpPr>
        <p:spPr>
          <a:xfrm>
            <a:off x="214744" y="1403389"/>
            <a:ext cx="11059999" cy="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7860DD-C082-095E-43F8-638959E00F23}"/>
              </a:ext>
            </a:extLst>
          </p:cNvPr>
          <p:cNvSpPr txBox="1"/>
          <p:nvPr/>
        </p:nvSpPr>
        <p:spPr>
          <a:xfrm>
            <a:off x="538480" y="1481060"/>
            <a:ext cx="10736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 for object detection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for image preprocessing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the real-time segregation of degraded vegetables. This approach enhances accuracy, efficiency, and scalability in industrial sorting.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High-resolution cameras continuously capture images of vegetables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OpenCV is used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contrast, reduce noise, and normalize images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feature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Object Detection Model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and classifies vegetables as fresh or degraded with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(NMS)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Non-Maximum Suppression (NMS)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applied to eliminate redundant bounding boxes, ensuring accurate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model runs 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GPU-accelerated hardware (e.g., NVIDIA Jetson/Xavier)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high-speed processing.</a:t>
            </a:r>
          </a:p>
        </p:txBody>
      </p:sp>
    </p:spTree>
    <p:extLst>
      <p:ext uri="{BB962C8B-B14F-4D97-AF65-F5344CB8AC3E}">
        <p14:creationId xmlns:p14="http://schemas.microsoft.com/office/powerpoint/2010/main" val="144533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8ACC9-62F9-3250-22D0-2654209EE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01;g160d35f11e3_30_2">
            <a:extLst>
              <a:ext uri="{FF2B5EF4-FFF2-40B4-BE49-F238E27FC236}">
                <a16:creationId xmlns:a16="http://schemas.microsoft.com/office/drawing/2014/main" id="{B9B6CD32-C8C2-C214-FA3B-6B4EAF0A6999}"/>
              </a:ext>
            </a:extLst>
          </p:cNvPr>
          <p:cNvCxnSpPr>
            <a:cxnSpLocks/>
          </p:cNvCxnSpPr>
          <p:nvPr/>
        </p:nvCxnSpPr>
        <p:spPr>
          <a:xfrm>
            <a:off x="448424" y="1200189"/>
            <a:ext cx="11059999" cy="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89322C-CACD-FF40-9A3E-78ACB94CC5C1}"/>
              </a:ext>
            </a:extLst>
          </p:cNvPr>
          <p:cNvSpPr txBox="1"/>
          <p:nvPr/>
        </p:nvSpPr>
        <p:spPr>
          <a:xfrm>
            <a:off x="701040" y="345440"/>
            <a:ext cx="8595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IN" sz="4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72D2AE-2319-873E-95DA-01C07EA11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48" y="1645150"/>
            <a:ext cx="1062854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High-performance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 (NVIDIA RTX 3060 or higher)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deep learning model training and inference.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industrial cameras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FLIR, Basler, or Logitech HD) for real-time image capture.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 (Edge Device)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NVIDIA Jetson Xavier/Orin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real-time detection in industrial settings).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Industrial-grade power backup for uninterrupted operation.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Minimum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512GB SSD + 16GB 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 data processing.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High-speed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Ethernet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 transfer and remote monitoring. </a:t>
            </a:r>
          </a:p>
        </p:txBody>
      </p:sp>
    </p:spTree>
    <p:extLst>
      <p:ext uri="{BB962C8B-B14F-4D97-AF65-F5344CB8AC3E}">
        <p14:creationId xmlns:p14="http://schemas.microsoft.com/office/powerpoint/2010/main" val="261270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01;g160d35f11e3_30_2">
            <a:extLst>
              <a:ext uri="{FF2B5EF4-FFF2-40B4-BE49-F238E27FC236}">
                <a16:creationId xmlns:a16="http://schemas.microsoft.com/office/drawing/2014/main" id="{23D1265B-885C-ECB9-FF15-C1AA418171F9}"/>
              </a:ext>
            </a:extLst>
          </p:cNvPr>
          <p:cNvCxnSpPr>
            <a:cxnSpLocks/>
          </p:cNvCxnSpPr>
          <p:nvPr/>
        </p:nvCxnSpPr>
        <p:spPr>
          <a:xfrm>
            <a:off x="448424" y="1200189"/>
            <a:ext cx="11059999" cy="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0096FB-BEA2-C442-7A51-0EA15C9927C9}"/>
              </a:ext>
            </a:extLst>
          </p:cNvPr>
          <p:cNvSpPr txBox="1"/>
          <p:nvPr/>
        </p:nvSpPr>
        <p:spPr>
          <a:xfrm>
            <a:off x="448424" y="280294"/>
            <a:ext cx="8595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IN" sz="4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2D5866-E9C4-342F-649B-299060B0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00" y="1354674"/>
            <a:ext cx="1105999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Windows 10/11, Ubuntu (Preferred for deep learning and OpenCV compatibility).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Python (for model training, image processing, and system integration). 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TensorFlow/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YOLO model training). 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Object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Darknet framework or OpenCV DNN module (for real-time inference).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Library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OpenCV (for image preprocessing and feature extraction).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Annotation Tool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labeling vegetable images). 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NumPy, Pandas, Matplotlib (for data handling and visualization). 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 Drivers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NVIDIA CUDA,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cuDNN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GPU acceleration in model training and inference). </a:t>
            </a:r>
          </a:p>
        </p:txBody>
      </p:sp>
    </p:spTree>
    <p:extLst>
      <p:ext uri="{BB962C8B-B14F-4D97-AF65-F5344CB8AC3E}">
        <p14:creationId xmlns:p14="http://schemas.microsoft.com/office/powerpoint/2010/main" val="193300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FC30A-C4F9-C8D6-0227-6A5A09AE1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01;g160d35f11e3_30_2">
            <a:extLst>
              <a:ext uri="{FF2B5EF4-FFF2-40B4-BE49-F238E27FC236}">
                <a16:creationId xmlns:a16="http://schemas.microsoft.com/office/drawing/2014/main" id="{4D941C7C-A864-797B-10C5-01F4C25255EC}"/>
              </a:ext>
            </a:extLst>
          </p:cNvPr>
          <p:cNvCxnSpPr>
            <a:cxnSpLocks/>
          </p:cNvCxnSpPr>
          <p:nvPr/>
        </p:nvCxnSpPr>
        <p:spPr>
          <a:xfrm>
            <a:off x="448424" y="1200189"/>
            <a:ext cx="11059999" cy="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8528D8-BDE2-AD44-E8DB-9B6007DBC15F}"/>
              </a:ext>
            </a:extLst>
          </p:cNvPr>
          <p:cNvSpPr txBox="1"/>
          <p:nvPr/>
        </p:nvSpPr>
        <p:spPr>
          <a:xfrm>
            <a:off x="850583" y="370609"/>
            <a:ext cx="8595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4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A02B91C-4CA0-E60A-3366-E85029662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45" y="1670611"/>
            <a:ext cx="11059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Annotation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 dataset of fresh and degraded vegetables was collected, labeled using annotation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 using 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Techniques like noise reduction, contrast enhancement, and resizing were applied to improve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Model Training and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YOLO model was trained using labeled datasets to detect and classify vegetables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using Non-Maximum Suppression (NMS)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Overlapping bounding boxes were filtered using NMS to retain the most confident detections.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 for Real-Time Operation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model was deployed with a conveyor belt, industrial cameras, and a PLC-controlled sorting mechanism.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931</Words>
  <Application>Microsoft Office PowerPoint</Application>
  <PresentationFormat>Widescreen</PresentationFormat>
  <Paragraphs>106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Comfortaa SemiBold</vt:lpstr>
      <vt:lpstr>Wingdings</vt:lpstr>
      <vt:lpstr>Times New Roman</vt:lpstr>
      <vt:lpstr>Arial</vt:lpstr>
      <vt:lpstr>Source Sans Pro</vt:lpstr>
      <vt:lpstr>Office Theme</vt:lpstr>
      <vt:lpstr>PowerPoint Presentation</vt:lpstr>
      <vt:lpstr>Outline</vt:lpstr>
      <vt:lpstr>Abstract</vt:lpstr>
      <vt:lpstr>Literature Survey</vt:lpstr>
      <vt:lpstr>Existing System </vt:lpstr>
      <vt:lpstr> Proposed System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International Conference on Computer Power and Communication (ICCPC 2022)</dc:title>
  <dc:creator>Admin</dc:creator>
  <cp:lastModifiedBy>Ramkumar K S</cp:lastModifiedBy>
  <cp:revision>46</cp:revision>
  <dcterms:created xsi:type="dcterms:W3CDTF">2021-06-10T05:32:34Z</dcterms:created>
  <dcterms:modified xsi:type="dcterms:W3CDTF">2025-02-11T13:28:39Z</dcterms:modified>
</cp:coreProperties>
</file>