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rgbClr val="000000"/>
        </a:fontRef>
        <a:srgbClr val="000000"/>
      </a:tcTxStyle>
      <a:tcStyle>
        <a:tcBdr>
          <a:left>
            <a:ln w="12700" cmpd="sng">
              <a:solidFill>
                <a:srgbClr val="000000"/>
              </a:solidFill>
            </a:ln>
          </a:left>
          <a:right>
            <a:ln w="12700" cmpd="sng">
              <a:solidFill>
                <a:srgbClr val="000000"/>
              </a:solidFill>
            </a:ln>
          </a:right>
          <a:top>
            <a:ln w="12700" cmpd="sng">
              <a:solidFill>
                <a:srgbClr val="000000"/>
              </a:solidFill>
            </a:ln>
          </a:top>
          <a:bottom>
            <a:ln w="12700" cmpd="sng">
              <a:solidFill>
                <a:srgbClr val="000000"/>
              </a:solidFill>
            </a:ln>
          </a:bottom>
          <a:insideH>
            <a:ln w="12700" cmpd="sng">
              <a:solidFill>
                <a:srgbClr val="000000"/>
              </a:solidFill>
            </a:ln>
          </a:insideH>
          <a:insideV>
            <a:ln w="12700" cmpd="sng">
              <a:solidFill>
                <a:srgbClr val="000000"/>
              </a:solid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512724830/f/827b45ec-7a70-41e9-aee7-786da4d41335/Employee_Datase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Sheet2!$E$1</c:f>
              <c:strCache>
                <c:ptCount val="1"/>
                <c:pt idx="0">
                  <c:v>Salary</c:v>
                </c:pt>
              </c:strCache>
            </c:strRef>
          </c:tx>
          <c:spPr>
            <a:solidFill>
              <a:schemeClr val="accent2"/>
            </a:solidFill>
            <a:ln>
              <a:noFill/>
            </a:ln>
            <a:effectLst/>
          </c:spPr>
          <c:invertIfNegative val="0"/>
          <c:cat>
            <c:multiLvlStrRef>
              <c:f>Sheet2!$A$2:$D$10</c:f>
              <c:multiLvlStrCache>
                <c:ptCount val="9"/>
                <c:lvl>
                  <c:pt idx="0">
                    <c:v>NULL</c:v>
                  </c:pt>
                  <c:pt idx="1">
                    <c:v>Business Development</c:v>
                  </c:pt>
                  <c:pt idx="2">
                    <c:v>Services</c:v>
                  </c:pt>
                  <c:pt idx="3">
                    <c:v>Training</c:v>
                  </c:pt>
                  <c:pt idx="4">
                    <c:v>Training</c:v>
                  </c:pt>
                  <c:pt idx="5">
                    <c:v>Engineering</c:v>
                  </c:pt>
                  <c:pt idx="6">
                    <c:v>Support</c:v>
                  </c:pt>
                  <c:pt idx="7">
                    <c:v>Marketing</c:v>
                  </c:pt>
                  <c:pt idx="8">
                    <c:v>Research and Development</c:v>
                  </c:pt>
                </c:lvl>
                <c:lvl>
                  <c:pt idx="0">
                    <c:v>Male</c:v>
                  </c:pt>
                  <c:pt idx="1">
                    <c:v>Female</c:v>
                  </c:pt>
                  <c:pt idx="2">
                    <c:v>Female</c:v>
                  </c:pt>
                  <c:pt idx="3">
                    <c:v>Female</c:v>
                  </c:pt>
                  <c:pt idx="4">
                    <c:v>Female</c:v>
                  </c:pt>
                  <c:pt idx="5">
                    <c:v>Male</c:v>
                  </c:pt>
                  <c:pt idx="7">
                    <c:v>Female</c:v>
                  </c:pt>
                  <c:pt idx="8">
                    <c:v>Male</c:v>
                  </c:pt>
                </c:lvl>
                <c:lvl>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lvl>
                <c:lvl>
                  <c:pt idx="0">
                    <c:v>PR00147</c:v>
                  </c:pt>
                  <c:pt idx="1">
                    <c:v>PR04686</c:v>
                  </c:pt>
                  <c:pt idx="2">
                    <c:v>SQ04612</c:v>
                  </c:pt>
                  <c:pt idx="3">
                    <c:v>VT01803</c:v>
                  </c:pt>
                  <c:pt idx="4">
                    <c:v>TN02749</c:v>
                  </c:pt>
                  <c:pt idx="5">
                    <c:v>SQ00144</c:v>
                  </c:pt>
                  <c:pt idx="6">
                    <c:v>PR04601</c:v>
                  </c:pt>
                  <c:pt idx="7">
                    <c:v>SQ01854</c:v>
                  </c:pt>
                  <c:pt idx="8">
                    <c:v>SQ00612</c:v>
                  </c:pt>
                </c:lvl>
              </c:multiLvlStrCache>
            </c:multiLvlStrRef>
          </c:cat>
          <c:val>
            <c:numRef>
              <c:f>Sheet2!$E$2:$E$10</c:f>
              <c:numCache>
                <c:formatCode>General</c:formatCode>
                <c:ptCount val="9"/>
                <c:pt idx="0">
                  <c:v>105468.7</c:v>
                </c:pt>
                <c:pt idx="1">
                  <c:v>88360.79</c:v>
                </c:pt>
                <c:pt idx="2">
                  <c:v>85879.23</c:v>
                </c:pt>
                <c:pt idx="3">
                  <c:v>93128.34</c:v>
                </c:pt>
                <c:pt idx="4">
                  <c:v>57002.02</c:v>
                </c:pt>
                <c:pt idx="5">
                  <c:v>118976.16</c:v>
                </c:pt>
                <c:pt idx="6">
                  <c:v>104802.63</c:v>
                </c:pt>
                <c:pt idx="7">
                  <c:v>66017.18</c:v>
                </c:pt>
                <c:pt idx="8">
                  <c:v>74279.01</c:v>
                </c:pt>
              </c:numCache>
            </c:numRef>
          </c:val>
        </c:ser>
        <c:ser>
          <c:idx val="1"/>
          <c:order val="1"/>
          <c:tx>
            <c:strRef>
              <c:f>Sheet2!$F$1</c:f>
              <c:strCache>
                <c:ptCount val="1"/>
                <c:pt idx="0">
                  <c:v>Start Date</c:v>
                </c:pt>
              </c:strCache>
            </c:strRef>
          </c:tx>
          <c:spPr>
            <a:solidFill>
              <a:schemeClr val="accent4"/>
            </a:solidFill>
            <a:ln>
              <a:noFill/>
            </a:ln>
            <a:effectLst/>
          </c:spPr>
          <c:invertIfNegative val="0"/>
          <c:cat>
            <c:multiLvlStrRef>
              <c:f>Sheet2!$A$2:$D$10</c:f>
              <c:multiLvlStrCache>
                <c:ptCount val="9"/>
                <c:lvl>
                  <c:pt idx="0">
                    <c:v>NULL</c:v>
                  </c:pt>
                  <c:pt idx="1">
                    <c:v>Business Development</c:v>
                  </c:pt>
                  <c:pt idx="2">
                    <c:v>Services</c:v>
                  </c:pt>
                  <c:pt idx="3">
                    <c:v>Training</c:v>
                  </c:pt>
                  <c:pt idx="4">
                    <c:v>Training</c:v>
                  </c:pt>
                  <c:pt idx="5">
                    <c:v>Engineering</c:v>
                  </c:pt>
                  <c:pt idx="6">
                    <c:v>Support</c:v>
                  </c:pt>
                  <c:pt idx="7">
                    <c:v>Marketing</c:v>
                  </c:pt>
                  <c:pt idx="8">
                    <c:v>Research and Development</c:v>
                  </c:pt>
                </c:lvl>
                <c:lvl>
                  <c:pt idx="0">
                    <c:v>Male</c:v>
                  </c:pt>
                  <c:pt idx="1">
                    <c:v>Female</c:v>
                  </c:pt>
                  <c:pt idx="2">
                    <c:v>Female</c:v>
                  </c:pt>
                  <c:pt idx="3">
                    <c:v>Female</c:v>
                  </c:pt>
                  <c:pt idx="4">
                    <c:v>Female</c:v>
                  </c:pt>
                  <c:pt idx="5">
                    <c:v>Male</c:v>
                  </c:pt>
                  <c:pt idx="7">
                    <c:v>Female</c:v>
                  </c:pt>
                  <c:pt idx="8">
                    <c:v>Male</c:v>
                  </c:pt>
                </c:lvl>
                <c:lvl>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lvl>
                <c:lvl>
                  <c:pt idx="0">
                    <c:v>PR00147</c:v>
                  </c:pt>
                  <c:pt idx="1">
                    <c:v>PR04686</c:v>
                  </c:pt>
                  <c:pt idx="2">
                    <c:v>SQ04612</c:v>
                  </c:pt>
                  <c:pt idx="3">
                    <c:v>VT01803</c:v>
                  </c:pt>
                  <c:pt idx="4">
                    <c:v>TN02749</c:v>
                  </c:pt>
                  <c:pt idx="5">
                    <c:v>SQ00144</c:v>
                  </c:pt>
                  <c:pt idx="6">
                    <c:v>PR04601</c:v>
                  </c:pt>
                  <c:pt idx="7">
                    <c:v>SQ01854</c:v>
                  </c:pt>
                  <c:pt idx="8">
                    <c:v>SQ00612</c:v>
                  </c:pt>
                </c:lvl>
              </c:multiLvlStrCache>
            </c:multiLvlStrRef>
          </c:cat>
          <c:val>
            <c:numRef>
              <c:f>Sheet2!$F$2:$F$10</c:f>
              <c:numCache>
                <c:formatCode>General</c:formatCode>
                <c:ptCount val="9"/>
                <c:pt idx="0">
                  <c:v>0.0</c:v>
                </c:pt>
                <c:pt idx="1">
                  <c:v>43710.0</c:v>
                </c:pt>
                <c:pt idx="2">
                  <c:v>43902.0</c:v>
                </c:pt>
                <c:pt idx="3">
                  <c:v>0.0</c:v>
                </c:pt>
                <c:pt idx="4">
                  <c:v>0.0</c:v>
                </c:pt>
                <c:pt idx="5">
                  <c:v>0.0</c:v>
                </c:pt>
                <c:pt idx="6">
                  <c:v>44502.0</c:v>
                </c:pt>
                <c:pt idx="7">
                  <c:v>43643.0</c:v>
                </c:pt>
                <c:pt idx="8">
                  <c:v>43466.0</c:v>
                </c:pt>
              </c:numCache>
            </c:numRef>
          </c:val>
        </c:ser>
        <c:ser>
          <c:idx val="2"/>
          <c:order val="2"/>
          <c:tx>
            <c:strRef>
              <c:f>Sheet2!$G$1</c:f>
              <c:strCache>
                <c:ptCount val="1"/>
                <c:pt idx="0">
                  <c:v>FTE</c:v>
                </c:pt>
              </c:strCache>
            </c:strRef>
          </c:tx>
          <c:spPr>
            <a:solidFill>
              <a:schemeClr val="accent6"/>
            </a:solidFill>
            <a:ln>
              <a:noFill/>
            </a:ln>
            <a:effectLst/>
          </c:spPr>
          <c:invertIfNegative val="0"/>
          <c:cat>
            <c:multiLvlStrRef>
              <c:f>Sheet2!$A$2:$D$10</c:f>
              <c:multiLvlStrCache>
                <c:ptCount val="9"/>
                <c:lvl>
                  <c:pt idx="0">
                    <c:v>NULL</c:v>
                  </c:pt>
                  <c:pt idx="1">
                    <c:v>Business Development</c:v>
                  </c:pt>
                  <c:pt idx="2">
                    <c:v>Services</c:v>
                  </c:pt>
                  <c:pt idx="3">
                    <c:v>Training</c:v>
                  </c:pt>
                  <c:pt idx="4">
                    <c:v>Training</c:v>
                  </c:pt>
                  <c:pt idx="5">
                    <c:v>Engineering</c:v>
                  </c:pt>
                  <c:pt idx="6">
                    <c:v>Support</c:v>
                  </c:pt>
                  <c:pt idx="7">
                    <c:v>Marketing</c:v>
                  </c:pt>
                  <c:pt idx="8">
                    <c:v>Research and Development</c:v>
                  </c:pt>
                </c:lvl>
                <c:lvl>
                  <c:pt idx="0">
                    <c:v>Male</c:v>
                  </c:pt>
                  <c:pt idx="1">
                    <c:v>Female</c:v>
                  </c:pt>
                  <c:pt idx="2">
                    <c:v>Female</c:v>
                  </c:pt>
                  <c:pt idx="3">
                    <c:v>Female</c:v>
                  </c:pt>
                  <c:pt idx="4">
                    <c:v>Female</c:v>
                  </c:pt>
                  <c:pt idx="5">
                    <c:v>Male</c:v>
                  </c:pt>
                  <c:pt idx="7">
                    <c:v>Female</c:v>
                  </c:pt>
                  <c:pt idx="8">
                    <c:v>Male</c:v>
                  </c:pt>
                </c:lvl>
                <c:lvl>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lvl>
                <c:lvl>
                  <c:pt idx="0">
                    <c:v>PR00147</c:v>
                  </c:pt>
                  <c:pt idx="1">
                    <c:v>PR04686</c:v>
                  </c:pt>
                  <c:pt idx="2">
                    <c:v>SQ04612</c:v>
                  </c:pt>
                  <c:pt idx="3">
                    <c:v>VT01803</c:v>
                  </c:pt>
                  <c:pt idx="4">
                    <c:v>TN02749</c:v>
                  </c:pt>
                  <c:pt idx="5">
                    <c:v>SQ00144</c:v>
                  </c:pt>
                  <c:pt idx="6">
                    <c:v>PR04601</c:v>
                  </c:pt>
                  <c:pt idx="7">
                    <c:v>SQ01854</c:v>
                  </c:pt>
                  <c:pt idx="8">
                    <c:v>SQ00612</c:v>
                  </c:pt>
                </c:lvl>
              </c:multiLvlStrCache>
            </c:multiLvlStrRef>
          </c:cat>
          <c:val>
            <c:numRef>
              <c:f>Sheet2!$G$2:$G$10</c:f>
              <c:numCache>
                <c:formatCode>General</c:formatCode>
                <c:ptCount val="9"/>
                <c:pt idx="0">
                  <c:v>1.0</c:v>
                </c:pt>
                <c:pt idx="1">
                  <c:v>1.0</c:v>
                </c:pt>
                <c:pt idx="2">
                  <c:v>1.0</c:v>
                </c:pt>
                <c:pt idx="3">
                  <c:v>1.0</c:v>
                </c:pt>
                <c:pt idx="4">
                  <c:v>0.7</c:v>
                </c:pt>
                <c:pt idx="5">
                  <c:v>1.0</c:v>
                </c:pt>
                <c:pt idx="6">
                  <c:v>1.0</c:v>
                </c:pt>
                <c:pt idx="7">
                  <c:v>0.9</c:v>
                </c:pt>
                <c:pt idx="8">
                  <c:v>1.0</c:v>
                </c:pt>
              </c:numCache>
            </c:numRef>
          </c:val>
        </c:ser>
        <c:dLbls>
          <c:showLegendKey val="0"/>
          <c:showVal val="0"/>
          <c:showCatName val="0"/>
          <c:showSerName val="0"/>
          <c:showPercent val="0"/>
          <c:showBubbleSize val="0"/>
        </c:dLbls>
        <c:gapWidth val="219"/>
        <c:overlap val="-27"/>
        <c:axId val="193710084"/>
        <c:axId val="922680818"/>
      </c:barChart>
      <c:catAx>
        <c:axId val="19371008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2680818"/>
        <c:crosses val="autoZero"/>
        <c:auto val="1"/>
        <c:lblAlgn val="ctr"/>
        <c:lblOffset val="100"/>
        <c:noMultiLvlLbl val="0"/>
      </c:catAx>
      <c:valAx>
        <c:axId val="92268081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7100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2" name=""/>
        <p:cNvGrpSpPr/>
        <p:nvPr/>
      </p:nvGrpSpPr>
      <p:grpSpPr>
        <a:xfrm>
          <a:off x="0" y="0"/>
          <a:ext cx="0" cy="0"/>
          <a:chOff x="0" y="0"/>
          <a:chExt cx="0" cy="0"/>
        </a:xfrm>
      </p:grpSpPr>
      <p:sp>
        <p:nvSpPr>
          <p:cNvPr id="104869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26" name="Slide Image Placeholder 1"/>
          <p:cNvSpPr>
            <a:spLocks noChangeAspect="1" noRot="1" noGrp="1"/>
          </p:cNvSpPr>
          <p:nvPr>
            <p:ph type="sldImg"/>
          </p:nvPr>
        </p:nvSpPr>
        <p:spPr/>
      </p:sp>
      <p:sp>
        <p:nvSpPr>
          <p:cNvPr id="1048627" name="Notes Placeholder 2"/>
          <p:cNvSpPr>
            <a:spLocks noGrp="1"/>
          </p:cNvSpPr>
          <p:nvPr>
            <p:ph type="body" idx="1"/>
          </p:nvPr>
        </p:nvSpPr>
        <p:spPr/>
        <p:txBody>
          <a:bodyPr/>
          <a:p>
            <a:endParaRPr dirty="0" lang="en-IN"/>
          </a:p>
        </p:txBody>
      </p:sp>
      <p:sp>
        <p:nvSpPr>
          <p:cNvPr id="1048628"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4"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5"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1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9" name=""/>
        <p:cNvGrpSpPr/>
        <p:nvPr/>
      </p:nvGrpSpPr>
      <p:grpSpPr>
        <a:xfrm>
          <a:off x="0" y="0"/>
          <a:ext cx="0" cy="0"/>
          <a:chOff x="0" y="0"/>
          <a:chExt cx="0" cy="0"/>
        </a:xfrm>
      </p:grpSpPr>
      <p:sp>
        <p:nvSpPr>
          <p:cNvPr id="104868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2" name="Holder 3"/>
          <p:cNvSpPr>
            <a:spLocks noGrp="1"/>
          </p:cNvSpPr>
          <p:nvPr>
            <p:ph type="body" idx="1"/>
          </p:nvPr>
        </p:nvSpPr>
        <p:spPr/>
        <p:txBody>
          <a:bodyPr bIns="0" lIns="0" rIns="0" tIns="0"/>
          <a:p/>
        </p:txBody>
      </p:sp>
      <p:sp>
        <p:nvSpPr>
          <p:cNvPr id="104868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0"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1" name=""/>
        <p:cNvGrpSpPr/>
        <p:nvPr/>
      </p:nvGrpSpPr>
      <p:grpSpPr>
        <a:xfrm>
          <a:off x="0" y="0"/>
          <a:ext cx="0" cy="0"/>
          <a:chOff x="0" y="0"/>
          <a:chExt cx="0" cy="0"/>
        </a:xfrm>
      </p:grpSpPr>
      <p:sp>
        <p:nvSpPr>
          <p:cNvPr id="104869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9900"/>
        </a:solidFill>
      </p:bgPr>
    </p:bg>
    <p:spTree>
      <p:nvGrpSpPr>
        <p:cNvPr id="24" name=""/>
        <p:cNvGrpSpPr/>
        <p:nvPr/>
      </p:nvGrpSpPr>
      <p:grpSpPr>
        <a:xfrm>
          <a:off x="0" y="0"/>
          <a:ext cx="0" cy="0"/>
          <a:chOff x="0" y="0"/>
          <a:chExt cx="0" cy="0"/>
        </a:xfrm>
      </p:grpSpPr>
      <p:grpSp>
        <p:nvGrpSpPr>
          <p:cNvPr id="25" name="object 2"/>
          <p:cNvGrpSpPr/>
          <p:nvPr/>
        </p:nvGrpSpPr>
        <p:grpSpPr>
          <a:xfrm>
            <a:off x="876299" y="990600"/>
            <a:ext cx="1743075" cy="1333500"/>
            <a:chOff x="742950" y="1104900"/>
            <a:chExt cx="1743075" cy="1333500"/>
          </a:xfrm>
        </p:grpSpPr>
        <p:sp>
          <p:nvSpPr>
            <p:cNvPr id="1048619"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0"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1"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2"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3"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4"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5" name="TextBox 13"/>
          <p:cNvSpPr txBox="1"/>
          <p:nvPr/>
        </p:nvSpPr>
        <p:spPr>
          <a:xfrm>
            <a:off x="2619373" y="2628899"/>
            <a:ext cx="8610600" cy="2847340"/>
          </a:xfrm>
          <a:prstGeom prst="rect"/>
          <a:noFill/>
        </p:spPr>
        <p:txBody>
          <a:bodyPr rtlCol="0" wrap="square">
            <a:spAutoFit/>
          </a:bodyPr>
          <a:p>
            <a:r>
              <a:rPr sz="2400" lang="en-US"/>
              <a:t>STUDENT NAME:</a:t>
            </a:r>
            <a:r>
              <a:rPr sz="2400" lang="en-US"/>
              <a:t> </a:t>
            </a:r>
            <a:r>
              <a:rPr sz="2400" lang="en-US"/>
              <a:t>A</a:t>
            </a:r>
            <a:r>
              <a:rPr sz="2400" lang="en-US"/>
              <a:t>.</a:t>
            </a:r>
            <a:r>
              <a:rPr sz="2400" lang="en-US"/>
              <a:t>A</a:t>
            </a:r>
            <a:r>
              <a:rPr sz="2400" lang="en-US"/>
              <a:t>J</a:t>
            </a:r>
            <a:r>
              <a:rPr sz="2400" lang="en-US"/>
              <a:t>A</a:t>
            </a:r>
            <a:r>
              <a:rPr sz="2400" lang="en-US"/>
              <a:t>Y</a:t>
            </a:r>
            <a:r>
              <a:rPr sz="2400" lang="en-US"/>
              <a:t> </a:t>
            </a:r>
            <a:r>
              <a:rPr sz="2400" lang="en-US"/>
              <a:t>K</a:t>
            </a:r>
            <a:r>
              <a:rPr sz="2400" lang="en-US"/>
              <a:t>U</a:t>
            </a:r>
            <a:r>
              <a:rPr sz="2400" lang="en-US"/>
              <a:t>M</a:t>
            </a:r>
            <a:r>
              <a:rPr sz="2400" lang="en-US"/>
              <a:t>A</a:t>
            </a:r>
            <a:r>
              <a:rPr sz="2400" lang="en-US"/>
              <a:t>R</a:t>
            </a:r>
            <a:endParaRPr dirty="0" sz="2400" lang="en-US"/>
          </a:p>
          <a:p>
            <a:endParaRPr dirty="0" sz="2400" lang="en-US"/>
          </a:p>
          <a:p>
            <a:r>
              <a:rPr dirty="0" sz="2400" lang="en-US"/>
              <a:t>REGISTER NO:</a:t>
            </a:r>
            <a:r>
              <a:rPr dirty="0" sz="2400" lang="en-US"/>
              <a:t>2</a:t>
            </a:r>
            <a:r>
              <a:rPr dirty="0" sz="2400" lang="en-US"/>
              <a:t>2</a:t>
            </a:r>
            <a:r>
              <a:rPr dirty="0" sz="2400" lang="en-US"/>
              <a:t>1</a:t>
            </a:r>
            <a:r>
              <a:rPr dirty="0" sz="2400" lang="en-US"/>
              <a:t>3</a:t>
            </a:r>
            <a:r>
              <a:rPr dirty="0" sz="2400" lang="en-US"/>
              <a:t>2</a:t>
            </a:r>
            <a:r>
              <a:rPr dirty="0" sz="2400" lang="en-US"/>
              <a:t>1</a:t>
            </a:r>
            <a:r>
              <a:rPr dirty="0" sz="2400" lang="en-US"/>
              <a:t>1</a:t>
            </a:r>
            <a:r>
              <a:rPr dirty="0" sz="2400" lang="en-US"/>
              <a:t>0</a:t>
            </a:r>
            <a:r>
              <a:rPr dirty="0" sz="2400" lang="en-US"/>
              <a:t>4</a:t>
            </a:r>
            <a:r>
              <a:rPr dirty="0" sz="2400" lang="en-US"/>
              <a:t>2</a:t>
            </a:r>
            <a:r>
              <a:rPr dirty="0" sz="2400" lang="en-US"/>
              <a:t>0</a:t>
            </a:r>
            <a:r>
              <a:rPr dirty="0" sz="2400" lang="en-US"/>
              <a:t>0</a:t>
            </a:r>
            <a:r>
              <a:rPr dirty="0" sz="2400" lang="en-US"/>
              <a:t>2</a:t>
            </a:r>
            <a:endParaRPr altLang="en-US" lang="zh-CN"/>
          </a:p>
          <a:p>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a:t>
            </a:r>
            <a:r>
              <a:rPr dirty="0" sz="2400" lang="en-US"/>
              <a:t>C</a:t>
            </a:r>
            <a:r>
              <a:rPr dirty="0" sz="2400" lang="en-US"/>
              <a:t>S</a:t>
            </a:r>
            <a:r>
              <a:rPr dirty="0" sz="2400" lang="en-US"/>
              <a:t>)</a:t>
            </a:r>
            <a:endParaRPr altLang="en-US" lang="zh-CN"/>
          </a:p>
          <a:p>
            <a:r>
              <a:rPr dirty="0" sz="2400" lang="en-US"/>
              <a:t> </a:t>
            </a:r>
            <a:endParaRPr altLang="en-US" lang="zh-CN"/>
          </a:p>
          <a:p>
            <a:r>
              <a:rPr dirty="0" sz="2400" lang="en-US"/>
              <a:t>COLLEGE</a:t>
            </a:r>
            <a:r>
              <a:rPr dirty="0" sz="2400" lang="en-US"/>
              <a:t>:</a:t>
            </a:r>
            <a:r>
              <a:rPr dirty="0" sz="2400" lang="en-US"/>
              <a:t> </a:t>
            </a:r>
            <a:r>
              <a:rPr dirty="0" sz="2400" lang="en-US"/>
              <a:t>P</a:t>
            </a:r>
            <a:r>
              <a:rPr dirty="0" sz="2400" lang="en-US"/>
              <a:t>R</a:t>
            </a:r>
            <a:r>
              <a:rPr dirty="0" sz="2400" lang="en-US"/>
              <a:t>E</a:t>
            </a:r>
            <a:r>
              <a:rPr dirty="0" sz="2400" lang="en-US"/>
              <a:t>S</a:t>
            </a:r>
            <a:r>
              <a:rPr dirty="0" sz="2400" lang="en-US"/>
              <a:t>I</a:t>
            </a:r>
            <a:r>
              <a:rPr dirty="0" sz="2400" lang="en-US"/>
              <a:t>D</a:t>
            </a:r>
            <a:r>
              <a:rPr dirty="0" sz="2400" lang="en-US"/>
              <a:t>E</a:t>
            </a:r>
            <a:r>
              <a:rPr dirty="0" sz="2400" lang="en-US"/>
              <a:t>N</a:t>
            </a:r>
            <a:r>
              <a:rPr dirty="0" sz="2400" lang="en-US"/>
              <a:t>C</a:t>
            </a:r>
            <a:r>
              <a:rPr dirty="0" sz="2400" lang="en-US"/>
              <a:t>Y</a:t>
            </a:r>
            <a:r>
              <a:rPr dirty="0" sz="2400" lang="en-US"/>
              <a:t>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2D04F"/>
        </a:solidFill>
      </p:bgPr>
    </p:bg>
    <p:spTree>
      <p:nvGrpSpPr>
        <p:cNvPr id="19" name=""/>
        <p:cNvGrpSpPr/>
        <p:nvPr/>
      </p:nvGrpSpPr>
      <p:grpSpPr>
        <a:xfrm>
          <a:off x="0" y="0"/>
          <a:ext cx="0" cy="0"/>
          <a:chOff x="0" y="0"/>
          <a:chExt cx="0" cy="0"/>
        </a:xfrm>
      </p:grpSpPr>
      <p:sp>
        <p:nvSpPr>
          <p:cNvPr id="1048595" name="Title 1"/>
          <p:cNvSpPr>
            <a:spLocks noGrp="1"/>
          </p:cNvSpPr>
          <p:nvPr>
            <p:ph type="title"/>
          </p:nvPr>
        </p:nvSpPr>
        <p:spPr>
          <a:xfrm>
            <a:off x="303067" y="0"/>
            <a:ext cx="10681335" cy="723901"/>
          </a:xfrm>
        </p:spPr>
        <p:txBody>
          <a:bodyPr/>
          <a:p>
            <a:r>
              <a:rPr dirty="0" i="1" lang="en-US" u="sng">
                <a:solidFill>
                  <a:srgbClr val="BF0000"/>
                </a:solidFill>
                <a:effectLst>
                  <a:outerShdw algn="br" blurRad="38100" dir="2700000" dist="38100" rotWithShape="0">
                    <a:srgbClr val="000000"/>
                  </a:outerShdw>
                </a:effectLst>
                <a:latin typeface="Times New Roman" panose="02020603050405020304" pitchFamily="18" charset="0"/>
                <a:cs typeface="Times New Roman" panose="02020603050405020304" pitchFamily="18" charset="0"/>
              </a:rPr>
              <a:t>conclusion</a:t>
            </a:r>
            <a:endParaRPr dirty="0" i="1" lang="en-IN" u="sng">
              <a:solidFill>
                <a:srgbClr val="BF0000"/>
              </a:solidFill>
              <a:effectLst>
                <a:outerShdw algn="br" blurRad="38100" dir="2700000" dist="38100" rotWithShape="0">
                  <a:srgbClr val="000000"/>
                </a:outerShdw>
              </a:effectLst>
              <a:latin typeface="Times New Roman" panose="02020603050405020304" pitchFamily="18" charset="0"/>
              <a:cs typeface="Times New Roman" panose="02020603050405020304" pitchFamily="18" charset="0"/>
            </a:endParaRPr>
          </a:p>
        </p:txBody>
      </p:sp>
      <p:sp>
        <p:nvSpPr>
          <p:cNvPr id="1048701" name=""/>
          <p:cNvSpPr txBox="1"/>
          <p:nvPr/>
        </p:nvSpPr>
        <p:spPr>
          <a:xfrm>
            <a:off x="303066" y="723900"/>
            <a:ext cx="11585865" cy="5539740"/>
          </a:xfrm>
          <a:prstGeom prst="rect"/>
        </p:spPr>
        <p:txBody>
          <a:bodyPr rtlCol="0" wrap="square">
            <a:spAutoFit/>
          </a:bodyPr>
          <a:p>
            <a:r>
              <a:rPr sz="2800" lang="en-US">
                <a:solidFill>
                  <a:srgbClr val="000000"/>
                </a:solidFill>
              </a:rPr>
              <a:t>This dataset provides a snapshot of employee details, including their IDs, names, gender, department, salary, start date, and full-time equivalent (FTE) status. Key observations include:
There are diverse departments represented such as Business Development, Services, Training, Engineering, Support, Marketing, and Research and Development.
Salaries vary significantly, with the highest being $118,976.16 and the lowest $57,002.02.
Employment types vary, with some employees working full-time (FTE = 1) and others part-time (FTE &lt; 1).
Dates of employment start range from 2018 to 2020.</a:t>
            </a:r>
            <a:endParaRPr sz="2800" lang="en-US">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A</a:t>
            </a:r>
            <a:r>
              <a:rPr sz="2800" lang="en-US">
                <a:solidFill>
                  <a:srgbClr val="000000"/>
                </a:solidFill>
              </a:rPr>
              <a:t>N</a:t>
            </a:r>
            <a:r>
              <a:rPr sz="2800" lang="en-US">
                <a:solidFill>
                  <a:srgbClr val="000000"/>
                </a:solidFill>
              </a:rPr>
              <a:t>K</a:t>
            </a:r>
            <a:r>
              <a:rPr sz="2800" lang="en-US">
                <a:solidFill>
                  <a:srgbClr val="000000"/>
                </a:solidFill>
              </a:rPr>
              <a:t> </a:t>
            </a:r>
            <a:r>
              <a:rPr sz="2800" lang="en-US">
                <a:solidFill>
                  <a:srgbClr val="000000"/>
                </a:solidFill>
              </a:rPr>
              <a:t>YOU </a:t>
            </a:r>
            <a:r>
              <a:rPr sz="2800" lang="en-US">
                <a:solidFill>
                  <a:srgbClr val="000000"/>
                </a:solidFill>
              </a:rPr>
              <a:t>👍</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9"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FC000"/>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3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3"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i="1" spc="5" u="sng">
                <a:solidFill>
                  <a:srgbClr val="BF0000"/>
                </a:solidFill>
                <a:effectLst>
                  <a:outerShdw algn="br" blurRad="38100" dir="2700000" dist="38100" rotWithShape="0">
                    <a:srgbClr val="000000"/>
                  </a:outerShdw>
                </a:effectLst>
              </a:rPr>
              <a:t>PROJECT</a:t>
            </a:r>
            <a:r>
              <a:rPr dirty="0" sz="4250" i="1" spc="-85" u="sng">
                <a:solidFill>
                  <a:srgbClr val="BF0000"/>
                </a:solidFill>
                <a:effectLst>
                  <a:outerShdw algn="br" blurRad="38100" dir="2700000" dist="38100" rotWithShape="0">
                    <a:srgbClr val="000000"/>
                  </a:outerShdw>
                </a:effectLst>
              </a:rPr>
              <a:t> </a:t>
            </a:r>
            <a:r>
              <a:rPr dirty="0" sz="4250" i="1" spc="25" u="sng">
                <a:solidFill>
                  <a:srgbClr val="BF0000"/>
                </a:solidFill>
                <a:effectLst>
                  <a:outerShdw algn="br" blurRad="38100" dir="2700000" dist="38100" rotWithShape="0">
                    <a:srgbClr val="000000"/>
                  </a:outerShdw>
                </a:effectLst>
              </a:rPr>
              <a:t>TITLE</a:t>
            </a:r>
            <a:endParaRPr sz="4250" i="1" u="sng">
              <a:solidFill>
                <a:srgbClr val="BF0000"/>
              </a:solidFill>
              <a:effectLst>
                <a:outerShdw algn="br" blurRad="38100" dir="2700000" dist="38100" rotWithShape="0">
                  <a:srgbClr val="000000"/>
                </a:outerShdw>
              </a:effectLst>
            </a:endParaRPr>
          </a:p>
        </p:txBody>
      </p:sp>
      <p:grpSp>
        <p:nvGrpSpPr>
          <p:cNvPr id="30"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5" name="TextBox 22"/>
          <p:cNvSpPr txBox="1"/>
          <p:nvPr/>
        </p:nvSpPr>
        <p:spPr>
          <a:xfrm>
            <a:off x="1009649" y="2499042"/>
            <a:ext cx="8593228" cy="1412241"/>
          </a:xfrm>
          <a:prstGeom prst="rect"/>
          <a:noFill/>
        </p:spPr>
        <p:txBody>
          <a:bodyPr rtlCol="0" wrap="square">
            <a:spAutoFit/>
          </a:bodyPr>
          <a:p>
            <a:r>
              <a:rPr b="1" dirty="0" sz="4400" lang="en-US">
                <a:solidFill>
                  <a:srgbClr val="02A5E3"/>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02A5E3"/>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4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92D04F"/>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4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0" name="object 21"/>
          <p:cNvSpPr txBox="1">
            <a:spLocks noGrp="1"/>
          </p:cNvSpPr>
          <p:nvPr>
            <p:ph type="title"/>
          </p:nvPr>
        </p:nvSpPr>
        <p:spPr>
          <a:xfrm>
            <a:off x="739775" y="445388"/>
            <a:ext cx="2749665" cy="737236"/>
          </a:xfrm>
          <a:prstGeom prst="rect"/>
        </p:spPr>
        <p:txBody>
          <a:bodyPr bIns="0" lIns="0" rIns="0" rtlCol="0" tIns="13335" vert="horz" wrap="square">
            <a:spAutoFit/>
          </a:bodyPr>
          <a:p>
            <a:pPr marL="12700">
              <a:lnSpc>
                <a:spcPct val="100000"/>
              </a:lnSpc>
              <a:spcBef>
                <a:spcPts val="105"/>
              </a:spcBef>
            </a:pPr>
            <a:r>
              <a:rPr b="0" dirty="0" i="1" spc="25" u="sng">
                <a:solidFill>
                  <a:srgbClr val="BF0000"/>
                </a:solidFill>
                <a:effectLst>
                  <a:outerShdw algn="br" blurRad="38100" dir="2700000" dist="38100" rotWithShape="0">
                    <a:srgbClr val="000000"/>
                  </a:outerShdw>
                </a:effectLst>
              </a:rPr>
              <a:t>A</a:t>
            </a:r>
            <a:r>
              <a:rPr b="0" dirty="0" i="1" spc="-5" u="sng">
                <a:solidFill>
                  <a:srgbClr val="BF0000"/>
                </a:solidFill>
                <a:effectLst>
                  <a:outerShdw algn="br" blurRad="38100" dir="2700000" dist="38100" rotWithShape="0">
                    <a:srgbClr val="000000"/>
                  </a:outerShdw>
                </a:effectLst>
              </a:rPr>
              <a:t>G</a:t>
            </a:r>
            <a:r>
              <a:rPr b="0" dirty="0" i="1" spc="-35" u="sng">
                <a:solidFill>
                  <a:srgbClr val="BF0000"/>
                </a:solidFill>
                <a:effectLst>
                  <a:outerShdw algn="br" blurRad="38100" dir="2700000" dist="38100" rotWithShape="0">
                    <a:srgbClr val="000000"/>
                  </a:outerShdw>
                </a:effectLst>
              </a:rPr>
              <a:t>E</a:t>
            </a:r>
            <a:r>
              <a:rPr b="0" dirty="0" i="1" spc="15" u="sng">
                <a:solidFill>
                  <a:srgbClr val="BF0000"/>
                </a:solidFill>
                <a:effectLst>
                  <a:outerShdw algn="br" blurRad="38100" dir="2700000" dist="38100" rotWithShape="0">
                    <a:srgbClr val="000000"/>
                  </a:outerShdw>
                </a:effectLst>
              </a:rPr>
              <a:t>N</a:t>
            </a:r>
            <a:r>
              <a:rPr b="0" dirty="0" i="1" u="sng">
                <a:solidFill>
                  <a:srgbClr val="BF0000"/>
                </a:solidFill>
                <a:effectLst>
                  <a:outerShdw algn="br" blurRad="38100" dir="2700000" dist="38100" rotWithShape="0">
                    <a:srgbClr val="000000"/>
                  </a:outerShdw>
                </a:effectLst>
              </a:rPr>
              <a:t>DA</a:t>
            </a:r>
            <a:endParaRPr b="0" dirty="0" i="1" u="sng">
              <a:solidFill>
                <a:srgbClr val="BF0000"/>
              </a:solidFill>
              <a:effectLst>
                <a:outerShdw algn="br" blurRad="38100" dir="2700000" dist="38100" rotWithShape="0">
                  <a:srgbClr val="000000"/>
                </a:outerShdw>
              </a:effectLst>
            </a:endParaRPr>
          </a:p>
        </p:txBody>
      </p:sp>
      <p:sp>
        <p:nvSpPr>
          <p:cNvPr id="104866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2" name="TextBox 22"/>
          <p:cNvSpPr txBox="1"/>
          <p:nvPr/>
        </p:nvSpPr>
        <p:spPr>
          <a:xfrm>
            <a:off x="2712465" y="1434274"/>
            <a:ext cx="5571836" cy="4282440"/>
          </a:xfrm>
          <a:prstGeom prst="rect"/>
          <a:noFill/>
        </p:spPr>
        <p:txBody>
          <a:bodyPr rtlCol="0" wrap="square">
            <a:spAutoFit/>
          </a:bodyPr>
          <a:p>
            <a:pPr algn="l"/>
            <a:endParaRPr b="0" dirty="0" sz="2800" i="0" lang="en-US">
              <a:solidFill>
                <a:srgbClr val="6600CC"/>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6600CC"/>
                </a:solidFill>
                <a:effectLst/>
                <a:latin typeface="Times New Roman" panose="02020603050405020304" pitchFamily="18" charset="0"/>
                <a:cs typeface="Times New Roman" panose="02020603050405020304" pitchFamily="18" charset="0"/>
              </a:rPr>
              <a:t>Problem Statement</a:t>
            </a:r>
            <a:endParaRPr b="0" dirty="0" sz="2800" i="0" lang="en-US">
              <a:solidFill>
                <a:srgbClr val="6600CC"/>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6600CC"/>
                </a:solidFill>
                <a:effectLst/>
                <a:latin typeface="Times New Roman" panose="02020603050405020304" pitchFamily="18" charset="0"/>
                <a:cs typeface="Times New Roman" panose="02020603050405020304" pitchFamily="18" charset="0"/>
              </a:rPr>
              <a:t>Project Overview</a:t>
            </a:r>
            <a:endParaRPr b="0" dirty="0" sz="2800" i="0" lang="en-US">
              <a:solidFill>
                <a:srgbClr val="6600CC"/>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6600CC"/>
                </a:solidFill>
                <a:effectLst/>
                <a:latin typeface="Times New Roman" panose="02020603050405020304" pitchFamily="18" charset="0"/>
                <a:cs typeface="Times New Roman" panose="02020603050405020304" pitchFamily="18" charset="0"/>
              </a:rPr>
              <a:t>End Users</a:t>
            </a:r>
            <a:endParaRPr b="0" dirty="0" sz="2800" i="0" lang="en-US">
              <a:solidFill>
                <a:srgbClr val="6600CC"/>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6600CC"/>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6600CC"/>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6600CC"/>
                </a:solidFill>
                <a:latin typeface="Times New Roman" panose="02020603050405020304" pitchFamily="18" charset="0"/>
                <a:cs typeface="Times New Roman" panose="02020603050405020304" pitchFamily="18" charset="0"/>
              </a:rPr>
              <a:t>Dataset Description</a:t>
            </a:r>
            <a:endParaRPr b="0" dirty="0" sz="2800" i="0" lang="en-US">
              <a:solidFill>
                <a:srgbClr val="6600CC"/>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6600CC"/>
                </a:solidFill>
                <a:effectLst/>
                <a:latin typeface="Times New Roman" panose="02020603050405020304" pitchFamily="18" charset="0"/>
                <a:cs typeface="Times New Roman" panose="02020603050405020304" pitchFamily="18" charset="0"/>
              </a:rPr>
              <a:t>Modelling Approach</a:t>
            </a:r>
            <a:endParaRPr b="0" dirty="0" sz="2800" i="0" lang="en-US">
              <a:solidFill>
                <a:srgbClr val="6600CC"/>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6600CC"/>
                </a:solidFill>
                <a:effectLst/>
                <a:latin typeface="Times New Roman" panose="02020603050405020304" pitchFamily="18" charset="0"/>
                <a:cs typeface="Times New Roman" panose="02020603050405020304" pitchFamily="18" charset="0"/>
              </a:rPr>
              <a:t>Results and </a:t>
            </a:r>
            <a:r>
              <a:rPr dirty="0" sz="2800" lang="en-US">
                <a:solidFill>
                  <a:srgbClr val="6600CC"/>
                </a:solidFill>
                <a:latin typeface="Times New Roman" panose="02020603050405020304" pitchFamily="18" charset="0"/>
                <a:cs typeface="Times New Roman" panose="02020603050405020304" pitchFamily="18" charset="0"/>
              </a:rPr>
              <a:t>Discussion</a:t>
            </a:r>
            <a:endParaRPr b="0" dirty="0" sz="2800" i="0" lang="en-US">
              <a:solidFill>
                <a:srgbClr val="6600CC"/>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6600CC"/>
                </a:solidFill>
                <a:effectLst/>
                <a:latin typeface="Times New Roman" panose="02020603050405020304" pitchFamily="18" charset="0"/>
                <a:cs typeface="Times New Roman" panose="02020603050405020304" pitchFamily="18" charset="0"/>
              </a:rPr>
              <a:t>Conclusion</a:t>
            </a:r>
            <a:endParaRPr b="0" dirty="0" sz="2800" i="0" lang="en-US">
              <a:solidFill>
                <a:srgbClr val="6600CC"/>
              </a:solidFill>
              <a:effectLst/>
              <a:latin typeface="Times New Roman" panose="02020603050405020304" pitchFamily="18" charset="0"/>
              <a:cs typeface="Times New Roman" panose="02020603050405020304" pitchFamily="18" charset="0"/>
            </a:endParaRPr>
          </a:p>
          <a:p>
            <a:endParaRPr dirty="0" sz="2800" lang="en-IN">
              <a:solidFill>
                <a:srgbClr val="6600CC"/>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7"/>
          <p:cNvSpPr txBox="1">
            <a:spLocks noGrp="1"/>
          </p:cNvSpPr>
          <p:nvPr>
            <p:ph type="title"/>
          </p:nvPr>
        </p:nvSpPr>
        <p:spPr>
          <a:xfrm>
            <a:off x="834072" y="575055"/>
            <a:ext cx="6064077" cy="638810"/>
          </a:xfrm>
          <a:prstGeom prst="rect"/>
        </p:spPr>
        <p:txBody>
          <a:bodyPr bIns="0" lIns="0" rIns="0" rtlCol="0" tIns="16510" vert="horz" wrap="square">
            <a:spAutoFit/>
          </a:bodyPr>
          <a:p>
            <a:pPr marL="12700">
              <a:lnSpc>
                <a:spcPct val="100000"/>
              </a:lnSpc>
              <a:spcBef>
                <a:spcPts val="130"/>
              </a:spcBef>
              <a:tabLst>
                <a:tab algn="l" pos="2727960"/>
              </a:tabLst>
            </a:pPr>
            <a:r>
              <a:rPr b="0" dirty="0" sz="4250" i="1" spc="-20" u="sng">
                <a:solidFill>
                  <a:srgbClr val="BF0000"/>
                </a:solidFill>
                <a:effectLst>
                  <a:outerShdw algn="br" blurRad="38100" dir="2700000" dist="38100" rotWithShape="0">
                    <a:srgbClr val="000000"/>
                  </a:outerShdw>
                </a:effectLst>
              </a:rPr>
              <a:t>P</a:t>
            </a:r>
            <a:r>
              <a:rPr b="0" dirty="0" sz="4250" i="1" spc="15" u="sng">
                <a:solidFill>
                  <a:srgbClr val="BF0000"/>
                </a:solidFill>
                <a:effectLst>
                  <a:outerShdw algn="br" blurRad="38100" dir="2700000" dist="38100" rotWithShape="0">
                    <a:srgbClr val="000000"/>
                  </a:outerShdw>
                </a:effectLst>
              </a:rPr>
              <a:t>ROB</a:t>
            </a:r>
            <a:r>
              <a:rPr b="0" dirty="0" sz="4250" i="1" spc="55" u="sng">
                <a:solidFill>
                  <a:srgbClr val="BF0000"/>
                </a:solidFill>
                <a:effectLst>
                  <a:outerShdw algn="br" blurRad="38100" dir="2700000" dist="38100" rotWithShape="0">
                    <a:srgbClr val="000000"/>
                  </a:outerShdw>
                </a:effectLst>
              </a:rPr>
              <a:t>L</a:t>
            </a:r>
            <a:r>
              <a:rPr b="0" dirty="0" sz="4250" i="1" spc="-20" u="sng">
                <a:solidFill>
                  <a:srgbClr val="BF0000"/>
                </a:solidFill>
                <a:effectLst>
                  <a:outerShdw algn="br" blurRad="38100" dir="2700000" dist="38100" rotWithShape="0">
                    <a:srgbClr val="000000"/>
                  </a:outerShdw>
                </a:effectLst>
              </a:rPr>
              <a:t>E</a:t>
            </a:r>
            <a:r>
              <a:rPr b="0" dirty="0" sz="4250" i="1" spc="20" u="sng">
                <a:solidFill>
                  <a:srgbClr val="BF0000"/>
                </a:solidFill>
                <a:effectLst>
                  <a:outerShdw algn="br" blurRad="38100" dir="2700000" dist="38100" rotWithShape="0">
                    <a:srgbClr val="000000"/>
                  </a:outerShdw>
                </a:effectLst>
              </a:rPr>
              <a:t>M</a:t>
            </a:r>
            <a:r>
              <a:rPr b="0" dirty="0" sz="4250" i="1" u="sng">
                <a:solidFill>
                  <a:srgbClr val="BF0000"/>
                </a:solidFill>
                <a:effectLst>
                  <a:outerShdw algn="br" blurRad="38100" dir="2700000" dist="38100" rotWithShape="0">
                    <a:srgbClr val="000000"/>
                  </a:outerShdw>
                </a:effectLst>
              </a:rPr>
              <a:t>	</a:t>
            </a:r>
            <a:r>
              <a:rPr b="0" dirty="0" sz="4250" i="1" spc="10" u="sng">
                <a:solidFill>
                  <a:srgbClr val="BF0000"/>
                </a:solidFill>
                <a:effectLst>
                  <a:outerShdw algn="br" blurRad="38100" dir="2700000" dist="38100" rotWithShape="0">
                    <a:srgbClr val="000000"/>
                  </a:outerShdw>
                </a:effectLst>
              </a:rPr>
              <a:t>S</a:t>
            </a:r>
            <a:r>
              <a:rPr b="0" dirty="0" sz="4250" i="1" spc="-370" u="sng">
                <a:solidFill>
                  <a:srgbClr val="BF0000"/>
                </a:solidFill>
                <a:effectLst>
                  <a:outerShdw algn="br" blurRad="38100" dir="2700000" dist="38100" rotWithShape="0">
                    <a:srgbClr val="000000"/>
                  </a:outerShdw>
                </a:effectLst>
              </a:rPr>
              <a:t>T</a:t>
            </a:r>
            <a:r>
              <a:rPr b="0" dirty="0" sz="4250" i="1" spc="-375" u="sng">
                <a:solidFill>
                  <a:srgbClr val="BF0000"/>
                </a:solidFill>
                <a:effectLst>
                  <a:outerShdw algn="br" blurRad="38100" dir="2700000" dist="38100" rotWithShape="0">
                    <a:srgbClr val="000000"/>
                  </a:outerShdw>
                </a:effectLst>
              </a:rPr>
              <a:t>A</a:t>
            </a:r>
            <a:r>
              <a:rPr b="0" dirty="0" sz="4250" i="1" spc="15" u="sng">
                <a:solidFill>
                  <a:srgbClr val="BF0000"/>
                </a:solidFill>
                <a:effectLst>
                  <a:outerShdw algn="br" blurRad="38100" dir="2700000" dist="38100" rotWithShape="0">
                    <a:srgbClr val="000000"/>
                  </a:outerShdw>
                </a:effectLst>
              </a:rPr>
              <a:t>T</a:t>
            </a:r>
            <a:r>
              <a:rPr b="0" dirty="0" sz="4250" i="1" spc="-10" u="sng">
                <a:solidFill>
                  <a:srgbClr val="BF0000"/>
                </a:solidFill>
                <a:effectLst>
                  <a:outerShdw algn="br" blurRad="38100" dir="2700000" dist="38100" rotWithShape="0">
                    <a:srgbClr val="000000"/>
                  </a:outerShdw>
                </a:effectLst>
              </a:rPr>
              <a:t>E</a:t>
            </a:r>
            <a:r>
              <a:rPr b="0" dirty="0" sz="4250" i="1" spc="-20" u="sng">
                <a:solidFill>
                  <a:srgbClr val="BF0000"/>
                </a:solidFill>
                <a:effectLst>
                  <a:outerShdw algn="br" blurRad="38100" dir="2700000" dist="38100" rotWithShape="0">
                    <a:srgbClr val="000000"/>
                  </a:outerShdw>
                </a:effectLst>
              </a:rPr>
              <a:t>ME</a:t>
            </a:r>
            <a:r>
              <a:rPr b="0" dirty="0" sz="4250" i="1" spc="10" u="sng">
                <a:solidFill>
                  <a:srgbClr val="BF0000"/>
                </a:solidFill>
                <a:effectLst>
                  <a:outerShdw algn="br" blurRad="38100" dir="2700000" dist="38100" rotWithShape="0">
                    <a:srgbClr val="000000"/>
                  </a:outerShdw>
                </a:effectLst>
              </a:rPr>
              <a:t>NT</a:t>
            </a:r>
            <a:endParaRPr b="0" sz="4250" i="1" u="sng">
              <a:solidFill>
                <a:srgbClr val="BF0000"/>
              </a:solidFill>
              <a:effectLst>
                <a:outerShdw algn="br" blurRad="38100" dir="2700000" dist="38100" rotWithShape="0">
                  <a:srgbClr val="000000"/>
                </a:outerShdw>
              </a:effectLst>
            </a:endParaRPr>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graphicFrame>
        <p:nvGraphicFramePr>
          <p:cNvPr id="4194305" name=""/>
          <p:cNvGraphicFramePr>
            <a:graphicFrameLocks/>
          </p:cNvGraphicFramePr>
          <p:nvPr/>
        </p:nvGraphicFramePr>
        <p:xfrm>
          <a:off x="1857374" y="2100261"/>
          <a:ext cx="6134100" cy="4454319"/>
        </p:xfrm>
        <a:graphic>
          <a:graphicData uri="http://schemas.openxmlformats.org/drawingml/2006/table">
            <a:tbl>
              <a:tblPr firstRow="0" firstCol="0" lastRow="0" lastCol="0" bandRow="0" bandCol="0">
                <a:tableStyleId>{5940675A-B579-460E-94D1-54222C63F5DA}</a:tableStyleId>
              </a:tblPr>
              <a:tblGrid>
                <a:gridCol w="1206500"/>
                <a:gridCol w="774700"/>
                <a:gridCol w="1828800"/>
                <a:gridCol w="774700"/>
                <a:gridCol w="774700"/>
                <a:gridCol w="774700"/>
              </a:tblGrid>
              <a:tr h="483279">
                <a:tc>
                  <a:txBody>
                    <a:bodyPr/>
                    <a:p>
                      <a:pPr algn="ctr" fontAlgn="ctr"/>
                      <a:r>
                        <a:rPr b="1" sz="1100">
                          <a:solidFill>
                            <a:srgbClr val="000000"/>
                          </a:solidFill>
                          <a:latin typeface="Calibri"/>
                        </a:rPr>
                        <a:t>Name</a:t>
                      </a:r>
                    </a:p>
                  </a:txBody>
                  <a:tcPr anchor="ctr"/>
                </a:tc>
                <a:tc>
                  <a:txBody>
                    <a:bodyPr/>
                    <a:p>
                      <a:pPr algn="ctr" fontAlgn="ctr"/>
                      <a:r>
                        <a:rPr b="1" sz="1100">
                          <a:solidFill>
                            <a:srgbClr val="000000"/>
                          </a:solidFill>
                          <a:latin typeface="Calibri"/>
                        </a:rPr>
                        <a:t>Gender</a:t>
                      </a:r>
                    </a:p>
                  </a:txBody>
                  <a:tcPr anchor="ctr"/>
                </a:tc>
                <a:tc>
                  <a:txBody>
                    <a:bodyPr/>
                    <a:p>
                      <a:pPr algn="ctr" fontAlgn="ctr"/>
                      <a:r>
                        <a:rPr b="1" sz="1100">
                          <a:solidFill>
                            <a:srgbClr val="000000"/>
                          </a:solidFill>
                          <a:latin typeface="Calibri"/>
                        </a:rPr>
                        <a:t>Department</a:t>
                      </a:r>
                    </a:p>
                  </a:txBody>
                  <a:tcPr anchor="ctr"/>
                </a:tc>
                <a:tc>
                  <a:txBody>
                    <a:bodyPr/>
                    <a:p>
                      <a:pPr algn="ctr" fontAlgn="ctr"/>
                      <a:r>
                        <a:rPr b="1" sz="1100">
                          <a:solidFill>
                            <a:srgbClr val="000000"/>
                          </a:solidFill>
                          <a:latin typeface="Calibri"/>
                        </a:rPr>
                        <a:t>Salary</a:t>
                      </a:r>
                    </a:p>
                  </a:txBody>
                  <a:tcPr anchor="ctr"/>
                </a:tc>
                <a:tc>
                  <a:txBody>
                    <a:bodyPr/>
                    <a:p>
                      <a:pPr algn="ctr" fontAlgn="ctr"/>
                      <a:r>
                        <a:rPr b="1" sz="1100">
                          <a:solidFill>
                            <a:srgbClr val="000000"/>
                          </a:solidFill>
                          <a:latin typeface="Calibri"/>
                        </a:rPr>
                        <a:t>Start Date</a:t>
                      </a:r>
                    </a:p>
                  </a:txBody>
                  <a:tcPr anchor="ctr"/>
                </a:tc>
                <a:tc>
                  <a:txBody>
                    <a:bodyPr/>
                    <a:p>
                      <a:pPr algn="ctr" fontAlgn="ctr"/>
                      <a:r>
                        <a:rPr b="1" sz="1100">
                          <a:solidFill>
                            <a:srgbClr val="000000"/>
                          </a:solidFill>
                          <a:latin typeface="Calibri"/>
                        </a:rPr>
                        <a:t>FTE</a:t>
                      </a:r>
                    </a:p>
                  </a:txBody>
                  <a:tcPr anchor="ctr"/>
                </a:tc>
              </a:tr>
              <a:tr h="483279">
                <a:tc>
                  <a:txBody>
                    <a:bodyPr/>
                    <a:p>
                      <a:pPr algn="ctr" fontAlgn="ctr"/>
                      <a:r>
                        <a:rPr sz="1100">
                          <a:latin typeface="Calibri"/>
                        </a:rPr>
                        <a:t>Minerva Ricardot</a:t>
                      </a:r>
                    </a:p>
                  </a:txBody>
                  <a:tcPr anchor="ctr"/>
                </a:tc>
                <a:tc>
                  <a:txBody>
                    <a:bodyPr/>
                    <a:p>
                      <a:pPr algn="ctr" fontAlgn="ctr"/>
                      <a:r>
                        <a:rPr sz="1100">
                          <a:latin typeface="Calibri"/>
                        </a:rPr>
                        <a:t>Male</a:t>
                      </a:r>
                    </a:p>
                  </a:txBody>
                  <a:tcPr anchor="ctr"/>
                </a:tc>
                <a:tc>
                  <a:txBody>
                    <a:bodyPr/>
                    <a:p>
                      <a:pPr algn="ctr" fontAlgn="ctr"/>
                      <a:r>
                        <a:rPr sz="1100">
                          <a:latin typeface="Calibri"/>
                        </a:rPr>
                        <a:t>NULL</a:t>
                      </a:r>
                    </a:p>
                  </a:txBody>
                  <a:tcPr anchor="ctr"/>
                </a:tc>
                <a:tc>
                  <a:txBody>
                    <a:bodyPr/>
                    <a:p>
                      <a:pPr algn="ctr" fontAlgn="ctr"/>
                      <a:r>
                        <a:rPr sz="1100">
                          <a:latin typeface="Calibri"/>
                        </a:rPr>
                        <a:t>105468.7</a:t>
                      </a:r>
                    </a:p>
                  </a:txBody>
                  <a:tcPr anchor="ctr"/>
                </a:tc>
                <a:tc>
                  <a:txBody>
                    <a:bodyPr/>
                    <a:p>
                      <a:pPr algn="ctr" fontAlgn="ctr"/>
                      <a:r>
                        <a:rPr sz="1100">
                          <a:latin typeface="Calibri"/>
                        </a:rPr>
                        <a:t>12-Nov-18</a:t>
                      </a:r>
                    </a:p>
                  </a:txBody>
                  <a:tcPr anchor="ctr"/>
                </a:tc>
                <a:tc>
                  <a:txBody>
                    <a:bodyPr/>
                    <a:p>
                      <a:pPr algn="ctr" fontAlgn="ctr"/>
                      <a:r>
                        <a:rPr sz="1100">
                          <a:latin typeface="Calibri"/>
                        </a:rPr>
                        <a:t>1</a:t>
                      </a:r>
                    </a:p>
                  </a:txBody>
                  <a:tcPr anchor="ctr"/>
                </a:tc>
              </a:tr>
              <a:tr h="294043">
                <a:tc>
                  <a:txBody>
                    <a:bodyPr/>
                    <a:p>
                      <a:pPr algn="ctr" fontAlgn="ctr"/>
                      <a:r>
                        <a:rPr sz="1100">
                          <a:latin typeface="Calibri"/>
                        </a:rPr>
                        <a:t>Oona Donan</a:t>
                      </a:r>
                    </a:p>
                  </a:txBody>
                  <a:tcPr anchor="ctr"/>
                </a:tc>
                <a:tc>
                  <a:txBody>
                    <a:bodyPr/>
                    <a:p>
                      <a:pPr algn="ctr" fontAlgn="ctr"/>
                      <a:r>
                        <a:rPr sz="1100">
                          <a:latin typeface="Calibri"/>
                        </a:rPr>
                        <a:t>Female</a:t>
                      </a:r>
                    </a:p>
                  </a:txBody>
                  <a:tcPr anchor="ctr"/>
                </a:tc>
                <a:tc>
                  <a:txBody>
                    <a:bodyPr/>
                    <a:p>
                      <a:pPr algn="ctr" fontAlgn="ctr"/>
                      <a:r>
                        <a:rPr sz="1100">
                          <a:latin typeface="Calibri"/>
                        </a:rPr>
                        <a:t>Business Development</a:t>
                      </a:r>
                    </a:p>
                  </a:txBody>
                  <a:tcPr anchor="ctr"/>
                </a:tc>
                <a:tc>
                  <a:txBody>
                    <a:bodyPr/>
                    <a:p>
                      <a:pPr algn="ctr" fontAlgn="ctr"/>
                      <a:r>
                        <a:rPr sz="1100">
                          <a:latin typeface="Calibri"/>
                        </a:rPr>
                        <a:t>88360.79</a:t>
                      </a:r>
                    </a:p>
                  </a:txBody>
                  <a:tcPr anchor="ctr"/>
                </a:tc>
                <a:tc>
                  <a:txBody>
                    <a:bodyPr/>
                    <a:p>
                      <a:pPr algn="ctr" fontAlgn="ctr"/>
                      <a:r>
                        <a:rPr sz="1100">
                          <a:latin typeface="Calibri"/>
                        </a:rPr>
                        <a:t>43710</a:t>
                      </a:r>
                    </a:p>
                  </a:txBody>
                  <a:tcPr anchor="ctr"/>
                </a:tc>
                <a:tc>
                  <a:txBody>
                    <a:bodyPr/>
                    <a:p>
                      <a:pPr algn="ctr" fontAlgn="ctr"/>
                      <a:r>
                        <a:rPr sz="1100">
                          <a:latin typeface="Calibri"/>
                        </a:rPr>
                        <a:t>1</a:t>
                      </a:r>
                    </a:p>
                  </a:txBody>
                  <a:tcPr anchor="ctr"/>
                </a:tc>
              </a:tr>
              <a:tr h="294043">
                <a:tc>
                  <a:txBody>
                    <a:bodyPr/>
                    <a:p>
                      <a:pPr algn="ctr" fontAlgn="ctr"/>
                      <a:r>
                        <a:rPr sz="1100">
                          <a:latin typeface="Calibri"/>
                        </a:rPr>
                        <a:t>Mick Spraberry</a:t>
                      </a:r>
                    </a:p>
                  </a:txBody>
                  <a:tcPr anchor="ctr"/>
                </a:tc>
                <a:tc>
                  <a:txBody>
                    <a:bodyPr/>
                    <a:p>
                      <a:pPr algn="ctr" fontAlgn="ctr"/>
                      <a:r>
                        <a:rPr sz="1100">
                          <a:latin typeface="Calibri"/>
                        </a:rPr>
                        <a:t>Female</a:t>
                      </a:r>
                    </a:p>
                  </a:txBody>
                  <a:tcPr anchor="ctr"/>
                </a:tc>
                <a:tc>
                  <a:txBody>
                    <a:bodyPr/>
                    <a:p>
                      <a:pPr algn="ctr" fontAlgn="ctr"/>
                      <a:r>
                        <a:rPr sz="1100">
                          <a:latin typeface="Calibri"/>
                        </a:rPr>
                        <a:t>Services</a:t>
                      </a:r>
                    </a:p>
                  </a:txBody>
                  <a:tcPr anchor="ctr"/>
                </a:tc>
                <a:tc>
                  <a:txBody>
                    <a:bodyPr/>
                    <a:p>
                      <a:pPr algn="ctr" fontAlgn="ctr"/>
                      <a:r>
                        <a:rPr sz="1100">
                          <a:latin typeface="Calibri"/>
                        </a:rPr>
                        <a:t>85879.23</a:t>
                      </a:r>
                    </a:p>
                  </a:txBody>
                  <a:tcPr anchor="ctr"/>
                </a:tc>
                <a:tc>
                  <a:txBody>
                    <a:bodyPr/>
                    <a:p>
                      <a:pPr algn="ctr" fontAlgn="ctr"/>
                      <a:r>
                        <a:rPr sz="1100">
                          <a:latin typeface="Calibri"/>
                        </a:rPr>
                        <a:t>43902</a:t>
                      </a:r>
                    </a:p>
                  </a:txBody>
                  <a:tcPr anchor="ctr"/>
                </a:tc>
                <a:tc>
                  <a:txBody>
                    <a:bodyPr/>
                    <a:p>
                      <a:pPr algn="ctr" fontAlgn="ctr"/>
                      <a:r>
                        <a:rPr sz="1100">
                          <a:latin typeface="Calibri"/>
                        </a:rPr>
                        <a:t>1</a:t>
                      </a:r>
                    </a:p>
                  </a:txBody>
                  <a:tcPr anchor="ctr"/>
                </a:tc>
              </a:tr>
              <a:tr h="483279">
                <a:tc>
                  <a:txBody>
                    <a:bodyPr/>
                    <a:p>
                      <a:pPr algn="ctr" fontAlgn="ctr"/>
                      <a:r>
                        <a:rPr sz="1100">
                          <a:latin typeface="Calibri"/>
                        </a:rPr>
                        <a:t>Freddy Linford</a:t>
                      </a:r>
                    </a:p>
                  </a:txBody>
                  <a:tcPr anchor="ctr"/>
                </a:tc>
                <a:tc>
                  <a:txBody>
                    <a:bodyPr/>
                    <a:p>
                      <a:pPr algn="ctr" fontAlgn="ctr"/>
                      <a:r>
                        <a:rPr sz="1100">
                          <a:latin typeface="Calibri"/>
                        </a:rPr>
                        <a:t>Female</a:t>
                      </a:r>
                    </a:p>
                  </a:txBody>
                  <a:tcPr anchor="ctr"/>
                </a:tc>
                <a:tc>
                  <a:txBody>
                    <a:bodyPr/>
                    <a:p>
                      <a:pPr algn="ctr" fontAlgn="ctr"/>
                      <a:r>
                        <a:rPr sz="1100">
                          <a:latin typeface="Calibri"/>
                        </a:rPr>
                        <a:t>Training</a:t>
                      </a:r>
                    </a:p>
                  </a:txBody>
                  <a:tcPr anchor="ctr"/>
                </a:tc>
                <a:tc>
                  <a:txBody>
                    <a:bodyPr/>
                    <a:p>
                      <a:pPr algn="ctr" fontAlgn="ctr"/>
                      <a:r>
                        <a:rPr sz="1100">
                          <a:latin typeface="Calibri"/>
                        </a:rPr>
                        <a:t>93128.34</a:t>
                      </a:r>
                    </a:p>
                  </a:txBody>
                  <a:tcPr anchor="ctr"/>
                </a:tc>
                <a:tc>
                  <a:txBody>
                    <a:bodyPr/>
                    <a:p>
                      <a:pPr algn="ctr" fontAlgn="ctr"/>
                      <a:r>
                        <a:rPr sz="1100">
                          <a:latin typeface="Calibri"/>
                        </a:rPr>
                        <a:t>Mar 5, 2018</a:t>
                      </a:r>
                    </a:p>
                  </a:txBody>
                  <a:tcPr anchor="ctr"/>
                </a:tc>
                <a:tc>
                  <a:txBody>
                    <a:bodyPr/>
                    <a:p>
                      <a:pPr algn="ctr" fontAlgn="ctr"/>
                      <a:r>
                        <a:rPr sz="1100">
                          <a:latin typeface="Calibri"/>
                        </a:rPr>
                        <a:t>1</a:t>
                      </a:r>
                    </a:p>
                  </a:txBody>
                  <a:tcPr anchor="ctr"/>
                </a:tc>
              </a:tr>
              <a:tr h="483279">
                <a:tc>
                  <a:txBody>
                    <a:bodyPr/>
                    <a:p>
                      <a:pPr algn="ctr" fontAlgn="ctr"/>
                      <a:r>
                        <a:rPr sz="1100">
                          <a:latin typeface="Calibri"/>
                        </a:rPr>
                        <a:t>Mackenzie Hannis</a:t>
                      </a:r>
                    </a:p>
                  </a:txBody>
                  <a:tcPr anchor="ctr"/>
                </a:tc>
                <a:tc>
                  <a:txBody>
                    <a:bodyPr/>
                    <a:p>
                      <a:pPr algn="ctr" fontAlgn="ctr"/>
                      <a:r>
                        <a:rPr sz="1100">
                          <a:latin typeface="Calibri"/>
                        </a:rPr>
                        <a:t>Female</a:t>
                      </a:r>
                    </a:p>
                  </a:txBody>
                  <a:tcPr anchor="ctr"/>
                </a:tc>
                <a:tc>
                  <a:txBody>
                    <a:bodyPr/>
                    <a:p>
                      <a:pPr algn="ctr" fontAlgn="ctr"/>
                      <a:r>
                        <a:rPr sz="1100">
                          <a:latin typeface="Calibri"/>
                        </a:rPr>
                        <a:t>Training</a:t>
                      </a:r>
                    </a:p>
                  </a:txBody>
                  <a:tcPr anchor="ctr"/>
                </a:tc>
                <a:tc>
                  <a:txBody>
                    <a:bodyPr/>
                    <a:p>
                      <a:pPr algn="ctr" fontAlgn="ctr"/>
                      <a:r>
                        <a:rPr sz="1100">
                          <a:latin typeface="Calibri"/>
                        </a:rPr>
                        <a:t>57002.02</a:t>
                      </a:r>
                    </a:p>
                  </a:txBody>
                  <a:tcPr anchor="ctr"/>
                </a:tc>
                <a:tc>
                  <a:txBody>
                    <a:bodyPr/>
                    <a:p>
                      <a:pPr algn="ctr" fontAlgn="ctr"/>
                      <a:r>
                        <a:rPr sz="1100">
                          <a:latin typeface="Calibri"/>
                        </a:rPr>
                        <a:t>2-Apr-18</a:t>
                      </a:r>
                    </a:p>
                  </a:txBody>
                  <a:tcPr anchor="ctr"/>
                </a:tc>
                <a:tc>
                  <a:txBody>
                    <a:bodyPr/>
                    <a:p>
                      <a:pPr algn="ctr" fontAlgn="ctr"/>
                      <a:r>
                        <a:rPr sz="1100">
                          <a:latin typeface="Calibri"/>
                        </a:rPr>
                        <a:t>0.7</a:t>
                      </a:r>
                    </a:p>
                  </a:txBody>
                  <a:tcPr anchor="ctr"/>
                </a:tc>
              </a:tr>
              <a:tr h="483279">
                <a:tc>
                  <a:txBody>
                    <a:bodyPr/>
                    <a:p>
                      <a:pPr algn="ctr" fontAlgn="ctr"/>
                      <a:r>
                        <a:rPr sz="1100">
                          <a:latin typeface="Calibri"/>
                        </a:rPr>
                        <a:t>Collen Dunbleton</a:t>
                      </a:r>
                    </a:p>
                  </a:txBody>
                  <a:tcPr anchor="ctr"/>
                </a:tc>
                <a:tc>
                  <a:txBody>
                    <a:bodyPr/>
                    <a:p>
                      <a:pPr algn="ctr" fontAlgn="ctr"/>
                      <a:r>
                        <a:rPr sz="1100">
                          <a:latin typeface="Calibri"/>
                        </a:rPr>
                        <a:t>Male</a:t>
                      </a:r>
                    </a:p>
                  </a:txBody>
                  <a:tcPr anchor="ctr"/>
                </a:tc>
                <a:tc>
                  <a:txBody>
                    <a:bodyPr/>
                    <a:p>
                      <a:pPr algn="ctr" fontAlgn="ctr"/>
                      <a:r>
                        <a:rPr sz="1100">
                          <a:latin typeface="Calibri"/>
                        </a:rPr>
                        <a:t>Engineering</a:t>
                      </a:r>
                    </a:p>
                  </a:txBody>
                  <a:tcPr anchor="ctr"/>
                </a:tc>
                <a:tc>
                  <a:txBody>
                    <a:bodyPr/>
                    <a:p>
                      <a:pPr algn="ctr" fontAlgn="ctr"/>
                      <a:r>
                        <a:rPr sz="1100">
                          <a:latin typeface="Calibri"/>
                        </a:rPr>
                        <a:t>118976.16</a:t>
                      </a:r>
                    </a:p>
                  </a:txBody>
                  <a:tcPr anchor="ctr"/>
                </a:tc>
                <a:tc>
                  <a:txBody>
                    <a:bodyPr/>
                    <a:p>
                      <a:pPr algn="ctr" fontAlgn="ctr"/>
                      <a:r>
                        <a:rPr sz="1100">
                          <a:latin typeface="Calibri"/>
                        </a:rPr>
                        <a:t>Oct 16, 2020</a:t>
                      </a:r>
                    </a:p>
                  </a:txBody>
                  <a:tcPr anchor="ctr"/>
                </a:tc>
                <a:tc>
                  <a:txBody>
                    <a:bodyPr/>
                    <a:p>
                      <a:pPr algn="ctr" fontAlgn="ctr"/>
                      <a:r>
                        <a:rPr sz="1100">
                          <a:latin typeface="Calibri"/>
                        </a:rPr>
                        <a:t>1</a:t>
                      </a:r>
                    </a:p>
                  </a:txBody>
                  <a:tcPr anchor="ctr"/>
                </a:tc>
              </a:tr>
              <a:tr h="483279">
                <a:tc>
                  <a:txBody>
                    <a:bodyPr/>
                    <a:p>
                      <a:pPr algn="ctr" fontAlgn="ctr"/>
                      <a:r>
                        <a:rPr sz="1100">
                          <a:latin typeface="Calibri"/>
                        </a:rPr>
                        <a:t>Nananne Gehringer</a:t>
                      </a:r>
                    </a:p>
                  </a:txBody>
                  <a:tcPr anchor="ctr"/>
                </a:tc>
                <a:tc>
                  <a:txBody>
                    <a:bodyPr/>
                    <a:p>
                      <a:pPr algn="ctr" fontAlgn="ctr"/>
                      <a:r>
                        <a:rPr sz="1100"/>
                        <a:t/>
                      </a:r>
                    </a:p>
                  </a:txBody>
                  <a:tcPr anchor="ctr"/>
                </a:tc>
                <a:tc>
                  <a:txBody>
                    <a:bodyPr/>
                    <a:p>
                      <a:pPr algn="ctr" fontAlgn="ctr"/>
                      <a:r>
                        <a:rPr sz="1100">
                          <a:latin typeface="Calibri"/>
                        </a:rPr>
                        <a:t>Support</a:t>
                      </a:r>
                    </a:p>
                  </a:txBody>
                  <a:tcPr anchor="ctr"/>
                </a:tc>
                <a:tc>
                  <a:txBody>
                    <a:bodyPr/>
                    <a:p>
                      <a:pPr algn="ctr" fontAlgn="ctr"/>
                      <a:r>
                        <a:rPr sz="1100">
                          <a:latin typeface="Calibri"/>
                        </a:rPr>
                        <a:t>104802.63</a:t>
                      </a:r>
                    </a:p>
                  </a:txBody>
                  <a:tcPr anchor="ctr"/>
                </a:tc>
                <a:tc>
                  <a:txBody>
                    <a:bodyPr/>
                    <a:p>
                      <a:pPr algn="ctr" fontAlgn="ctr"/>
                      <a:r>
                        <a:rPr sz="1100">
                          <a:latin typeface="Calibri"/>
                        </a:rPr>
                        <a:t>44502</a:t>
                      </a:r>
                    </a:p>
                  </a:txBody>
                  <a:tcPr anchor="ctr"/>
                </a:tc>
                <a:tc>
                  <a:txBody>
                    <a:bodyPr/>
                    <a:p>
                      <a:pPr algn="ctr" fontAlgn="ctr"/>
                      <a:r>
                        <a:rPr sz="1100">
                          <a:latin typeface="Calibri"/>
                        </a:rPr>
                        <a:t>1</a:t>
                      </a:r>
                    </a:p>
                  </a:txBody>
                  <a:tcPr anchor="ctr"/>
                </a:tc>
              </a:tr>
              <a:tr h="483279">
                <a:tc>
                  <a:txBody>
                    <a:bodyPr/>
                    <a:p>
                      <a:pPr algn="ctr" fontAlgn="ctr"/>
                      <a:r>
                        <a:rPr sz="1100">
                          <a:latin typeface="Calibri"/>
                        </a:rPr>
                        <a:t>Jessica Callcott</a:t>
                      </a:r>
                    </a:p>
                  </a:txBody>
                  <a:tcPr anchor="ctr"/>
                </a:tc>
                <a:tc>
                  <a:txBody>
                    <a:bodyPr/>
                    <a:p>
                      <a:pPr algn="ctr" fontAlgn="ctr"/>
                      <a:r>
                        <a:rPr sz="1100">
                          <a:latin typeface="Calibri"/>
                        </a:rPr>
                        <a:t>Female</a:t>
                      </a:r>
                    </a:p>
                  </a:txBody>
                  <a:tcPr anchor="ctr"/>
                </a:tc>
                <a:tc>
                  <a:txBody>
                    <a:bodyPr/>
                    <a:p>
                      <a:pPr algn="ctr" fontAlgn="ctr"/>
                      <a:r>
                        <a:rPr sz="1100">
                          <a:latin typeface="Calibri"/>
                        </a:rPr>
                        <a:t>Marketing</a:t>
                      </a:r>
                    </a:p>
                  </a:txBody>
                  <a:tcPr anchor="ctr"/>
                </a:tc>
                <a:tc>
                  <a:txBody>
                    <a:bodyPr/>
                    <a:p>
                      <a:pPr algn="ctr" fontAlgn="ctr"/>
                      <a:r>
                        <a:rPr sz="1100">
                          <a:latin typeface="Calibri"/>
                        </a:rPr>
                        <a:t>66017.18</a:t>
                      </a:r>
                    </a:p>
                  </a:txBody>
                  <a:tcPr anchor="ctr"/>
                </a:tc>
                <a:tc>
                  <a:txBody>
                    <a:bodyPr/>
                    <a:p>
                      <a:pPr algn="ctr" fontAlgn="ctr"/>
                      <a:r>
                        <a:rPr sz="1100">
                          <a:latin typeface="Calibri"/>
                        </a:rPr>
                        <a:t>43643</a:t>
                      </a:r>
                    </a:p>
                  </a:txBody>
                  <a:tcPr anchor="ctr"/>
                </a:tc>
                <a:tc>
                  <a:txBody>
                    <a:bodyPr/>
                    <a:p>
                      <a:pPr algn="ctr" fontAlgn="ctr"/>
                      <a:r>
                        <a:rPr sz="1100">
                          <a:latin typeface="Calibri"/>
                        </a:rPr>
                        <a:t>0.9</a:t>
                      </a:r>
                    </a:p>
                  </a:txBody>
                  <a:tcPr anchor="ctr"/>
                </a:tc>
              </a:tr>
              <a:tr h="483279">
                <a:tc>
                  <a:txBody>
                    <a:bodyPr/>
                    <a:p>
                      <a:pPr algn="ctr" fontAlgn="ctr"/>
                      <a:r>
                        <a:rPr sz="1100">
                          <a:latin typeface="Calibri"/>
                        </a:rPr>
                        <a:t> Leena Bruckshaw</a:t>
                      </a:r>
                    </a:p>
                  </a:txBody>
                  <a:tcPr anchor="ctr"/>
                </a:tc>
                <a:tc>
                  <a:txBody>
                    <a:bodyPr/>
                    <a:p>
                      <a:pPr algn="ctr" fontAlgn="ctr"/>
                      <a:r>
                        <a:rPr sz="1100">
                          <a:latin typeface="Calibri"/>
                        </a:rPr>
                        <a:t>Male</a:t>
                      </a:r>
                    </a:p>
                  </a:txBody>
                  <a:tcPr anchor="ctr"/>
                </a:tc>
                <a:tc>
                  <a:txBody>
                    <a:bodyPr/>
                    <a:p>
                      <a:pPr algn="ctr" fontAlgn="ctr"/>
                      <a:r>
                        <a:rPr sz="1100">
                          <a:latin typeface="Calibri"/>
                        </a:rPr>
                        <a:t>Research and Development</a:t>
                      </a:r>
                    </a:p>
                  </a:txBody>
                  <a:tcPr anchor="ctr"/>
                </a:tc>
                <a:tc>
                  <a:txBody>
                    <a:bodyPr/>
                    <a:p>
                      <a:pPr algn="ctr" fontAlgn="ctr"/>
                      <a:r>
                        <a:rPr sz="1100">
                          <a:latin typeface="Calibri"/>
                        </a:rPr>
                        <a:t>74279.01</a:t>
                      </a:r>
                    </a:p>
                  </a:txBody>
                  <a:tcPr anchor="ctr"/>
                </a:tc>
                <a:tc>
                  <a:txBody>
                    <a:bodyPr/>
                    <a:p>
                      <a:pPr algn="ctr" fontAlgn="ctr"/>
                      <a:r>
                        <a:rPr sz="1100">
                          <a:latin typeface="Calibri"/>
                        </a:rPr>
                        <a:t>43466</a:t>
                      </a:r>
                    </a:p>
                  </a:txBody>
                  <a:tcPr anchor="ctr"/>
                </a:tc>
                <a:tc>
                  <a:txBody>
                    <a:bodyPr/>
                    <a:p>
                      <a:pPr algn="ctr" fontAlgn="ctr"/>
                      <a:r>
                        <a:rPr sz="1100">
                          <a:latin typeface="Calibri"/>
                        </a:rPr>
                        <a:t>1</a:t>
                      </a:r>
                    </a:p>
                  </a:txBody>
                  <a:tcPr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8000"/>
        </a:solidFill>
      </p:bgPr>
    </p:bg>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0" name="object 6"/>
          <p:cNvSpPr/>
          <p:nvPr/>
        </p:nvSpPr>
        <p:spPr>
          <a:xfrm>
            <a:off x="9129712" y="-177242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7"/>
          <p:cNvSpPr txBox="1">
            <a:spLocks noGrp="1"/>
          </p:cNvSpPr>
          <p:nvPr>
            <p:ph type="title"/>
          </p:nvPr>
        </p:nvSpPr>
        <p:spPr>
          <a:xfrm>
            <a:off x="548215" y="300249"/>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i="1" spc="5" u="sng">
                <a:solidFill>
                  <a:srgbClr val="BF0000"/>
                </a:solidFill>
                <a:effectLst>
                  <a:outerShdw algn="br" blurRad="38100" dir="2700000" dist="38100" rotWithShape="0">
                    <a:srgbClr val="000000"/>
                  </a:outerShdw>
                </a:effectLst>
              </a:rPr>
              <a:t>PROJECT	</a:t>
            </a:r>
            <a:r>
              <a:rPr dirty="0" sz="4250" i="1" spc="-20" u="sng">
                <a:solidFill>
                  <a:srgbClr val="BF0000"/>
                </a:solidFill>
                <a:effectLst>
                  <a:outerShdw algn="br" blurRad="38100" dir="2700000" dist="38100" rotWithShape="0">
                    <a:srgbClr val="000000"/>
                  </a:outerShdw>
                </a:effectLst>
              </a:rPr>
              <a:t>OVERVIEW</a:t>
            </a:r>
            <a:endParaRPr sz="4250" i="1" u="sng">
              <a:solidFill>
                <a:srgbClr val="BF0000"/>
              </a:solidFill>
              <a:effectLst>
                <a:outerShdw algn="br" blurRad="38100" dir="2700000" dist="38100" rotWithShape="0">
                  <a:srgbClr val="000000"/>
                </a:outerShdw>
              </a:effectLst>
            </a:endParaRPr>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3"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4" name=""/>
          <p:cNvSpPr txBox="1"/>
          <p:nvPr/>
        </p:nvSpPr>
        <p:spPr>
          <a:xfrm>
            <a:off x="676274" y="118110"/>
            <a:ext cx="8895822" cy="5958840"/>
          </a:xfrm>
          <a:prstGeom prst="rect"/>
        </p:spPr>
        <p:txBody>
          <a:bodyPr rtlCol="0" wrap="square">
            <a:spAutoFit/>
          </a:bodyPr>
          <a:p>
            <a:r>
              <a:rPr sz="2800" lang="en-US">
                <a:solidFill>
                  <a:srgbClr val="FFC000"/>
                </a:solidFill>
              </a:rPr>
              <a:t>
Departmental Distribution: Each department has a relatively small number of employees, indicating a possible niche or specialized role within the organization.
Salary Insights: Salaries vary significantly, reflecting differences in roles, responsibilities, and possibly tenure.
FTE and Employment Type: The majority of employees are full-time, but there is a notable presence of part-time roles.
Gender Diversity: The workforce is slightly more female-dominated</a:t>
            </a:r>
            <a:endParaRPr sz="2800" lang="en-US">
              <a:solidFill>
                <a:srgbClr val="FFC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BB7B6"/>
        </a:solidFill>
      </p:bgPr>
    </p:bg>
    <p:spTree>
      <p:nvGrpSpPr>
        <p:cNvPr id="38" name=""/>
        <p:cNvGrpSpPr/>
        <p:nvPr/>
      </p:nvGrpSpPr>
      <p:grpSpPr>
        <a:xfrm>
          <a:off x="0" y="0"/>
          <a:ext cx="0" cy="0"/>
          <a:chOff x="0" y="0"/>
          <a:chExt cx="0" cy="0"/>
        </a:xfrm>
      </p:grpSpPr>
      <p:sp>
        <p:nvSpPr>
          <p:cNvPr id="104867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b="0" dirty="0" sz="3200" i="1" spc="25" u="sng">
                <a:solidFill>
                  <a:srgbClr val="BF0000"/>
                </a:solidFill>
                <a:effectLst>
                  <a:outerShdw algn="br" blurRad="38100" dir="2700000" dist="38100" rotWithShape="0">
                    <a:srgbClr val="000000"/>
                  </a:outerShdw>
                </a:effectLst>
              </a:rPr>
              <a:t>W</a:t>
            </a:r>
            <a:r>
              <a:rPr b="0" dirty="0" sz="3200" i="1" spc="-20" u="sng">
                <a:solidFill>
                  <a:srgbClr val="BF0000"/>
                </a:solidFill>
                <a:effectLst>
                  <a:outerShdw algn="br" blurRad="38100" dir="2700000" dist="38100" rotWithShape="0">
                    <a:srgbClr val="000000"/>
                  </a:outerShdw>
                </a:effectLst>
              </a:rPr>
              <a:t>H</a:t>
            </a:r>
            <a:r>
              <a:rPr b="0" dirty="0" sz="3200" i="1" spc="20" u="sng">
                <a:solidFill>
                  <a:srgbClr val="BF0000"/>
                </a:solidFill>
                <a:effectLst>
                  <a:outerShdw algn="br" blurRad="38100" dir="2700000" dist="38100" rotWithShape="0">
                    <a:srgbClr val="000000"/>
                  </a:outerShdw>
                </a:effectLst>
              </a:rPr>
              <a:t>O</a:t>
            </a:r>
            <a:r>
              <a:rPr b="0" dirty="0" sz="3200" i="1" spc="-235" u="sng">
                <a:solidFill>
                  <a:srgbClr val="BF0000"/>
                </a:solidFill>
                <a:effectLst>
                  <a:outerShdw algn="br" blurRad="38100" dir="2700000" dist="38100" rotWithShape="0">
                    <a:srgbClr val="000000"/>
                  </a:outerShdw>
                </a:effectLst>
              </a:rPr>
              <a:t> </a:t>
            </a:r>
            <a:r>
              <a:rPr b="0" dirty="0" sz="3200" i="1" spc="-10" u="sng">
                <a:solidFill>
                  <a:srgbClr val="BF0000"/>
                </a:solidFill>
                <a:effectLst>
                  <a:outerShdw algn="br" blurRad="38100" dir="2700000" dist="38100" rotWithShape="0">
                    <a:srgbClr val="000000"/>
                  </a:outerShdw>
                </a:effectLst>
              </a:rPr>
              <a:t>AR</a:t>
            </a:r>
            <a:r>
              <a:rPr b="0" dirty="0" sz="3200" i="1" spc="15" u="sng">
                <a:solidFill>
                  <a:srgbClr val="BF0000"/>
                </a:solidFill>
                <a:effectLst>
                  <a:outerShdw algn="br" blurRad="38100" dir="2700000" dist="38100" rotWithShape="0">
                    <a:srgbClr val="000000"/>
                  </a:outerShdw>
                </a:effectLst>
              </a:rPr>
              <a:t>E</a:t>
            </a:r>
            <a:r>
              <a:rPr b="0" dirty="0" sz="3200" i="1" spc="-35" u="sng">
                <a:solidFill>
                  <a:srgbClr val="BF0000"/>
                </a:solidFill>
                <a:effectLst>
                  <a:outerShdw algn="br" blurRad="38100" dir="2700000" dist="38100" rotWithShape="0">
                    <a:srgbClr val="000000"/>
                  </a:outerShdw>
                </a:effectLst>
              </a:rPr>
              <a:t> </a:t>
            </a:r>
            <a:r>
              <a:rPr b="0" dirty="0" sz="3200" i="1" spc="-10" u="sng">
                <a:solidFill>
                  <a:srgbClr val="BF0000"/>
                </a:solidFill>
                <a:effectLst>
                  <a:outerShdw algn="br" blurRad="38100" dir="2700000" dist="38100" rotWithShape="0">
                    <a:srgbClr val="000000"/>
                  </a:outerShdw>
                </a:effectLst>
              </a:rPr>
              <a:t>T</a:t>
            </a:r>
            <a:r>
              <a:rPr b="0" dirty="0" sz="3200" i="1" spc="-15" u="sng">
                <a:solidFill>
                  <a:srgbClr val="BF0000"/>
                </a:solidFill>
                <a:effectLst>
                  <a:outerShdw algn="br" blurRad="38100" dir="2700000" dist="38100" rotWithShape="0">
                    <a:srgbClr val="000000"/>
                  </a:outerShdw>
                </a:effectLst>
              </a:rPr>
              <a:t>H</a:t>
            </a:r>
            <a:r>
              <a:rPr b="0" dirty="0" sz="3200" i="1" spc="15" u="sng">
                <a:solidFill>
                  <a:srgbClr val="BF0000"/>
                </a:solidFill>
                <a:effectLst>
                  <a:outerShdw algn="br" blurRad="38100" dir="2700000" dist="38100" rotWithShape="0">
                    <a:srgbClr val="000000"/>
                  </a:outerShdw>
                </a:effectLst>
              </a:rPr>
              <a:t>E</a:t>
            </a:r>
            <a:r>
              <a:rPr b="0" dirty="0" sz="3200" i="1" spc="-35" u="sng">
                <a:solidFill>
                  <a:srgbClr val="BF0000"/>
                </a:solidFill>
                <a:effectLst>
                  <a:outerShdw algn="br" blurRad="38100" dir="2700000" dist="38100" rotWithShape="0">
                    <a:srgbClr val="000000"/>
                  </a:outerShdw>
                </a:effectLst>
              </a:rPr>
              <a:t> </a:t>
            </a:r>
            <a:r>
              <a:rPr b="0" dirty="0" sz="3200" i="1" spc="-20" u="sng">
                <a:solidFill>
                  <a:srgbClr val="BF0000"/>
                </a:solidFill>
                <a:effectLst>
                  <a:outerShdw algn="br" blurRad="38100" dir="2700000" dist="38100" rotWithShape="0">
                    <a:srgbClr val="000000"/>
                  </a:outerShdw>
                </a:effectLst>
              </a:rPr>
              <a:t>E</a:t>
            </a:r>
            <a:r>
              <a:rPr b="0" dirty="0" sz="3200" i="1" spc="30" u="sng">
                <a:solidFill>
                  <a:srgbClr val="BF0000"/>
                </a:solidFill>
                <a:effectLst>
                  <a:outerShdw algn="br" blurRad="38100" dir="2700000" dist="38100" rotWithShape="0">
                    <a:srgbClr val="000000"/>
                  </a:outerShdw>
                </a:effectLst>
              </a:rPr>
              <a:t>N</a:t>
            </a:r>
            <a:r>
              <a:rPr b="0" dirty="0" sz="3200" i="1" spc="15" u="sng">
                <a:solidFill>
                  <a:srgbClr val="BF0000"/>
                </a:solidFill>
                <a:effectLst>
                  <a:outerShdw algn="br" blurRad="38100" dir="2700000" dist="38100" rotWithShape="0">
                    <a:srgbClr val="000000"/>
                  </a:outerShdw>
                </a:effectLst>
              </a:rPr>
              <a:t>D</a:t>
            </a:r>
            <a:r>
              <a:rPr b="0" dirty="0" sz="3200" i="1" spc="-45" u="sng">
                <a:solidFill>
                  <a:srgbClr val="BF0000"/>
                </a:solidFill>
                <a:effectLst>
                  <a:outerShdw algn="br" blurRad="38100" dir="2700000" dist="38100" rotWithShape="0">
                    <a:srgbClr val="000000"/>
                  </a:outerShdw>
                </a:effectLst>
              </a:rPr>
              <a:t> </a:t>
            </a:r>
            <a:r>
              <a:rPr b="0" dirty="0" sz="3200" i="1" u="sng">
                <a:solidFill>
                  <a:srgbClr val="BF0000"/>
                </a:solidFill>
                <a:effectLst>
                  <a:outerShdw algn="br" blurRad="38100" dir="2700000" dist="38100" rotWithShape="0">
                    <a:srgbClr val="000000"/>
                  </a:outerShdw>
                </a:effectLst>
              </a:rPr>
              <a:t>U</a:t>
            </a:r>
            <a:r>
              <a:rPr b="0" dirty="0" sz="3200" i="1" spc="10" u="sng">
                <a:solidFill>
                  <a:srgbClr val="BF0000"/>
                </a:solidFill>
                <a:effectLst>
                  <a:outerShdw algn="br" blurRad="38100" dir="2700000" dist="38100" rotWithShape="0">
                    <a:srgbClr val="000000"/>
                  </a:outerShdw>
                </a:effectLst>
              </a:rPr>
              <a:t>S</a:t>
            </a:r>
            <a:r>
              <a:rPr b="0" dirty="0" sz="3200" i="1" spc="-25" u="sng">
                <a:solidFill>
                  <a:srgbClr val="BF0000"/>
                </a:solidFill>
                <a:effectLst>
                  <a:outerShdw algn="br" blurRad="38100" dir="2700000" dist="38100" rotWithShape="0">
                    <a:srgbClr val="000000"/>
                  </a:outerShdw>
                </a:effectLst>
              </a:rPr>
              <a:t>E</a:t>
            </a:r>
            <a:r>
              <a:rPr b="0" dirty="0" sz="3200" i="1" spc="-10" u="sng">
                <a:solidFill>
                  <a:srgbClr val="BF0000"/>
                </a:solidFill>
                <a:effectLst>
                  <a:outerShdw algn="br" blurRad="38100" dir="2700000" dist="38100" rotWithShape="0">
                    <a:srgbClr val="000000"/>
                  </a:outerShdw>
                </a:effectLst>
              </a:rPr>
              <a:t>R</a:t>
            </a:r>
            <a:r>
              <a:rPr b="0" dirty="0" sz="3200" i="1" spc="5" u="sng">
                <a:solidFill>
                  <a:srgbClr val="BF0000"/>
                </a:solidFill>
                <a:effectLst>
                  <a:outerShdw algn="br" blurRad="38100" dir="2700000" dist="38100" rotWithShape="0">
                    <a:srgbClr val="000000"/>
                  </a:outerShdw>
                </a:effectLst>
              </a:rPr>
              <a:t>S?</a:t>
            </a:r>
            <a:endParaRPr b="0" sz="3200" i="1" u="sng">
              <a:solidFill>
                <a:srgbClr val="BF0000"/>
              </a:solidFill>
              <a:effectLst>
                <a:outerShdw algn="br" blurRad="38100" dir="2700000" dist="38100" rotWithShape="0">
                  <a:srgbClr val="000000"/>
                </a:outerShdw>
              </a:effectLst>
            </a:endParaRPr>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0" name=""/>
          <p:cNvSpPr txBox="1"/>
          <p:nvPr/>
        </p:nvSpPr>
        <p:spPr>
          <a:xfrm>
            <a:off x="723899" y="2035491"/>
            <a:ext cx="8578273" cy="4282440"/>
          </a:xfrm>
          <a:prstGeom prst="rect"/>
        </p:spPr>
        <p:txBody>
          <a:bodyPr rtlCol="0" wrap="square">
            <a:spAutoFit/>
          </a:bodyPr>
          <a:p>
            <a:r>
              <a:rPr sz="2800" lang="en-US">
                <a:solidFill>
                  <a:srgbClr val="36363D"/>
                </a:solidFill>
              </a:rPr>
              <a:t>if you are referring to employees who are involved in roles directly serving external customers or clients, then those might be roles in departments such as:
Business Development (Oona Donan)
Services (Mick Spraberry)
Marketing (Jessica Callcott)
These roles are likely to interact with external stakeholders and thus could be considered as having a direct impact on end users or clients.</a:t>
            </a:r>
            <a:endParaRPr sz="2800" lang="en-US">
              <a:solidFill>
                <a:srgbClr val="36363D"/>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BB7B6"/>
        </a:solidFill>
      </p:bgPr>
    </p:bg>
    <p:spTree>
      <p:nvGrpSpPr>
        <p:cNvPr id="22" name=""/>
        <p:cNvGrpSpPr/>
        <p:nvPr/>
      </p:nvGrpSpPr>
      <p:grpSpPr>
        <a:xfrm>
          <a:off x="0" y="0"/>
          <a:ext cx="0" cy="0"/>
          <a:chOff x="0" y="0"/>
          <a:chExt cx="0" cy="0"/>
        </a:xfrm>
      </p:grpSpPr>
      <p:pic>
        <p:nvPicPr>
          <p:cNvPr id="2097153" name="object 2"/>
          <p:cNvPicPr>
            <a:picLocks/>
          </p:cNvPicPr>
          <p:nvPr/>
        </p:nvPicPr>
        <p:blipFill>
          <a:blip xmlns:r="http://schemas.openxmlformats.org/officeDocument/2006/relationships" r:embed="rId1" cstate="print"/>
          <a:stretch>
            <a:fillRect/>
          </a:stretch>
        </p:blipFill>
        <p:spPr>
          <a:xfrm>
            <a:off x="4314826" y="-4427338"/>
            <a:ext cx="2695574" cy="3248025"/>
          </a:xfrm>
          <a:prstGeom prst="rect"/>
        </p:spPr>
      </p:pic>
      <p:sp>
        <p:nvSpPr>
          <p:cNvPr id="104860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4" name="object 4"/>
          <p:cNvSpPr/>
          <p:nvPr/>
        </p:nvSpPr>
        <p:spPr>
          <a:xfrm>
            <a:off x="9039225" y="-150316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6" name="object 6"/>
          <p:cNvSpPr txBox="1">
            <a:spLocks noGrp="1"/>
          </p:cNvSpPr>
          <p:nvPr>
            <p:ph type="title"/>
          </p:nvPr>
        </p:nvSpPr>
        <p:spPr>
          <a:xfrm>
            <a:off x="234661" y="422850"/>
            <a:ext cx="9763125" cy="546736"/>
          </a:xfrm>
          <a:prstGeom prst="rect"/>
        </p:spPr>
        <p:txBody>
          <a:bodyPr bIns="0" lIns="0" rIns="0" rtlCol="0" tIns="13335" vert="horz" wrap="square">
            <a:spAutoFit/>
          </a:bodyPr>
          <a:p>
            <a:pPr marL="12700">
              <a:lnSpc>
                <a:spcPct val="100000"/>
              </a:lnSpc>
              <a:spcBef>
                <a:spcPts val="105"/>
              </a:spcBef>
            </a:pPr>
            <a:r>
              <a:rPr dirty="0" sz="3600" i="1" spc="10" u="sng">
                <a:solidFill>
                  <a:srgbClr val="BF0000"/>
                </a:solidFill>
                <a:effectLst>
                  <a:outerShdw algn="br" blurRad="38100" dir="2700000" dist="38100" rotWithShape="0">
                    <a:srgbClr val="000000"/>
                  </a:outerShdw>
                </a:effectLst>
              </a:rPr>
              <a:t>O</a:t>
            </a:r>
            <a:r>
              <a:rPr dirty="0" sz="3600" i="1" spc="25" u="sng">
                <a:solidFill>
                  <a:srgbClr val="BF0000"/>
                </a:solidFill>
                <a:effectLst>
                  <a:outerShdw algn="br" blurRad="38100" dir="2700000" dist="38100" rotWithShape="0">
                    <a:srgbClr val="000000"/>
                  </a:outerShdw>
                </a:effectLst>
              </a:rPr>
              <a:t>U</a:t>
            </a:r>
            <a:r>
              <a:rPr dirty="0" sz="3600" i="1" u="sng">
                <a:solidFill>
                  <a:srgbClr val="BF0000"/>
                </a:solidFill>
                <a:effectLst>
                  <a:outerShdw algn="br" blurRad="38100" dir="2700000" dist="38100" rotWithShape="0">
                    <a:srgbClr val="000000"/>
                  </a:outerShdw>
                </a:effectLst>
              </a:rPr>
              <a:t>R</a:t>
            </a:r>
            <a:r>
              <a:rPr dirty="0" sz="3600" i="1" spc="5" u="sng">
                <a:solidFill>
                  <a:srgbClr val="BF0000"/>
                </a:solidFill>
                <a:effectLst>
                  <a:outerShdw algn="br" blurRad="38100" dir="2700000" dist="38100" rotWithShape="0">
                    <a:srgbClr val="000000"/>
                  </a:outerShdw>
                </a:effectLst>
              </a:rPr>
              <a:t> </a:t>
            </a:r>
            <a:r>
              <a:rPr dirty="0" sz="3600" i="1" spc="25" u="sng">
                <a:solidFill>
                  <a:srgbClr val="BF0000"/>
                </a:solidFill>
                <a:effectLst>
                  <a:outerShdw algn="br" blurRad="38100" dir="2700000" dist="38100" rotWithShape="0">
                    <a:srgbClr val="000000"/>
                  </a:outerShdw>
                </a:effectLst>
              </a:rPr>
              <a:t>S</a:t>
            </a:r>
            <a:r>
              <a:rPr dirty="0" sz="3600" i="1" spc="10" u="sng">
                <a:solidFill>
                  <a:srgbClr val="BF0000"/>
                </a:solidFill>
                <a:effectLst>
                  <a:outerShdw algn="br" blurRad="38100" dir="2700000" dist="38100" rotWithShape="0">
                    <a:srgbClr val="000000"/>
                  </a:outerShdw>
                </a:effectLst>
              </a:rPr>
              <a:t>O</a:t>
            </a:r>
            <a:r>
              <a:rPr dirty="0" sz="3600" i="1" spc="25" u="sng">
                <a:solidFill>
                  <a:srgbClr val="BF0000"/>
                </a:solidFill>
                <a:effectLst>
                  <a:outerShdw algn="br" blurRad="38100" dir="2700000" dist="38100" rotWithShape="0">
                    <a:srgbClr val="000000"/>
                  </a:outerShdw>
                </a:effectLst>
              </a:rPr>
              <a:t>LU</a:t>
            </a:r>
            <a:r>
              <a:rPr dirty="0" sz="3600" i="1" spc="-35" u="sng">
                <a:solidFill>
                  <a:srgbClr val="BF0000"/>
                </a:solidFill>
                <a:effectLst>
                  <a:outerShdw algn="br" blurRad="38100" dir="2700000" dist="38100" rotWithShape="0">
                    <a:srgbClr val="000000"/>
                  </a:outerShdw>
                </a:effectLst>
              </a:rPr>
              <a:t>T</a:t>
            </a:r>
            <a:r>
              <a:rPr dirty="0" sz="3600" i="1" spc="-30" u="sng">
                <a:solidFill>
                  <a:srgbClr val="BF0000"/>
                </a:solidFill>
                <a:effectLst>
                  <a:outerShdw algn="br" blurRad="38100" dir="2700000" dist="38100" rotWithShape="0">
                    <a:srgbClr val="000000"/>
                  </a:outerShdw>
                </a:effectLst>
              </a:rPr>
              <a:t>I</a:t>
            </a:r>
            <a:r>
              <a:rPr dirty="0" sz="3600" i="1" spc="10" u="sng">
                <a:solidFill>
                  <a:srgbClr val="BF0000"/>
                </a:solidFill>
                <a:effectLst>
                  <a:outerShdw algn="br" blurRad="38100" dir="2700000" dist="38100" rotWithShape="0">
                    <a:srgbClr val="000000"/>
                  </a:outerShdw>
                </a:effectLst>
              </a:rPr>
              <a:t>O</a:t>
            </a:r>
            <a:r>
              <a:rPr dirty="0" sz="3600" i="1" u="sng">
                <a:solidFill>
                  <a:srgbClr val="BF0000"/>
                </a:solidFill>
                <a:effectLst>
                  <a:outerShdw algn="br" blurRad="38100" dir="2700000" dist="38100" rotWithShape="0">
                    <a:srgbClr val="000000"/>
                  </a:outerShdw>
                </a:effectLst>
              </a:rPr>
              <a:t>N</a:t>
            </a:r>
            <a:r>
              <a:rPr dirty="0" sz="3600" i="1" spc="-345" u="sng">
                <a:solidFill>
                  <a:srgbClr val="BF0000"/>
                </a:solidFill>
                <a:effectLst>
                  <a:outerShdw algn="br" blurRad="38100" dir="2700000" dist="38100" rotWithShape="0">
                    <a:srgbClr val="000000"/>
                  </a:outerShdw>
                </a:effectLst>
              </a:rPr>
              <a:t> </a:t>
            </a:r>
            <a:r>
              <a:rPr dirty="0" sz="3600" i="1" spc="-35" u="sng">
                <a:solidFill>
                  <a:srgbClr val="BF0000"/>
                </a:solidFill>
                <a:effectLst>
                  <a:outerShdw algn="br" blurRad="38100" dir="2700000" dist="38100" rotWithShape="0">
                    <a:srgbClr val="000000"/>
                  </a:outerShdw>
                </a:effectLst>
              </a:rPr>
              <a:t>A</a:t>
            </a:r>
            <a:r>
              <a:rPr dirty="0" sz="3600" i="1" spc="-5" u="sng">
                <a:solidFill>
                  <a:srgbClr val="BF0000"/>
                </a:solidFill>
                <a:effectLst>
                  <a:outerShdw algn="br" blurRad="38100" dir="2700000" dist="38100" rotWithShape="0">
                    <a:srgbClr val="000000"/>
                  </a:outerShdw>
                </a:effectLst>
              </a:rPr>
              <a:t>N</a:t>
            </a:r>
            <a:r>
              <a:rPr dirty="0" sz="3600" i="1" u="sng">
                <a:solidFill>
                  <a:srgbClr val="BF0000"/>
                </a:solidFill>
                <a:effectLst>
                  <a:outerShdw algn="br" blurRad="38100" dir="2700000" dist="38100" rotWithShape="0">
                    <a:srgbClr val="000000"/>
                  </a:outerShdw>
                </a:effectLst>
              </a:rPr>
              <a:t>D</a:t>
            </a:r>
            <a:r>
              <a:rPr dirty="0" sz="3600" i="1" spc="35" u="sng">
                <a:solidFill>
                  <a:srgbClr val="BF0000"/>
                </a:solidFill>
                <a:effectLst>
                  <a:outerShdw algn="br" blurRad="38100" dir="2700000" dist="38100" rotWithShape="0">
                    <a:srgbClr val="000000"/>
                  </a:outerShdw>
                </a:effectLst>
              </a:rPr>
              <a:t> </a:t>
            </a:r>
            <a:r>
              <a:rPr dirty="0" sz="3600" i="1" spc="-30" u="sng">
                <a:solidFill>
                  <a:srgbClr val="BF0000"/>
                </a:solidFill>
                <a:effectLst>
                  <a:outerShdw algn="br" blurRad="38100" dir="2700000" dist="38100" rotWithShape="0">
                    <a:srgbClr val="000000"/>
                  </a:outerShdw>
                </a:effectLst>
              </a:rPr>
              <a:t>I</a:t>
            </a:r>
            <a:r>
              <a:rPr dirty="0" sz="3600" i="1" spc="-35" u="sng">
                <a:solidFill>
                  <a:srgbClr val="BF0000"/>
                </a:solidFill>
                <a:effectLst>
                  <a:outerShdw algn="br" blurRad="38100" dir="2700000" dist="38100" rotWithShape="0">
                    <a:srgbClr val="000000"/>
                  </a:outerShdw>
                </a:effectLst>
              </a:rPr>
              <a:t>T</a:t>
            </a:r>
            <a:r>
              <a:rPr dirty="0" sz="3600" i="1" u="sng">
                <a:solidFill>
                  <a:srgbClr val="BF0000"/>
                </a:solidFill>
                <a:effectLst>
                  <a:outerShdw algn="br" blurRad="38100" dir="2700000" dist="38100" rotWithShape="0">
                    <a:srgbClr val="000000"/>
                  </a:outerShdw>
                </a:effectLst>
              </a:rPr>
              <a:t>S</a:t>
            </a:r>
            <a:r>
              <a:rPr dirty="0" sz="3600" i="1" spc="60" u="sng">
                <a:solidFill>
                  <a:srgbClr val="BF0000"/>
                </a:solidFill>
                <a:effectLst>
                  <a:outerShdw algn="br" blurRad="38100" dir="2700000" dist="38100" rotWithShape="0">
                    <a:srgbClr val="000000"/>
                  </a:outerShdw>
                </a:effectLst>
              </a:rPr>
              <a:t> </a:t>
            </a:r>
            <a:r>
              <a:rPr dirty="0" sz="3600" i="1" spc="-295" u="sng">
                <a:solidFill>
                  <a:srgbClr val="BF0000"/>
                </a:solidFill>
                <a:effectLst>
                  <a:outerShdw algn="br" blurRad="38100" dir="2700000" dist="38100" rotWithShape="0">
                    <a:srgbClr val="000000"/>
                  </a:outerShdw>
                </a:effectLst>
              </a:rPr>
              <a:t>V</a:t>
            </a:r>
            <a:r>
              <a:rPr dirty="0" sz="3600" i="1" spc="-35" u="sng">
                <a:solidFill>
                  <a:srgbClr val="BF0000"/>
                </a:solidFill>
                <a:effectLst>
                  <a:outerShdw algn="br" blurRad="38100" dir="2700000" dist="38100" rotWithShape="0">
                    <a:srgbClr val="000000"/>
                  </a:outerShdw>
                </a:effectLst>
              </a:rPr>
              <a:t>A</a:t>
            </a:r>
            <a:r>
              <a:rPr dirty="0" sz="3600" i="1" spc="25" u="sng">
                <a:solidFill>
                  <a:srgbClr val="BF0000"/>
                </a:solidFill>
                <a:effectLst>
                  <a:outerShdw algn="br" blurRad="38100" dir="2700000" dist="38100" rotWithShape="0">
                    <a:srgbClr val="000000"/>
                  </a:outerShdw>
                </a:effectLst>
              </a:rPr>
              <a:t>LU</a:t>
            </a:r>
            <a:r>
              <a:rPr dirty="0" sz="3600" i="1" u="sng">
                <a:solidFill>
                  <a:srgbClr val="BF0000"/>
                </a:solidFill>
                <a:effectLst>
                  <a:outerShdw algn="br" blurRad="38100" dir="2700000" dist="38100" rotWithShape="0">
                    <a:srgbClr val="000000"/>
                  </a:outerShdw>
                </a:effectLst>
              </a:rPr>
              <a:t>E</a:t>
            </a:r>
            <a:r>
              <a:rPr dirty="0" sz="3600" i="1" spc="-65" u="sng">
                <a:solidFill>
                  <a:srgbClr val="BF0000"/>
                </a:solidFill>
                <a:effectLst>
                  <a:outerShdw algn="br" blurRad="38100" dir="2700000" dist="38100" rotWithShape="0">
                    <a:srgbClr val="000000"/>
                  </a:outerShdw>
                </a:effectLst>
              </a:rPr>
              <a:t> </a:t>
            </a:r>
            <a:r>
              <a:rPr dirty="0" sz="3600" i="1" spc="-15" u="sng">
                <a:solidFill>
                  <a:srgbClr val="BF0000"/>
                </a:solidFill>
                <a:effectLst>
                  <a:outerShdw algn="br" blurRad="38100" dir="2700000" dist="38100" rotWithShape="0">
                    <a:srgbClr val="000000"/>
                  </a:outerShdw>
                </a:effectLst>
              </a:rPr>
              <a:t>P</a:t>
            </a:r>
            <a:r>
              <a:rPr dirty="0" sz="3600" i="1" spc="-30" u="sng">
                <a:solidFill>
                  <a:srgbClr val="BF0000"/>
                </a:solidFill>
                <a:effectLst>
                  <a:outerShdw algn="br" blurRad="38100" dir="2700000" dist="38100" rotWithShape="0">
                    <a:srgbClr val="000000"/>
                  </a:outerShdw>
                </a:effectLst>
              </a:rPr>
              <a:t>R</a:t>
            </a:r>
            <a:r>
              <a:rPr dirty="0" sz="3600" i="1" spc="10" u="sng">
                <a:solidFill>
                  <a:srgbClr val="BF0000"/>
                </a:solidFill>
                <a:effectLst>
                  <a:outerShdw algn="br" blurRad="38100" dir="2700000" dist="38100" rotWithShape="0">
                    <a:srgbClr val="000000"/>
                  </a:outerShdw>
                </a:effectLst>
              </a:rPr>
              <a:t>O</a:t>
            </a:r>
            <a:r>
              <a:rPr dirty="0" sz="3600" i="1" spc="-15" u="sng">
                <a:solidFill>
                  <a:srgbClr val="BF0000"/>
                </a:solidFill>
                <a:effectLst>
                  <a:outerShdw algn="br" blurRad="38100" dir="2700000" dist="38100" rotWithShape="0">
                    <a:srgbClr val="000000"/>
                  </a:outerShdw>
                </a:effectLst>
              </a:rPr>
              <a:t>P</a:t>
            </a:r>
            <a:r>
              <a:rPr dirty="0" sz="3600" i="1" spc="10" u="sng">
                <a:solidFill>
                  <a:srgbClr val="BF0000"/>
                </a:solidFill>
                <a:effectLst>
                  <a:outerShdw algn="br" blurRad="38100" dir="2700000" dist="38100" rotWithShape="0">
                    <a:srgbClr val="000000"/>
                  </a:outerShdw>
                </a:effectLst>
              </a:rPr>
              <a:t>O</a:t>
            </a:r>
            <a:r>
              <a:rPr dirty="0" sz="3600" i="1" spc="25" u="sng">
                <a:solidFill>
                  <a:srgbClr val="BF0000"/>
                </a:solidFill>
                <a:effectLst>
                  <a:outerShdw algn="br" blurRad="38100" dir="2700000" dist="38100" rotWithShape="0">
                    <a:srgbClr val="000000"/>
                  </a:outerShdw>
                </a:effectLst>
              </a:rPr>
              <a:t>S</a:t>
            </a:r>
            <a:r>
              <a:rPr dirty="0" sz="3600" i="1" spc="-30" u="sng">
                <a:solidFill>
                  <a:srgbClr val="BF0000"/>
                </a:solidFill>
                <a:effectLst>
                  <a:outerShdw algn="br" blurRad="38100" dir="2700000" dist="38100" rotWithShape="0">
                    <a:srgbClr val="000000"/>
                  </a:outerShdw>
                </a:effectLst>
              </a:rPr>
              <a:t>I</a:t>
            </a:r>
            <a:r>
              <a:rPr dirty="0" sz="3600" i="1" spc="-35" u="sng">
                <a:solidFill>
                  <a:srgbClr val="BF0000"/>
                </a:solidFill>
                <a:effectLst>
                  <a:outerShdw algn="br" blurRad="38100" dir="2700000" dist="38100" rotWithShape="0">
                    <a:srgbClr val="000000"/>
                  </a:outerShdw>
                </a:effectLst>
              </a:rPr>
              <a:t>T</a:t>
            </a:r>
            <a:r>
              <a:rPr dirty="0" sz="3600" i="1" spc="-30" u="sng">
                <a:solidFill>
                  <a:srgbClr val="BF0000"/>
                </a:solidFill>
                <a:effectLst>
                  <a:outerShdw algn="br" blurRad="38100" dir="2700000" dist="38100" rotWithShape="0">
                    <a:srgbClr val="000000"/>
                  </a:outerShdw>
                </a:effectLst>
              </a:rPr>
              <a:t>I</a:t>
            </a:r>
            <a:r>
              <a:rPr dirty="0" sz="3600" i="1" spc="10" u="sng">
                <a:solidFill>
                  <a:srgbClr val="BF0000"/>
                </a:solidFill>
                <a:effectLst>
                  <a:outerShdw algn="br" blurRad="38100" dir="2700000" dist="38100" rotWithShape="0">
                    <a:srgbClr val="000000"/>
                  </a:outerShdw>
                </a:effectLst>
              </a:rPr>
              <a:t>O</a:t>
            </a:r>
            <a:r>
              <a:rPr dirty="0" sz="3600" i="1" u="sng">
                <a:solidFill>
                  <a:srgbClr val="BF0000"/>
                </a:solidFill>
                <a:effectLst>
                  <a:outerShdw algn="br" blurRad="38100" dir="2700000" dist="38100" rotWithShape="0">
                    <a:srgbClr val="000000"/>
                  </a:outerShdw>
                </a:effectLst>
              </a:rPr>
              <a:t>N</a:t>
            </a:r>
            <a:endParaRPr dirty="0" sz="3600" i="1" u="sng">
              <a:solidFill>
                <a:srgbClr val="BF0000"/>
              </a:solidFill>
              <a:effectLst>
                <a:outerShdw algn="br" blurRad="38100" dir="2700000" dist="38100" rotWithShape="0">
                  <a:srgbClr val="000000"/>
                </a:outerShdw>
              </a:effectLst>
            </a:endParaRPr>
          </a:p>
        </p:txBody>
      </p:sp>
      <p:pic>
        <p:nvPicPr>
          <p:cNvPr id="209715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08" name=""/>
          <p:cNvSpPr txBox="1"/>
          <p:nvPr/>
        </p:nvSpPr>
        <p:spPr>
          <a:xfrm>
            <a:off x="234661" y="969585"/>
            <a:ext cx="9762193" cy="3025140"/>
          </a:xfrm>
          <a:prstGeom prst="rect"/>
        </p:spPr>
        <p:txBody>
          <a:bodyPr rtlCol="0" wrap="square">
            <a:spAutoFit/>
          </a:bodyPr>
          <a:p>
            <a:r>
              <a:rPr sz="2800" lang="en-US">
                <a:solidFill>
                  <a:srgbClr val="000000"/>
                </a:solidFill>
              </a:rPr>
              <a:t>Solution:
Employee Optimization and Talent Utilization
The solution involves strategically leveraging the skills and roles of employees to enhance overall business performance. This includes optimizing the allocation of resources based on department needs, employee strengths, and organizational goals.</a:t>
            </a:r>
            <a:endParaRPr sz="2800" lang="en-US">
              <a:solidFill>
                <a:srgbClr val="000000"/>
              </a:solidFill>
            </a:endParaRPr>
          </a:p>
        </p:txBody>
      </p:sp>
      <p:sp>
        <p:nvSpPr>
          <p:cNvPr id="1048609" name=""/>
          <p:cNvSpPr txBox="1"/>
          <p:nvPr/>
        </p:nvSpPr>
        <p:spPr>
          <a:xfrm>
            <a:off x="323127" y="4009992"/>
            <a:ext cx="9120909" cy="929640"/>
          </a:xfrm>
          <a:prstGeom prst="rect"/>
        </p:spPr>
        <p:txBody>
          <a:bodyPr rtlCol="0" wrap="square">
            <a:spAutoFit/>
          </a:bodyPr>
          <a:p>
            <a:r>
              <a:rPr sz="2800" lang="en-US">
                <a:solidFill>
                  <a:srgbClr val="000000"/>
                </a:solidFill>
              </a:rPr>
              <a:t>Value Proposition: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I</a:t>
            </a:r>
            <a:r>
              <a:rPr sz="2800" lang="en-US">
                <a:solidFill>
                  <a:srgbClr val="000000"/>
                </a:solidFill>
              </a:rPr>
              <a:t>ncreased Efficiency and Productivity</a:t>
            </a:r>
            <a:endParaRPr sz="2800" lang="en-US">
              <a:solidFill>
                <a:srgbClr val="000000"/>
              </a:solidFill>
            </a:endParaRPr>
          </a:p>
        </p:txBody>
      </p:sp>
      <p:sp>
        <p:nvSpPr>
          <p:cNvPr id="1048610" name=""/>
          <p:cNvSpPr txBox="1"/>
          <p:nvPr/>
        </p:nvSpPr>
        <p:spPr>
          <a:xfrm>
            <a:off x="1264660" y="4939632"/>
            <a:ext cx="6419326" cy="510540"/>
          </a:xfrm>
          <a:prstGeom prst="rect"/>
        </p:spPr>
        <p:txBody>
          <a:bodyPr rtlCol="0" wrap="square">
            <a:spAutoFit/>
          </a:bodyPr>
          <a:p>
            <a:r>
              <a:rPr sz="2800" lang="en-US">
                <a:solidFill>
                  <a:srgbClr val="000000"/>
                </a:solidFill>
              </a:rPr>
              <a:t>Enhanced Employee Satisfaction</a:t>
            </a:r>
            <a:endParaRPr sz="2800" lang="en-US">
              <a:solidFill>
                <a:srgbClr val="000000"/>
              </a:solidFill>
            </a:endParaRPr>
          </a:p>
        </p:txBody>
      </p:sp>
      <p:sp>
        <p:nvSpPr>
          <p:cNvPr id="1048611" name=""/>
          <p:cNvSpPr txBox="1"/>
          <p:nvPr/>
        </p:nvSpPr>
        <p:spPr>
          <a:xfrm>
            <a:off x="1421823" y="5417802"/>
            <a:ext cx="7931727" cy="510541"/>
          </a:xfrm>
          <a:prstGeom prst="rect"/>
        </p:spPr>
        <p:txBody>
          <a:bodyPr rtlCol="0" wrap="square">
            <a:spAutoFit/>
          </a:bodyPr>
          <a:p>
            <a:r>
              <a:rPr sz="2800" lang="en-US">
                <a:solidFill>
                  <a:srgbClr val="000000"/>
                </a:solidFill>
              </a:rPr>
              <a:t>Better Client and Customer Engagement:</a:t>
            </a:r>
            <a:endParaRPr sz="2800" lang="en-US">
              <a:solidFill>
                <a:srgbClr val="000000"/>
              </a:solidFill>
            </a:endParaRPr>
          </a:p>
        </p:txBody>
      </p:sp>
      <p:sp>
        <p:nvSpPr>
          <p:cNvPr id="1048612" name=""/>
          <p:cNvSpPr txBox="1"/>
          <p:nvPr/>
        </p:nvSpPr>
        <p:spPr>
          <a:xfrm>
            <a:off x="1524000" y="5895974"/>
            <a:ext cx="5530273" cy="510540"/>
          </a:xfrm>
          <a:prstGeom prst="rect"/>
        </p:spPr>
        <p:txBody>
          <a:bodyPr rtlCol="0" wrap="square">
            <a:spAutoFit/>
          </a:bodyPr>
          <a:p>
            <a:r>
              <a:rPr sz="2800" lang="en-US">
                <a:solidFill>
                  <a:srgbClr val="000000"/>
                </a:solidFill>
              </a:rPr>
              <a:t>Data-Driven Decision Making</a:t>
            </a:r>
            <a:endParaRPr sz="2800" lang="en-US">
              <a:solidFill>
                <a:srgbClr val="000000"/>
              </a:solidFill>
            </a:endParaRPr>
          </a:p>
        </p:txBody>
      </p:sp>
      <p:sp>
        <p:nvSpPr>
          <p:cNvPr id="1048613" name=""/>
          <p:cNvSpPr txBox="1"/>
          <p:nvPr/>
        </p:nvSpPr>
        <p:spPr>
          <a:xfrm>
            <a:off x="1524000" y="6212205"/>
            <a:ext cx="5945909" cy="510540"/>
          </a:xfrm>
          <a:prstGeom prst="rect"/>
        </p:spPr>
        <p:txBody>
          <a:bodyPr rtlCol="0" wrap="square">
            <a:spAutoFit/>
          </a:bodyPr>
          <a:p>
            <a:r>
              <a:rPr sz="2800" lang="en-US">
                <a:solidFill>
                  <a:srgbClr val="000000"/>
                </a:solidFill>
              </a:rPr>
              <a:t>Cost Management:</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21" name=""/>
        <p:cNvGrpSpPr/>
        <p:nvPr/>
      </p:nvGrpSpPr>
      <p:grpSpPr>
        <a:xfrm>
          <a:off x="0" y="0"/>
          <a:ext cx="0" cy="0"/>
          <a:chOff x="0" y="0"/>
          <a:chExt cx="0" cy="0"/>
        </a:xfrm>
      </p:grpSpPr>
      <p:sp>
        <p:nvSpPr>
          <p:cNvPr id="1048601" name="Title 1"/>
          <p:cNvSpPr>
            <a:spLocks noGrp="1"/>
          </p:cNvSpPr>
          <p:nvPr>
            <p:ph type="title"/>
          </p:nvPr>
        </p:nvSpPr>
        <p:spPr>
          <a:xfrm>
            <a:off x="500321" y="190006"/>
            <a:ext cx="10681335" cy="723901"/>
          </a:xfrm>
        </p:spPr>
        <p:txBody>
          <a:bodyPr/>
          <a:p>
            <a:r>
              <a:rPr dirty="0" i="1" lang="en-IN" u="sng">
                <a:solidFill>
                  <a:srgbClr val="BF0000"/>
                </a:solidFill>
                <a:effectLst>
                  <a:outerShdw algn="br" blurRad="38100" dir="2700000" dist="38100" rotWithShape="0">
                    <a:srgbClr val="000000"/>
                  </a:outerShdw>
                </a:effectLst>
              </a:rPr>
              <a:t>Dataset Description</a:t>
            </a:r>
            <a:endParaRPr dirty="0" i="1" lang="en-IN" u="sng">
              <a:solidFill>
                <a:srgbClr val="BF0000"/>
              </a:solidFill>
              <a:effectLst>
                <a:outerShdw algn="br" blurRad="38100" dir="2700000" dist="38100" rotWithShape="0">
                  <a:srgbClr val="000000"/>
                </a:outerShdw>
              </a:effectLst>
            </a:endParaRPr>
          </a:p>
        </p:txBody>
      </p:sp>
      <p:sp>
        <p:nvSpPr>
          <p:cNvPr id="1048602" name=""/>
          <p:cNvSpPr txBox="1"/>
          <p:nvPr/>
        </p:nvSpPr>
        <p:spPr>
          <a:xfrm>
            <a:off x="500322" y="1109344"/>
            <a:ext cx="10936345" cy="5539740"/>
          </a:xfrm>
          <a:prstGeom prst="rect"/>
        </p:spPr>
        <p:txBody>
          <a:bodyPr rtlCol="0" wrap="square">
            <a:spAutoFit/>
          </a:bodyPr>
          <a:p>
            <a:r>
              <a:rPr sz="2800" lang="en-US">
                <a:solidFill>
                  <a:srgbClr val="000000"/>
                </a:solidFill>
              </a:rPr>
              <a:t>Dataset Description:
Emp ID: Unique identifier for each employee.
Example: PR00147, PR04686
Name: Full name of the employee.
Example: Minerva Ricardot, Oona Donan
Gender: Gender of the employee.
Example: Male, Female
Department: The department where the employee works.
Example: Business Development, Training</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2D04F"/>
        </a:solidFill>
      </p:bgPr>
    </p:bg>
    <p:spTree>
      <p:nvGrpSpPr>
        <p:cNvPr id="20" name=""/>
        <p:cNvGrpSpPr/>
        <p:nvPr/>
      </p:nvGrpSpPr>
      <p:grpSpPr>
        <a:xfrm>
          <a:off x="0" y="0"/>
          <a:ext cx="0" cy="0"/>
          <a:chOff x="0" y="0"/>
          <a:chExt cx="0" cy="0"/>
        </a:xfrm>
      </p:grpSpPr>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599" name="object 7"/>
          <p:cNvSpPr txBox="1">
            <a:spLocks noGrp="1"/>
          </p:cNvSpPr>
          <p:nvPr>
            <p:ph type="title"/>
          </p:nvPr>
        </p:nvSpPr>
        <p:spPr>
          <a:xfrm>
            <a:off x="316604" y="339412"/>
            <a:ext cx="3903402" cy="737236"/>
          </a:xfrm>
          <a:prstGeom prst="rect"/>
        </p:spPr>
        <p:txBody>
          <a:bodyPr bIns="0" lIns="0" rIns="0" rtlCol="0" tIns="13335" vert="horz" wrap="square">
            <a:spAutoFit/>
          </a:bodyPr>
          <a:p>
            <a:pPr marL="12700">
              <a:lnSpc>
                <a:spcPct val="100000"/>
              </a:lnSpc>
              <a:spcBef>
                <a:spcPts val="105"/>
              </a:spcBef>
            </a:pPr>
            <a:r>
              <a:rPr dirty="0" i="1" u="sng">
                <a:solidFill>
                  <a:srgbClr val="BF0000"/>
                </a:solidFill>
                <a:effectLst>
                  <a:outerShdw algn="br" blurRad="38100" dir="2700000" dist="38100" rotWithShape="0">
                    <a:srgbClr val="000000"/>
                  </a:outerShdw>
                </a:effectLst>
              </a:rPr>
              <a:t>R</a:t>
            </a:r>
            <a:r>
              <a:rPr dirty="0" i="1" spc="-40" u="sng">
                <a:solidFill>
                  <a:srgbClr val="BF0000"/>
                </a:solidFill>
                <a:effectLst>
                  <a:outerShdw algn="br" blurRad="38100" dir="2700000" dist="38100" rotWithShape="0">
                    <a:srgbClr val="000000"/>
                  </a:outerShdw>
                </a:effectLst>
              </a:rPr>
              <a:t>E</a:t>
            </a:r>
            <a:r>
              <a:rPr dirty="0" i="1" spc="15" u="sng">
                <a:solidFill>
                  <a:srgbClr val="BF0000"/>
                </a:solidFill>
                <a:effectLst>
                  <a:outerShdw algn="br" blurRad="38100" dir="2700000" dist="38100" rotWithShape="0">
                    <a:srgbClr val="000000"/>
                  </a:outerShdw>
                </a:effectLst>
              </a:rPr>
              <a:t>S</a:t>
            </a:r>
            <a:r>
              <a:rPr dirty="0" i="1" spc="-30" u="sng">
                <a:solidFill>
                  <a:srgbClr val="BF0000"/>
                </a:solidFill>
                <a:effectLst>
                  <a:outerShdw algn="br" blurRad="38100" dir="2700000" dist="38100" rotWithShape="0">
                    <a:srgbClr val="000000"/>
                  </a:outerShdw>
                </a:effectLst>
              </a:rPr>
              <a:t>U</a:t>
            </a:r>
            <a:r>
              <a:rPr dirty="0" i="1" spc="-405" u="sng">
                <a:solidFill>
                  <a:srgbClr val="BF0000"/>
                </a:solidFill>
                <a:effectLst>
                  <a:outerShdw algn="br" blurRad="38100" dir="2700000" dist="38100" rotWithShape="0">
                    <a:srgbClr val="000000"/>
                  </a:outerShdw>
                </a:effectLst>
              </a:rPr>
              <a:t>L</a:t>
            </a:r>
            <a:r>
              <a:rPr dirty="0" i="1" u="sng">
                <a:solidFill>
                  <a:srgbClr val="BF0000"/>
                </a:solidFill>
                <a:effectLst>
                  <a:outerShdw algn="br" blurRad="38100" dir="2700000" dist="38100" rotWithShape="0">
                    <a:srgbClr val="000000"/>
                  </a:outerShdw>
                </a:effectLst>
              </a:rPr>
              <a:t>TS</a:t>
            </a:r>
            <a:endParaRPr dirty="0" i="1" u="sng">
              <a:solidFill>
                <a:srgbClr val="BF0000"/>
              </a:solidFill>
              <a:effectLst>
                <a:outerShdw algn="br" blurRad="38100" dir="2700000" dist="38100" rotWithShape="0">
                  <a:srgbClr val="000000"/>
                </a:outerShdw>
              </a:effectLst>
            </a:endParaRPr>
          </a:p>
        </p:txBody>
      </p:sp>
      <p:sp>
        <p:nvSpPr>
          <p:cNvPr id="104860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graphicFrame>
        <p:nvGraphicFramePr>
          <p:cNvPr id="4194304" name="图表 1"/>
          <p:cNvGraphicFramePr>
            <a:graphicFrameLocks/>
          </p:cNvGraphicFramePr>
          <p:nvPr/>
        </p:nvGraphicFramePr>
        <p:xfrm>
          <a:off x="1666874" y="1369842"/>
          <a:ext cx="6450813" cy="509763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2024-03-27T08:07:22Z</dcterms:created>
  <dcterms:modified xsi:type="dcterms:W3CDTF">2024-09-10T05:08:56Z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f0c8c78528be415e89daffa2c4b3bb10</vt:lpwstr>
  </property>
</Properties>
</file>