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2" r:id="rId1"/>
  </p:sldMasterIdLst>
  <p:notesMasterIdLst>
    <p:notesMasterId r:id="rId34"/>
  </p:notesMasterIdLst>
  <p:handoutMasterIdLst>
    <p:handoutMasterId r:id="rId35"/>
  </p:handoutMasterIdLst>
  <p:sldIdLst>
    <p:sldId id="256" r:id="rId2"/>
    <p:sldId id="258" r:id="rId3"/>
    <p:sldId id="261" r:id="rId4"/>
    <p:sldId id="296" r:id="rId5"/>
    <p:sldId id="273" r:id="rId6"/>
    <p:sldId id="284" r:id="rId7"/>
    <p:sldId id="272" r:id="rId8"/>
    <p:sldId id="274" r:id="rId9"/>
    <p:sldId id="275" r:id="rId10"/>
    <p:sldId id="257" r:id="rId11"/>
    <p:sldId id="285" r:id="rId12"/>
    <p:sldId id="315" r:id="rId13"/>
    <p:sldId id="316" r:id="rId14"/>
    <p:sldId id="268" r:id="rId15"/>
    <p:sldId id="322" r:id="rId16"/>
    <p:sldId id="297" r:id="rId17"/>
    <p:sldId id="299" r:id="rId18"/>
    <p:sldId id="307" r:id="rId19"/>
    <p:sldId id="309" r:id="rId20"/>
    <p:sldId id="301" r:id="rId21"/>
    <p:sldId id="303" r:id="rId22"/>
    <p:sldId id="313" r:id="rId23"/>
    <p:sldId id="308" r:id="rId24"/>
    <p:sldId id="291" r:id="rId25"/>
    <p:sldId id="319" r:id="rId26"/>
    <p:sldId id="314" r:id="rId27"/>
    <p:sldId id="306" r:id="rId28"/>
    <p:sldId id="312" r:id="rId29"/>
    <p:sldId id="304" r:id="rId30"/>
    <p:sldId id="323" r:id="rId31"/>
    <p:sldId id="295" r:id="rId32"/>
    <p:sldId id="26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23DC"/>
    <a:srgbClr val="16E4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4660"/>
  </p:normalViewPr>
  <p:slideViewPr>
    <p:cSldViewPr>
      <p:cViewPr varScale="1">
        <p:scale>
          <a:sx n="82" d="100"/>
          <a:sy n="82" d="100"/>
        </p:scale>
        <p:origin x="869" y="58"/>
      </p:cViewPr>
      <p:guideLst>
        <p:guide orient="horz" pos="2160"/>
        <p:guide pos="384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9-17T15:09:21.191"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IN" smtClean="0"/>
              <a:pPr/>
              <a:t>29-04-2019</a:t>
            </a:fld>
            <a:endParaRPr lang="en-IN"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IN" smtClean="0"/>
              <a:pPr/>
              <a:t>‹#›</a:t>
            </a:fld>
            <a:endParaRPr lang="en-IN"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IN" smtClean="0"/>
              <a:pPr/>
              <a:t>29-04-2019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IN" smtClean="0"/>
              <a:pPr/>
              <a:t>‹#›</a:t>
            </a:fld>
            <a:endParaRPr lang="en-IN"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5ACE04-E13C-4837-B6DD-B388E7CAA05E}" type="slidenum">
              <a:rPr lang="en-IN" smtClean="0"/>
              <a:pPr/>
              <a:t>1</a:t>
            </a:fld>
            <a:endParaRPr lang="en-IN" dirty="0"/>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5ACE04-E13C-4837-B6DD-B388E7CAA05E}" type="slidenum">
              <a:rPr lang="en-IN" smtClean="0"/>
              <a:pPr/>
              <a:t>2</a:t>
            </a:fld>
            <a:endParaRPr lang="en-IN" dirty="0"/>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5ACE04-E13C-4837-B6DD-B388E7CAA05E}" type="slidenum">
              <a:rPr lang="en-IN" smtClean="0"/>
              <a:pPr/>
              <a:t>3</a:t>
            </a:fld>
            <a:endParaRPr lang="en-IN" dirty="0"/>
          </a:p>
        </p:txBody>
      </p:sp>
    </p:spTree>
    <p:extLst>
      <p:ext uri="{BB962C8B-B14F-4D97-AF65-F5344CB8AC3E}">
        <p14:creationId xmlns:p14="http://schemas.microsoft.com/office/powerpoint/2010/main" val="1859640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smtClean="0"/>
              <a:pPr/>
              <a:t>29-Apr-19</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8BB047D-A6CD-43AB-96F0-683C726B586B}" type="slidenum">
              <a:rPr lang="en-IN" smtClean="0"/>
              <a:pPr/>
              <a:t>‹#›</a:t>
            </a:fld>
            <a:endParaRPr lang="en-IN"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08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29-Apr-19</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BB047D-A6CD-43AB-96F0-683C726B586B}" type="slidenum">
              <a:rPr lang="en-IN" smtClean="0"/>
              <a:pPr/>
              <a:t>‹#›</a:t>
            </a:fld>
            <a:endParaRPr lang="en-IN" dirty="0"/>
          </a:p>
        </p:txBody>
      </p:sp>
    </p:spTree>
    <p:extLst>
      <p:ext uri="{BB962C8B-B14F-4D97-AF65-F5344CB8AC3E}">
        <p14:creationId xmlns:p14="http://schemas.microsoft.com/office/powerpoint/2010/main" val="55352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29-Apr-19</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BB047D-A6CD-43AB-96F0-683C726B586B}" type="slidenum">
              <a:rPr lang="en-IN" smtClean="0"/>
              <a:pPr/>
              <a:t>‹#›</a:t>
            </a:fld>
            <a:endParaRPr lang="en-IN" dirty="0"/>
          </a:p>
        </p:txBody>
      </p:sp>
    </p:spTree>
    <p:extLst>
      <p:ext uri="{BB962C8B-B14F-4D97-AF65-F5344CB8AC3E}">
        <p14:creationId xmlns:p14="http://schemas.microsoft.com/office/powerpoint/2010/main" val="3959831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dirty="0"/>
              <a:t>Presentation title</a:t>
            </a:r>
            <a:endParaRPr lang="en-IN" dirty="0"/>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IN" smtClean="0"/>
              <a:pPr/>
              <a:t>29-04-2019</a:t>
            </a:fld>
            <a:endParaRPr lang="en-IN"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993641" y="475812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993641" y="584840"/>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5"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a:t>Click icon to add picture</a:t>
            </a:r>
            <a:endParaRPr lang="en-IN"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68452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dirty="0"/>
              <a:t>TITLE HERE</a:t>
            </a:r>
            <a:endParaRPr lang="en-IN" dirty="0"/>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a:t>Click icon to add picture</a:t>
            </a:r>
            <a:endParaRPr lang="en-IN"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Tree>
    <p:extLst>
      <p:ext uri="{BB962C8B-B14F-4D97-AF65-F5344CB8AC3E}">
        <p14:creationId xmlns:p14="http://schemas.microsoft.com/office/powerpoint/2010/main" val="256978071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Content +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a:t>Click icon to add picture</a:t>
            </a:r>
            <a:endParaRPr lang="en-IN"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a:t>Click icon to add picture</a:t>
            </a:r>
            <a:endParaRPr lang="en-IN"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a:t>Click icon to add picture</a:t>
            </a:r>
            <a:endParaRPr lang="en-IN" dirty="0"/>
          </a:p>
        </p:txBody>
      </p:sp>
    </p:spTree>
    <p:extLst>
      <p:ext uri="{BB962C8B-B14F-4D97-AF65-F5344CB8AC3E}">
        <p14:creationId xmlns:p14="http://schemas.microsoft.com/office/powerpoint/2010/main" val="41504319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a:t>Click to edit Master title style</a:t>
            </a:r>
            <a:endParaRPr lang="en-IN" dirty="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company name</a:t>
            </a:r>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Tree>
    <p:extLst>
      <p:ext uri="{BB962C8B-B14F-4D97-AF65-F5344CB8AC3E}">
        <p14:creationId xmlns:p14="http://schemas.microsoft.com/office/powerpoint/2010/main" val="419479619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dirty="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IN" smtClean="0"/>
              <a:pPr/>
              <a:t>29-04-2019</a:t>
            </a:fld>
            <a:endParaRPr lang="en-IN"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a:t>Click icon to add picture</a:t>
            </a:r>
            <a:endParaRPr lang="en-IN"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Tree>
    <p:extLst>
      <p:ext uri="{BB962C8B-B14F-4D97-AF65-F5344CB8AC3E}">
        <p14:creationId xmlns:p14="http://schemas.microsoft.com/office/powerpoint/2010/main" val="2614297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a:t>Click to edit Master title style</a:t>
            </a:r>
            <a:endParaRPr lang="en-IN" dirty="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company name</a:t>
            </a:r>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p:nvPr>
        </p:nvSpPr>
        <p:spPr>
          <a:xfrm>
            <a:off x="363416" y="1825625"/>
            <a:ext cx="1146516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company name</a:t>
            </a:r>
          </a:p>
        </p:txBody>
      </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29-Apr-19</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BB047D-A6CD-43AB-96F0-683C726B586B}" type="slidenum">
              <a:rPr lang="en-IN" smtClean="0"/>
              <a:pPr/>
              <a:t>‹#›</a:t>
            </a:fld>
            <a:endParaRPr lang="en-IN" dirty="0"/>
          </a:p>
        </p:txBody>
      </p:sp>
    </p:spTree>
    <p:extLst>
      <p:ext uri="{BB962C8B-B14F-4D97-AF65-F5344CB8AC3E}">
        <p14:creationId xmlns:p14="http://schemas.microsoft.com/office/powerpoint/2010/main" val="316558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29-Apr-19</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BB047D-A6CD-43AB-96F0-683C726B586B}" type="slidenum">
              <a:rPr lang="en-IN" smtClean="0"/>
              <a:pPr/>
              <a:t>‹#›</a:t>
            </a:fld>
            <a:endParaRPr lang="en-IN"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4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29-Apr-19</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8BB047D-A6CD-43AB-96F0-683C726B586B}" type="slidenum">
              <a:rPr lang="en-IN" smtClean="0"/>
              <a:pPr/>
              <a:t>‹#›</a:t>
            </a:fld>
            <a:endParaRPr lang="en-IN" dirty="0"/>
          </a:p>
        </p:txBody>
      </p:sp>
    </p:spTree>
    <p:extLst>
      <p:ext uri="{BB962C8B-B14F-4D97-AF65-F5344CB8AC3E}">
        <p14:creationId xmlns:p14="http://schemas.microsoft.com/office/powerpoint/2010/main" val="358488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29-Apr-19</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8BB047D-A6CD-43AB-96F0-683C726B586B}" type="slidenum">
              <a:rPr lang="en-IN" smtClean="0"/>
              <a:pPr/>
              <a:t>‹#›</a:t>
            </a:fld>
            <a:endParaRPr lang="en-IN" dirty="0"/>
          </a:p>
        </p:txBody>
      </p:sp>
    </p:spTree>
    <p:extLst>
      <p:ext uri="{BB962C8B-B14F-4D97-AF65-F5344CB8AC3E}">
        <p14:creationId xmlns:p14="http://schemas.microsoft.com/office/powerpoint/2010/main" val="48858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pPr/>
              <a:t>29-Apr-19</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8BB047D-A6CD-43AB-96F0-683C726B586B}" type="slidenum">
              <a:rPr lang="en-IN" smtClean="0"/>
              <a:pPr/>
              <a:t>‹#›</a:t>
            </a:fld>
            <a:endParaRPr lang="en-IN" dirty="0"/>
          </a:p>
        </p:txBody>
      </p:sp>
    </p:spTree>
    <p:extLst>
      <p:ext uri="{BB962C8B-B14F-4D97-AF65-F5344CB8AC3E}">
        <p14:creationId xmlns:p14="http://schemas.microsoft.com/office/powerpoint/2010/main" val="315239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29-Apr-19</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8BB047D-A6CD-43AB-96F0-683C726B586B}" type="slidenum">
              <a:rPr lang="en-IN" smtClean="0"/>
              <a:pPr/>
              <a:t>‹#›</a:t>
            </a:fld>
            <a:endParaRPr lang="en-IN" dirty="0"/>
          </a:p>
        </p:txBody>
      </p:sp>
    </p:spTree>
    <p:extLst>
      <p:ext uri="{BB962C8B-B14F-4D97-AF65-F5344CB8AC3E}">
        <p14:creationId xmlns:p14="http://schemas.microsoft.com/office/powerpoint/2010/main" val="334745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29-Apr-19</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8BB047D-A6CD-43AB-96F0-683C726B586B}" type="slidenum">
              <a:rPr lang="en-IN" smtClean="0"/>
              <a:pPr/>
              <a:t>‹#›</a:t>
            </a:fld>
            <a:endParaRPr lang="en-IN" dirty="0"/>
          </a:p>
        </p:txBody>
      </p:sp>
    </p:spTree>
    <p:extLst>
      <p:ext uri="{BB962C8B-B14F-4D97-AF65-F5344CB8AC3E}">
        <p14:creationId xmlns:p14="http://schemas.microsoft.com/office/powerpoint/2010/main" val="81945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29-Apr-19</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8BB047D-A6CD-43AB-96F0-683C726B586B}" type="slidenum">
              <a:rPr lang="en-IN" smtClean="0"/>
              <a:pPr/>
              <a:t>‹#›</a:t>
            </a:fld>
            <a:endParaRPr lang="en-IN" dirty="0"/>
          </a:p>
        </p:txBody>
      </p:sp>
    </p:spTree>
    <p:extLst>
      <p:ext uri="{BB962C8B-B14F-4D97-AF65-F5344CB8AC3E}">
        <p14:creationId xmlns:p14="http://schemas.microsoft.com/office/powerpoint/2010/main" val="194765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smtClean="0"/>
              <a:pPr/>
              <a:t>29-Apr-19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8BB047D-A6CD-43AB-96F0-683C726B586B}" type="slidenum">
              <a:rPr lang="en-IN" smtClean="0"/>
              <a:pPr/>
              <a:t>‹#›</a:t>
            </a:fld>
            <a:endParaRPr lang="en-IN" dirty="0"/>
          </a:p>
        </p:txBody>
      </p:sp>
    </p:spTree>
    <p:extLst>
      <p:ext uri="{BB962C8B-B14F-4D97-AF65-F5344CB8AC3E}">
        <p14:creationId xmlns:p14="http://schemas.microsoft.com/office/powerpoint/2010/main" val="138435834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8" r:id="rId14"/>
    <p:sldLayoutId id="2147483750" r:id="rId15"/>
    <p:sldLayoutId id="2147483751" r:id="rId16"/>
    <p:sldLayoutId id="2147483666" r:id="rId17"/>
    <p:sldLayoutId id="2147483665" r:id="rId18"/>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a:xfrm>
            <a:off x="4738678" y="214290"/>
            <a:ext cx="7148137" cy="4012708"/>
          </a:xfrm>
        </p:spPr>
        <p:txBody>
          <a:bodyPr>
            <a:noAutofit/>
          </a:bodyPr>
          <a:lstStyle/>
          <a:p>
            <a:r>
              <a:rPr lang="en-IN" sz="4400" dirty="0">
                <a:solidFill>
                  <a:srgbClr val="404040"/>
                </a:solidFill>
              </a:rPr>
              <a:t>DETECTION AND  PREDICTION OF LAND changes USING </a:t>
            </a:r>
            <a:br>
              <a:rPr lang="en-IN" sz="4400" dirty="0">
                <a:solidFill>
                  <a:srgbClr val="404040"/>
                </a:solidFill>
              </a:rPr>
            </a:br>
            <a:r>
              <a:rPr lang="en-IN" sz="4400" dirty="0">
                <a:solidFill>
                  <a:srgbClr val="404040"/>
                </a:solidFill>
              </a:rPr>
              <a:t>DEEP LEARNING</a:t>
            </a:r>
          </a:p>
        </p:txBody>
      </p:sp>
      <p:pic>
        <p:nvPicPr>
          <p:cNvPr id="36" name="Picture Placeholder 35" descr="aerial view bridge over water">
            <a:extLst>
              <a:ext uri="{FF2B5EF4-FFF2-40B4-BE49-F238E27FC236}">
                <a16:creationId xmlns:a16="http://schemas.microsoft.com/office/drawing/2014/main" id="{F7CD9EDC-C949-4D72-B04B-A61A034595A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t="29" b="29"/>
          <a:stretch>
            <a:fillRect/>
          </a:stretch>
        </p:blipFill>
        <p:spPr>
          <a:xfrm>
            <a:off x="0" y="0"/>
            <a:ext cx="4424363" cy="6858000"/>
          </a:xfrm>
        </p:spPr>
      </p:pic>
      <p:sp>
        <p:nvSpPr>
          <p:cNvPr id="4" name="TextBox 3">
            <a:extLst>
              <a:ext uri="{FF2B5EF4-FFF2-40B4-BE49-F238E27FC236}">
                <a16:creationId xmlns:a16="http://schemas.microsoft.com/office/drawing/2014/main" id="{A00CA59A-3C19-4165-93F0-986C08A8C72C}"/>
              </a:ext>
            </a:extLst>
          </p:cNvPr>
          <p:cNvSpPr txBox="1"/>
          <p:nvPr/>
        </p:nvSpPr>
        <p:spPr>
          <a:xfrm>
            <a:off x="4511824" y="4797152"/>
            <a:ext cx="4424363" cy="1938992"/>
          </a:xfrm>
          <a:prstGeom prst="rect">
            <a:avLst/>
          </a:prstGeom>
          <a:noFill/>
        </p:spPr>
        <p:txBody>
          <a:bodyPr wrap="square" rtlCol="0">
            <a:spAutoFit/>
          </a:bodyPr>
          <a:lstStyle/>
          <a:p>
            <a:r>
              <a:rPr lang="en-US" sz="2400" dirty="0"/>
              <a:t>		TEAM MEMBERS</a:t>
            </a:r>
          </a:p>
          <a:p>
            <a:r>
              <a:rPr lang="en-IN" sz="2400" dirty="0"/>
              <a:t>S.AJAY KUMAR   (2015506003)</a:t>
            </a:r>
          </a:p>
          <a:p>
            <a:r>
              <a:rPr lang="en-IN" sz="2400" dirty="0"/>
              <a:t>K.REVATHY           (2015506090)</a:t>
            </a:r>
          </a:p>
          <a:p>
            <a:r>
              <a:rPr lang="en-IN" sz="2400" dirty="0"/>
              <a:t>T.DIVYA SHREE   (2015506013)</a:t>
            </a:r>
          </a:p>
          <a:p>
            <a:endParaRPr lang="en-US" sz="2400" dirty="0"/>
          </a:p>
        </p:txBody>
      </p:sp>
      <p:sp>
        <p:nvSpPr>
          <p:cNvPr id="5" name="TextBox 4"/>
          <p:cNvSpPr txBox="1"/>
          <p:nvPr/>
        </p:nvSpPr>
        <p:spPr>
          <a:xfrm>
            <a:off x="8596330" y="5429264"/>
            <a:ext cx="328614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b="1" dirty="0"/>
              <a:t>BATCH 15</a:t>
            </a:r>
          </a:p>
          <a:p>
            <a:r>
              <a:rPr lang="en-IN" b="1" dirty="0"/>
              <a:t>GUIDE:  Ms. S. ELIZA FEMI SHERLEY</a:t>
            </a:r>
          </a:p>
        </p:txBody>
      </p:sp>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50277" y="1214913"/>
            <a:ext cx="2297723" cy="1214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MULTISPECTRAL IMAGES</a:t>
            </a:r>
          </a:p>
        </p:txBody>
      </p:sp>
      <p:sp>
        <p:nvSpPr>
          <p:cNvPr id="3" name="Right Arrow 2"/>
          <p:cNvSpPr/>
          <p:nvPr/>
        </p:nvSpPr>
        <p:spPr>
          <a:xfrm>
            <a:off x="3024554" y="1646733"/>
            <a:ext cx="1547445"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ounded Rectangle 3"/>
          <p:cNvSpPr/>
          <p:nvPr/>
        </p:nvSpPr>
        <p:spPr>
          <a:xfrm>
            <a:off x="4501662" y="1214913"/>
            <a:ext cx="4951924" cy="1214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PREPROCESSING</a:t>
            </a:r>
          </a:p>
          <a:p>
            <a:pPr algn="ctr"/>
            <a:r>
              <a:rPr lang="en-IN" dirty="0"/>
              <a:t>1.LAYER STACKING</a:t>
            </a:r>
          </a:p>
          <a:p>
            <a:pPr algn="ctr"/>
            <a:r>
              <a:rPr lang="en-IN" dirty="0"/>
              <a:t>2.ENHANCEMENT</a:t>
            </a:r>
          </a:p>
        </p:txBody>
      </p:sp>
      <p:sp>
        <p:nvSpPr>
          <p:cNvPr id="8" name="Down Arrow 7"/>
          <p:cNvSpPr/>
          <p:nvPr/>
        </p:nvSpPr>
        <p:spPr>
          <a:xfrm>
            <a:off x="7953388" y="2431827"/>
            <a:ext cx="500066" cy="721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7810512" y="3291840"/>
            <a:ext cx="2786082" cy="11469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UNSUPERVISED SEGMENTATION</a:t>
            </a:r>
          </a:p>
        </p:txBody>
      </p:sp>
      <p:sp>
        <p:nvSpPr>
          <p:cNvPr id="10" name="Left Arrow 9"/>
          <p:cNvSpPr/>
          <p:nvPr/>
        </p:nvSpPr>
        <p:spPr>
          <a:xfrm>
            <a:off x="6024562" y="3583082"/>
            <a:ext cx="1785950" cy="5715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ounded Rectangle 10"/>
          <p:cNvSpPr/>
          <p:nvPr/>
        </p:nvSpPr>
        <p:spPr>
          <a:xfrm>
            <a:off x="595275" y="3357563"/>
            <a:ext cx="2357454" cy="1143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LAND COVER AND  LAND USE MAP</a:t>
            </a:r>
          </a:p>
        </p:txBody>
      </p:sp>
      <p:sp>
        <p:nvSpPr>
          <p:cNvPr id="13" name="Rounded Rectangle 12"/>
          <p:cNvSpPr/>
          <p:nvPr/>
        </p:nvSpPr>
        <p:spPr>
          <a:xfrm>
            <a:off x="4452926" y="5143249"/>
            <a:ext cx="2357454" cy="1143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LAND COVER AND LAND USE CHANGE ANALYSIS</a:t>
            </a:r>
          </a:p>
        </p:txBody>
      </p:sp>
      <p:sp>
        <p:nvSpPr>
          <p:cNvPr id="16" name="Right Arrow 15"/>
          <p:cNvSpPr/>
          <p:nvPr/>
        </p:nvSpPr>
        <p:spPr>
          <a:xfrm>
            <a:off x="6810380" y="5357826"/>
            <a:ext cx="214314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ounded Rectangle 16"/>
          <p:cNvSpPr/>
          <p:nvPr/>
        </p:nvSpPr>
        <p:spPr>
          <a:xfrm>
            <a:off x="8953520" y="5219115"/>
            <a:ext cx="2286016" cy="928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PREDICTION OF LAND CHANGES USING LSTM</a:t>
            </a:r>
          </a:p>
        </p:txBody>
      </p:sp>
      <p:sp>
        <p:nvSpPr>
          <p:cNvPr id="19" name="Content Placeholder 18"/>
          <p:cNvSpPr>
            <a:spLocks noGrp="1"/>
          </p:cNvSpPr>
          <p:nvPr>
            <p:ph idx="1"/>
          </p:nvPr>
        </p:nvSpPr>
        <p:spPr>
          <a:xfrm>
            <a:off x="685801" y="6330462"/>
            <a:ext cx="11201400" cy="527538"/>
          </a:xfrm>
        </p:spPr>
        <p:txBody>
          <a:bodyPr>
            <a:normAutofit fontScale="25000" lnSpcReduction="20000"/>
          </a:bodyPr>
          <a:lstStyle/>
          <a:p>
            <a:pPr>
              <a:buNone/>
            </a:pPr>
            <a:endParaRPr lang="en-IN" dirty="0"/>
          </a:p>
          <a:p>
            <a:pPr>
              <a:buNone/>
            </a:pPr>
            <a:r>
              <a:rPr lang="en-IN" dirty="0"/>
              <a:t>                                     </a:t>
            </a:r>
            <a:r>
              <a:rPr lang="en-IN" sz="2000" dirty="0"/>
              <a:t>MSR data</a:t>
            </a:r>
          </a:p>
          <a:p>
            <a:pPr>
              <a:buNone/>
            </a:pPr>
            <a:r>
              <a:rPr lang="en-IN" dirty="0"/>
              <a:t>                                                                                                                     Enhanced image                                                 </a:t>
            </a:r>
          </a:p>
          <a:p>
            <a:pPr>
              <a:buNone/>
            </a:pPr>
            <a:r>
              <a:rPr lang="en-IN" sz="2000" dirty="0"/>
              <a:t>			           Segmented image </a:t>
            </a:r>
          </a:p>
          <a:p>
            <a:pPr>
              <a:buNone/>
            </a:pPr>
            <a:r>
              <a:rPr lang="en-IN" dirty="0"/>
              <a:t>  </a:t>
            </a:r>
          </a:p>
          <a:p>
            <a:pPr>
              <a:buNone/>
            </a:pPr>
            <a:endParaRPr lang="en-IN" dirty="0"/>
          </a:p>
          <a:p>
            <a:pPr>
              <a:buNone/>
            </a:pPr>
            <a:r>
              <a:rPr lang="en-IN" sz="2000" dirty="0"/>
              <a:t>                         Features</a:t>
            </a:r>
          </a:p>
          <a:p>
            <a:pPr>
              <a:buNone/>
            </a:pPr>
            <a:r>
              <a:rPr lang="en-IN" sz="2000" dirty="0"/>
              <a:t>			  </a:t>
            </a:r>
          </a:p>
          <a:p>
            <a:pPr>
              <a:buNone/>
            </a:pPr>
            <a:endParaRPr lang="en-IN" sz="2000" dirty="0"/>
          </a:p>
          <a:p>
            <a:pPr>
              <a:buNone/>
            </a:pPr>
            <a:r>
              <a:rPr lang="en-IN" sz="2000" dirty="0"/>
              <a:t>			</a:t>
            </a:r>
          </a:p>
          <a:p>
            <a:pPr>
              <a:buNone/>
            </a:pPr>
            <a:r>
              <a:rPr lang="en-IN" sz="2000" dirty="0"/>
              <a:t>			     Classified image</a:t>
            </a:r>
          </a:p>
        </p:txBody>
      </p:sp>
      <p:sp>
        <p:nvSpPr>
          <p:cNvPr id="5" name="TextBox 4">
            <a:extLst>
              <a:ext uri="{FF2B5EF4-FFF2-40B4-BE49-F238E27FC236}">
                <a16:creationId xmlns:a16="http://schemas.microsoft.com/office/drawing/2014/main" id="{3FB35D19-4928-4EA1-B017-B6690202E6CE}"/>
              </a:ext>
            </a:extLst>
          </p:cNvPr>
          <p:cNvSpPr txBox="1"/>
          <p:nvPr/>
        </p:nvSpPr>
        <p:spPr>
          <a:xfrm>
            <a:off x="3293616" y="443883"/>
            <a:ext cx="5159838" cy="646331"/>
          </a:xfrm>
          <a:prstGeom prst="rect">
            <a:avLst/>
          </a:prstGeom>
          <a:noFill/>
        </p:spPr>
        <p:txBody>
          <a:bodyPr wrap="square" rtlCol="0">
            <a:spAutoFit/>
          </a:bodyPr>
          <a:lstStyle/>
          <a:p>
            <a:pPr algn="ctr"/>
            <a:r>
              <a:rPr lang="en-US" sz="3600" b="1" dirty="0">
                <a:latin typeface="+mj-lt"/>
              </a:rPr>
              <a:t>ARCHITECTURE</a:t>
            </a:r>
          </a:p>
        </p:txBody>
      </p:sp>
      <p:sp>
        <p:nvSpPr>
          <p:cNvPr id="20" name="Rounded Rectangle 19"/>
          <p:cNvSpPr/>
          <p:nvPr/>
        </p:nvSpPr>
        <p:spPr>
          <a:xfrm>
            <a:off x="380960" y="3071810"/>
            <a:ext cx="11144328" cy="321471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TextBox 20"/>
          <p:cNvSpPr txBox="1"/>
          <p:nvPr/>
        </p:nvSpPr>
        <p:spPr>
          <a:xfrm>
            <a:off x="5167306" y="3143248"/>
            <a:ext cx="2714644" cy="646331"/>
          </a:xfrm>
          <a:prstGeom prst="rect">
            <a:avLst/>
          </a:prstGeom>
          <a:noFill/>
        </p:spPr>
        <p:txBody>
          <a:bodyPr wrap="square" rtlCol="0">
            <a:spAutoFit/>
          </a:bodyPr>
          <a:lstStyle/>
          <a:p>
            <a:r>
              <a:rPr lang="en-IN" dirty="0"/>
              <a:t>                    Segmented </a:t>
            </a:r>
          </a:p>
          <a:p>
            <a:r>
              <a:rPr lang="en-IN" dirty="0"/>
              <a:t>V                    Objects</a:t>
            </a:r>
          </a:p>
        </p:txBody>
      </p:sp>
      <p:sp>
        <p:nvSpPr>
          <p:cNvPr id="22" name="TextBox 21"/>
          <p:cNvSpPr txBox="1"/>
          <p:nvPr/>
        </p:nvSpPr>
        <p:spPr>
          <a:xfrm>
            <a:off x="2738414" y="4614203"/>
            <a:ext cx="2071702" cy="369332"/>
          </a:xfrm>
          <a:prstGeom prst="rect">
            <a:avLst/>
          </a:prstGeom>
          <a:noFill/>
        </p:spPr>
        <p:txBody>
          <a:bodyPr wrap="square" rtlCol="0">
            <a:spAutoFit/>
          </a:bodyPr>
          <a:lstStyle/>
          <a:p>
            <a:r>
              <a:rPr lang="en-IN" dirty="0"/>
              <a:t>Land cover Map</a:t>
            </a:r>
          </a:p>
        </p:txBody>
      </p:sp>
      <p:sp>
        <p:nvSpPr>
          <p:cNvPr id="23" name="TextBox 22"/>
          <p:cNvSpPr txBox="1"/>
          <p:nvPr/>
        </p:nvSpPr>
        <p:spPr>
          <a:xfrm>
            <a:off x="6667504" y="4951829"/>
            <a:ext cx="2214578" cy="646331"/>
          </a:xfrm>
          <a:prstGeom prst="rect">
            <a:avLst/>
          </a:prstGeom>
          <a:noFill/>
        </p:spPr>
        <p:txBody>
          <a:bodyPr wrap="square" rtlCol="0">
            <a:spAutoFit/>
          </a:bodyPr>
          <a:lstStyle/>
          <a:p>
            <a:pPr algn="ctr"/>
            <a:r>
              <a:rPr lang="en-IN" dirty="0"/>
              <a:t> Change Detection    Map</a:t>
            </a:r>
          </a:p>
        </p:txBody>
      </p:sp>
      <p:sp>
        <p:nvSpPr>
          <p:cNvPr id="24" name="TextBox 23"/>
          <p:cNvSpPr txBox="1"/>
          <p:nvPr/>
        </p:nvSpPr>
        <p:spPr>
          <a:xfrm>
            <a:off x="8468750" y="2518118"/>
            <a:ext cx="1941341" cy="646331"/>
          </a:xfrm>
          <a:prstGeom prst="rect">
            <a:avLst/>
          </a:prstGeom>
          <a:noFill/>
        </p:spPr>
        <p:txBody>
          <a:bodyPr wrap="square" rtlCol="0">
            <a:spAutoFit/>
          </a:bodyPr>
          <a:lstStyle/>
          <a:p>
            <a:r>
              <a:rPr lang="en-IN" dirty="0"/>
              <a:t>Pre-processed Image</a:t>
            </a:r>
          </a:p>
        </p:txBody>
      </p:sp>
      <p:sp>
        <p:nvSpPr>
          <p:cNvPr id="25" name="TextBox 24"/>
          <p:cNvSpPr txBox="1"/>
          <p:nvPr/>
        </p:nvSpPr>
        <p:spPr>
          <a:xfrm>
            <a:off x="2814222" y="2757268"/>
            <a:ext cx="5105890" cy="369332"/>
          </a:xfrm>
          <a:prstGeom prst="rect">
            <a:avLst/>
          </a:prstGeom>
          <a:noFill/>
        </p:spPr>
        <p:txBody>
          <a:bodyPr wrap="square" rtlCol="0">
            <a:spAutoFit/>
          </a:bodyPr>
          <a:lstStyle/>
          <a:p>
            <a:r>
              <a:rPr lang="en-IN" b="1" dirty="0"/>
              <a:t>OBJECT  BASED  CLASSIFICATION</a:t>
            </a:r>
          </a:p>
        </p:txBody>
      </p:sp>
      <p:sp>
        <p:nvSpPr>
          <p:cNvPr id="26" name="Rounded Rectangle 25"/>
          <p:cNvSpPr/>
          <p:nvPr/>
        </p:nvSpPr>
        <p:spPr>
          <a:xfrm>
            <a:off x="3881422" y="3357562"/>
            <a:ext cx="2143140" cy="1143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 EXTRACTION</a:t>
            </a:r>
          </a:p>
        </p:txBody>
      </p:sp>
      <p:sp>
        <p:nvSpPr>
          <p:cNvPr id="28" name="Right Arrow 27"/>
          <p:cNvSpPr/>
          <p:nvPr/>
        </p:nvSpPr>
        <p:spPr>
          <a:xfrm>
            <a:off x="2309786" y="5214950"/>
            <a:ext cx="2143140"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Left Arrow 36"/>
          <p:cNvSpPr/>
          <p:nvPr/>
        </p:nvSpPr>
        <p:spPr>
          <a:xfrm>
            <a:off x="2952728" y="3571876"/>
            <a:ext cx="928694" cy="5715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L-Shape 38"/>
          <p:cNvSpPr/>
          <p:nvPr/>
        </p:nvSpPr>
        <p:spPr>
          <a:xfrm>
            <a:off x="1523968" y="4500570"/>
            <a:ext cx="785818" cy="1285884"/>
          </a:xfrm>
          <a:prstGeom prst="corner">
            <a:avLst>
              <a:gd name="adj1" fmla="val 50000"/>
              <a:gd name="adj2" fmla="val 37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p:cNvSpPr txBox="1"/>
          <p:nvPr/>
        </p:nvSpPr>
        <p:spPr>
          <a:xfrm>
            <a:off x="2881290" y="3000372"/>
            <a:ext cx="1571636" cy="646331"/>
          </a:xfrm>
          <a:prstGeom prst="rect">
            <a:avLst/>
          </a:prstGeom>
          <a:noFill/>
        </p:spPr>
        <p:txBody>
          <a:bodyPr wrap="square" rtlCol="0">
            <a:spAutoFit/>
          </a:bodyPr>
          <a:lstStyle/>
          <a:p>
            <a:r>
              <a:rPr lang="en-IN" dirty="0"/>
              <a:t>    Spectral features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540" y="0"/>
            <a:ext cx="11465168" cy="1037492"/>
          </a:xfrm>
        </p:spPr>
        <p:txBody>
          <a:bodyPr/>
          <a:lstStyle/>
          <a:p>
            <a:pPr algn="ctr"/>
            <a:r>
              <a:rPr lang="en-IN" dirty="0"/>
              <a:t>DATASET</a:t>
            </a:r>
          </a:p>
        </p:txBody>
      </p:sp>
      <p:sp>
        <p:nvSpPr>
          <p:cNvPr id="3" name="Slide Number Placeholder 2"/>
          <p:cNvSpPr>
            <a:spLocks noGrp="1"/>
          </p:cNvSpPr>
          <p:nvPr>
            <p:ph type="sldNum" sz="quarter" idx="12"/>
          </p:nvPr>
        </p:nvSpPr>
        <p:spPr>
          <a:xfrm>
            <a:off x="8942508" y="6217021"/>
            <a:ext cx="2743200" cy="249385"/>
          </a:xfrm>
        </p:spPr>
        <p:txBody>
          <a:bodyPr/>
          <a:lstStyle/>
          <a:p>
            <a:fld id="{48BB047D-A6CD-43AB-96F0-683C726B586B}" type="slidenum">
              <a:rPr lang="en-IN" smtClean="0"/>
              <a:pPr/>
              <a:t>11</a:t>
            </a:fld>
            <a:endParaRPr lang="en-IN" dirty="0"/>
          </a:p>
        </p:txBody>
      </p:sp>
      <p:sp>
        <p:nvSpPr>
          <p:cNvPr id="4" name="Content Placeholder 3"/>
          <p:cNvSpPr>
            <a:spLocks noGrp="1"/>
          </p:cNvSpPr>
          <p:nvPr>
            <p:ph sz="quarter" idx="14"/>
          </p:nvPr>
        </p:nvSpPr>
        <p:spPr>
          <a:xfrm>
            <a:off x="220540" y="6216527"/>
            <a:ext cx="2262187" cy="249237"/>
          </a:xfrm>
        </p:spPr>
        <p:txBody>
          <a:bodyPr/>
          <a:lstStyle/>
          <a:p>
            <a:endParaRPr lang="en-IN"/>
          </a:p>
        </p:txBody>
      </p:sp>
      <p:sp>
        <p:nvSpPr>
          <p:cNvPr id="5" name="TextBox 4"/>
          <p:cNvSpPr txBox="1"/>
          <p:nvPr/>
        </p:nvSpPr>
        <p:spPr>
          <a:xfrm>
            <a:off x="666712" y="1714488"/>
            <a:ext cx="10572824" cy="2677656"/>
          </a:xfrm>
          <a:prstGeom prst="rect">
            <a:avLst/>
          </a:prstGeom>
          <a:noFill/>
        </p:spPr>
        <p:txBody>
          <a:bodyPr wrap="square" rtlCol="0">
            <a:spAutoFit/>
          </a:bodyPr>
          <a:lstStyle/>
          <a:p>
            <a:endParaRPr lang="en-IN" sz="2800" dirty="0"/>
          </a:p>
          <a:p>
            <a:r>
              <a:rPr lang="en-IN" sz="2800" b="1" dirty="0" err="1"/>
              <a:t>Resourcesat</a:t>
            </a:r>
            <a:r>
              <a:rPr lang="en-IN" sz="2800" b="1" dirty="0"/>
              <a:t> LISS III</a:t>
            </a:r>
          </a:p>
          <a:p>
            <a:pPr>
              <a:buFont typeface="Wingdings" pitchFamily="2" charset="2"/>
              <a:buChar char="§"/>
            </a:pPr>
            <a:r>
              <a:rPr lang="en-IN" sz="2800" dirty="0"/>
              <a:t> Advanced Remote Sensing  Satellite Built by Indian Space Research Organization</a:t>
            </a:r>
          </a:p>
          <a:p>
            <a:pPr>
              <a:buFont typeface="Wingdings" pitchFamily="2" charset="2"/>
              <a:buChar char="§"/>
            </a:pPr>
            <a:r>
              <a:rPr lang="en-IN" sz="2800" dirty="0"/>
              <a:t>Multispectral images with  4 bands collected from </a:t>
            </a:r>
            <a:r>
              <a:rPr lang="en-IN" sz="2800" dirty="0" err="1"/>
              <a:t>Bhuvan</a:t>
            </a:r>
            <a:r>
              <a:rPr lang="en-IN" sz="2800" dirty="0"/>
              <a:t> website </a:t>
            </a:r>
          </a:p>
          <a:p>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380960" y="428605"/>
            <a:ext cx="5500726" cy="500066"/>
          </a:xfrm>
        </p:spPr>
        <p:txBody>
          <a:bodyPr/>
          <a:lstStyle/>
          <a:p>
            <a:r>
              <a:rPr lang="en-IN" dirty="0"/>
              <a:t>Input Images    -    Band 1 (Red)</a:t>
            </a:r>
          </a:p>
        </p:txBody>
      </p:sp>
      <p:sp>
        <p:nvSpPr>
          <p:cNvPr id="8" name="Text Placeholder 7"/>
          <p:cNvSpPr>
            <a:spLocks noGrp="1"/>
          </p:cNvSpPr>
          <p:nvPr>
            <p:ph type="body" sz="quarter" idx="3"/>
          </p:nvPr>
        </p:nvSpPr>
        <p:spPr>
          <a:xfrm>
            <a:off x="6238876" y="500042"/>
            <a:ext cx="5000660" cy="500066"/>
          </a:xfrm>
        </p:spPr>
        <p:txBody>
          <a:bodyPr/>
          <a:lstStyle/>
          <a:p>
            <a:r>
              <a:rPr lang="en-IN" dirty="0"/>
              <a:t>Band 2 (Green)</a:t>
            </a:r>
          </a:p>
        </p:txBody>
      </p:sp>
      <p:sp>
        <p:nvSpPr>
          <p:cNvPr id="3" name="Slide Number Placeholder 2"/>
          <p:cNvSpPr>
            <a:spLocks noGrp="1"/>
          </p:cNvSpPr>
          <p:nvPr>
            <p:ph type="sldNum" sz="quarter" idx="12"/>
          </p:nvPr>
        </p:nvSpPr>
        <p:spPr/>
        <p:txBody>
          <a:bodyPr/>
          <a:lstStyle/>
          <a:p>
            <a:fld id="{48BB047D-A6CD-43AB-96F0-683C726B586B}" type="slidenum">
              <a:rPr lang="en-IN" smtClean="0"/>
              <a:pPr/>
              <a:t>12</a:t>
            </a:fld>
            <a:endParaRPr lang="en-IN" dirty="0"/>
          </a:p>
        </p:txBody>
      </p:sp>
      <p:pic>
        <p:nvPicPr>
          <p:cNvPr id="10" name="Content Placeholder 9"/>
          <p:cNvPicPr>
            <a:picLocks noGrp="1"/>
          </p:cNvPicPr>
          <p:nvPr>
            <p:ph sz="quarter" idx="4"/>
          </p:nvPr>
        </p:nvPicPr>
        <p:blipFill>
          <a:blip r:embed="rId2">
            <a:extLst/>
          </a:blip>
          <a:srcRect/>
          <a:stretch>
            <a:fillRect/>
          </a:stretch>
        </p:blipFill>
        <p:spPr bwMode="auto">
          <a:xfrm>
            <a:off x="380960" y="1428736"/>
            <a:ext cx="11072853" cy="457203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2398" y="500043"/>
            <a:ext cx="5357850" cy="642942"/>
          </a:xfrm>
        </p:spPr>
        <p:txBody>
          <a:bodyPr/>
          <a:lstStyle/>
          <a:p>
            <a:r>
              <a:rPr lang="en-IN" dirty="0"/>
              <a:t>Band 3 (Near Infrared)</a:t>
            </a:r>
          </a:p>
        </p:txBody>
      </p:sp>
      <p:sp>
        <p:nvSpPr>
          <p:cNvPr id="5" name="Text Placeholder 4"/>
          <p:cNvSpPr>
            <a:spLocks noGrp="1"/>
          </p:cNvSpPr>
          <p:nvPr>
            <p:ph type="body" sz="quarter" idx="3"/>
          </p:nvPr>
        </p:nvSpPr>
        <p:spPr>
          <a:xfrm>
            <a:off x="6167438" y="500042"/>
            <a:ext cx="5000660" cy="714380"/>
          </a:xfrm>
        </p:spPr>
        <p:txBody>
          <a:bodyPr/>
          <a:lstStyle/>
          <a:p>
            <a:r>
              <a:rPr lang="en-IN" dirty="0"/>
              <a:t>Band 4 (Short wave Infrared)</a:t>
            </a:r>
          </a:p>
        </p:txBody>
      </p:sp>
      <p:pic>
        <p:nvPicPr>
          <p:cNvPr id="7" name="Content Placeholder 6"/>
          <p:cNvPicPr>
            <a:picLocks noGrp="1"/>
          </p:cNvPicPr>
          <p:nvPr>
            <p:ph sz="half" idx="2"/>
          </p:nvPr>
        </p:nvPicPr>
        <p:blipFill>
          <a:blip r:embed="rId2">
            <a:extLst/>
          </a:blip>
          <a:srcRect/>
          <a:stretch>
            <a:fillRect/>
          </a:stretch>
        </p:blipFill>
        <p:spPr bwMode="auto">
          <a:xfrm>
            <a:off x="916589" y="1571625"/>
            <a:ext cx="4516823" cy="4533900"/>
          </a:xfrm>
          <a:prstGeom prst="rect">
            <a:avLst/>
          </a:prstGeom>
          <a:noFill/>
        </p:spPr>
      </p:pic>
      <p:pic>
        <p:nvPicPr>
          <p:cNvPr id="8" name="Content Placeholder 7"/>
          <p:cNvPicPr>
            <a:picLocks noGrp="1"/>
          </p:cNvPicPr>
          <p:nvPr>
            <p:ph sz="quarter" idx="4"/>
          </p:nvPr>
        </p:nvPicPr>
        <p:blipFill>
          <a:blip r:embed="rId3">
            <a:extLst/>
          </a:blip>
          <a:srcRect/>
          <a:stretch>
            <a:fillRect/>
          </a:stretch>
        </p:blipFill>
        <p:spPr bwMode="auto">
          <a:xfrm>
            <a:off x="5953124" y="1571612"/>
            <a:ext cx="5429288" cy="452597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1C8F-F75A-4E96-98F3-3EE836E69CD4}"/>
              </a:ext>
            </a:extLst>
          </p:cNvPr>
          <p:cNvSpPr>
            <a:spLocks noGrp="1"/>
          </p:cNvSpPr>
          <p:nvPr>
            <p:ph type="title"/>
          </p:nvPr>
        </p:nvSpPr>
        <p:spPr>
          <a:xfrm>
            <a:off x="4145304" y="621438"/>
            <a:ext cx="2841423" cy="479394"/>
          </a:xfrm>
        </p:spPr>
        <p:txBody>
          <a:bodyPr/>
          <a:lstStyle/>
          <a:p>
            <a:pPr algn="ctr"/>
            <a:r>
              <a:rPr lang="en-US" dirty="0">
                <a:solidFill>
                  <a:srgbClr val="404040"/>
                </a:solidFill>
              </a:rPr>
              <a:t>Modules</a:t>
            </a:r>
          </a:p>
        </p:txBody>
      </p:sp>
      <p:sp>
        <p:nvSpPr>
          <p:cNvPr id="3" name="Slide Number Placeholder 2">
            <a:extLst>
              <a:ext uri="{FF2B5EF4-FFF2-40B4-BE49-F238E27FC236}">
                <a16:creationId xmlns:a16="http://schemas.microsoft.com/office/drawing/2014/main" id="{1F6959F2-7B1B-4ADD-859D-FD18430E967C}"/>
              </a:ext>
            </a:extLst>
          </p:cNvPr>
          <p:cNvSpPr>
            <a:spLocks noGrp="1"/>
          </p:cNvSpPr>
          <p:nvPr>
            <p:ph type="sldNum" sz="quarter" idx="12"/>
          </p:nvPr>
        </p:nvSpPr>
        <p:spPr/>
        <p:txBody>
          <a:bodyPr/>
          <a:lstStyle/>
          <a:p>
            <a:fld id="{48BB047D-A6CD-43AB-96F0-683C726B586B}" type="slidenum">
              <a:rPr lang="en-IN" smtClean="0"/>
              <a:pPr/>
              <a:t>14</a:t>
            </a:fld>
            <a:endParaRPr lang="en-IN" dirty="0"/>
          </a:p>
        </p:txBody>
      </p:sp>
      <p:sp>
        <p:nvSpPr>
          <p:cNvPr id="5" name="TextBox 4">
            <a:extLst>
              <a:ext uri="{FF2B5EF4-FFF2-40B4-BE49-F238E27FC236}">
                <a16:creationId xmlns:a16="http://schemas.microsoft.com/office/drawing/2014/main" id="{41FD01D9-495E-4AAC-AC17-DF7252DAD08A}"/>
              </a:ext>
            </a:extLst>
          </p:cNvPr>
          <p:cNvSpPr txBox="1"/>
          <p:nvPr/>
        </p:nvSpPr>
        <p:spPr>
          <a:xfrm>
            <a:off x="532660" y="2059617"/>
            <a:ext cx="11363418" cy="5262979"/>
          </a:xfrm>
          <a:prstGeom prst="rect">
            <a:avLst/>
          </a:prstGeom>
          <a:noFill/>
        </p:spPr>
        <p:txBody>
          <a:bodyPr wrap="square" rtlCol="0">
            <a:spAutoFit/>
          </a:bodyPr>
          <a:lstStyle/>
          <a:p>
            <a:pPr algn="just">
              <a:buNone/>
            </a:pPr>
            <a:r>
              <a:rPr lang="en-IN" sz="2800" dirty="0"/>
              <a:t> </a:t>
            </a:r>
            <a:r>
              <a:rPr lang="en-IN" sz="2800" dirty="0" err="1"/>
              <a:t>Preprocessing</a:t>
            </a:r>
            <a:r>
              <a:rPr lang="en-IN" sz="2800" dirty="0"/>
              <a:t> is done to Enhance the Satellite images for us to be able to easily extract the features. We used radiometric and geometric corrections as the primary </a:t>
            </a:r>
            <a:r>
              <a:rPr lang="en-IN" sz="2800" dirty="0" err="1"/>
              <a:t>preprocessing</a:t>
            </a:r>
            <a:r>
              <a:rPr lang="en-IN" sz="2800" dirty="0"/>
              <a:t> methods.</a:t>
            </a:r>
          </a:p>
          <a:p>
            <a:pPr algn="just">
              <a:buNone/>
            </a:pPr>
            <a:endParaRPr lang="en-IN" sz="2800" b="1" dirty="0">
              <a:solidFill>
                <a:srgbClr val="404040"/>
              </a:solidFill>
              <a:latin typeface="+mj-lt"/>
            </a:endParaRPr>
          </a:p>
          <a:p>
            <a:pPr algn="just">
              <a:buNone/>
            </a:pPr>
            <a:r>
              <a:rPr lang="en-IN" sz="2800" b="1" dirty="0">
                <a:solidFill>
                  <a:srgbClr val="404040"/>
                </a:solidFill>
                <a:latin typeface="+mj-lt"/>
              </a:rPr>
              <a:t>							      </a:t>
            </a:r>
          </a:p>
          <a:p>
            <a:pPr algn="just">
              <a:buNone/>
            </a:pPr>
            <a:r>
              <a:rPr lang="en-IN" sz="2800" b="1" dirty="0">
                <a:solidFill>
                  <a:srgbClr val="404040"/>
                </a:solidFill>
                <a:latin typeface="+mj-lt"/>
              </a:rPr>
              <a:t>                                                 LAYER STACKING</a:t>
            </a:r>
            <a:endParaRPr lang="en-IN" sz="2800" b="1" dirty="0">
              <a:solidFill>
                <a:srgbClr val="404040"/>
              </a:solidFill>
            </a:endParaRPr>
          </a:p>
          <a:p>
            <a:pPr algn="just">
              <a:buNone/>
            </a:pPr>
            <a:r>
              <a:rPr lang="en-IN" sz="2800" dirty="0"/>
              <a:t>Layer stacking is done by placing the different band images one over the other so that we could obtain the pixel information for each and every band to make it easier for clustering.</a:t>
            </a:r>
          </a:p>
          <a:p>
            <a:pPr algn="just">
              <a:buNone/>
            </a:pPr>
            <a:endParaRPr lang="en-IN" sz="2800" b="1" dirty="0">
              <a:solidFill>
                <a:srgbClr val="404040"/>
              </a:solidFill>
            </a:endParaRPr>
          </a:p>
          <a:p>
            <a:pPr algn="just">
              <a:buNone/>
            </a:pPr>
            <a:endParaRPr lang="en-IN" sz="2800" b="1" dirty="0">
              <a:solidFill>
                <a:srgbClr val="404040"/>
              </a:solidFill>
            </a:endParaRPr>
          </a:p>
          <a:p>
            <a:pPr algn="just">
              <a:buNone/>
            </a:pPr>
            <a:endParaRPr lang="en-IN" sz="2800" b="1" dirty="0">
              <a:solidFill>
                <a:srgbClr val="404040"/>
              </a:solidFill>
            </a:endParaRPr>
          </a:p>
        </p:txBody>
      </p:sp>
      <p:sp>
        <p:nvSpPr>
          <p:cNvPr id="6" name="Title 1">
            <a:extLst>
              <a:ext uri="{FF2B5EF4-FFF2-40B4-BE49-F238E27FC236}">
                <a16:creationId xmlns:a16="http://schemas.microsoft.com/office/drawing/2014/main" id="{86155A9D-58A0-465E-850A-4F03B194B770}"/>
              </a:ext>
            </a:extLst>
          </p:cNvPr>
          <p:cNvSpPr txBox="1">
            <a:spLocks/>
          </p:cNvSpPr>
          <p:nvPr/>
        </p:nvSpPr>
        <p:spPr>
          <a:xfrm>
            <a:off x="3669892" y="1580223"/>
            <a:ext cx="3792245" cy="47939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accent1"/>
                </a:solidFill>
                <a:latin typeface="+mj-lt"/>
                <a:ea typeface="+mj-ea"/>
                <a:cs typeface="+mj-cs"/>
              </a:defRPr>
            </a:lvl1pPr>
          </a:lstStyle>
          <a:p>
            <a:pPr algn="ctr"/>
            <a:r>
              <a:rPr lang="en-IN" dirty="0">
                <a:solidFill>
                  <a:srgbClr val="404040"/>
                </a:solidFill>
              </a:rPr>
              <a:t> PRE - PROCESSING</a:t>
            </a:r>
            <a:endParaRPr lang="en-US" dirty="0">
              <a:solidFill>
                <a:srgbClr val="404040"/>
              </a:solidFill>
            </a:endParaRPr>
          </a:p>
        </p:txBody>
      </p:sp>
    </p:spTree>
    <p:extLst>
      <p:ext uri="{BB962C8B-B14F-4D97-AF65-F5344CB8AC3E}">
        <p14:creationId xmlns:p14="http://schemas.microsoft.com/office/powerpoint/2010/main" val="1490985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Layer Stacking</a:t>
            </a:r>
          </a:p>
        </p:txBody>
      </p:sp>
      <p:sp>
        <p:nvSpPr>
          <p:cNvPr id="3" name="Slide Number Placeholder 2"/>
          <p:cNvSpPr>
            <a:spLocks noGrp="1"/>
          </p:cNvSpPr>
          <p:nvPr>
            <p:ph type="sldNum" sz="quarter" idx="12"/>
          </p:nvPr>
        </p:nvSpPr>
        <p:spPr/>
        <p:txBody>
          <a:bodyPr/>
          <a:lstStyle/>
          <a:p>
            <a:fld id="{48BB047D-A6CD-43AB-96F0-683C726B586B}" type="slidenum">
              <a:rPr lang="en-IN" smtClean="0"/>
              <a:pPr/>
              <a:t>15</a:t>
            </a:fld>
            <a:endParaRPr lang="en-IN" dirty="0"/>
          </a:p>
        </p:txBody>
      </p:sp>
      <p:sp>
        <p:nvSpPr>
          <p:cNvPr id="4" name="Content Placeholder 3"/>
          <p:cNvSpPr>
            <a:spLocks noGrp="1"/>
          </p:cNvSpPr>
          <p:nvPr>
            <p:ph sz="quarter" idx="14"/>
          </p:nvPr>
        </p:nvSpPr>
        <p:spPr/>
        <p:txBody>
          <a:bodyPr/>
          <a:lstStyle/>
          <a:p>
            <a:endParaRPr lang="en-IN"/>
          </a:p>
        </p:txBody>
      </p:sp>
      <p:pic>
        <p:nvPicPr>
          <p:cNvPr id="5" name="Picture 2" descr="C:\Users\Vijay\Downloads\band2.png"/>
          <p:cNvPicPr>
            <a:picLocks noChangeAspect="1" noChangeArrowheads="1"/>
          </p:cNvPicPr>
          <p:nvPr/>
        </p:nvPicPr>
        <p:blipFill>
          <a:blip r:embed="rId2"/>
          <a:srcRect/>
          <a:stretch>
            <a:fillRect/>
          </a:stretch>
        </p:blipFill>
        <p:spPr bwMode="auto">
          <a:xfrm>
            <a:off x="1309654" y="1825625"/>
            <a:ext cx="3929090" cy="4351338"/>
          </a:xfrm>
          <a:prstGeom prst="rect">
            <a:avLst/>
          </a:prstGeom>
          <a:ln w="19050" cap="flat" cmpd="sng" algn="ctr">
            <a:noFill/>
            <a:prstDash val="solid"/>
          </a:ln>
          <a:effectLst>
            <a:outerShdw blurRad="225425" dist="50800" dir="5220000" algn="ctr">
              <a:srgbClr val="000000">
                <a:alpha val="33000"/>
              </a:srgbClr>
            </a:outerShdw>
          </a:effectLst>
          <a:scene3d>
            <a:camera prst="isometricRightUp"/>
            <a:lightRig rig="harsh" dir="t">
              <a:rot lat="0" lon="0" rev="3000000"/>
            </a:lightRig>
          </a:scene3d>
          <a:sp3d extrusionH="254000" contourW="19050">
            <a:bevelT w="82550" h="44450" prst="angle"/>
            <a:bevelB w="82550" h="44450" prst="angle"/>
            <a:contourClr>
              <a:srgbClr val="FFFFFF"/>
            </a:contourClr>
          </a:sp3d>
        </p:spPr>
        <p:style>
          <a:lnRef idx="2">
            <a:schemeClr val="dk1"/>
          </a:lnRef>
          <a:fillRef idx="1">
            <a:schemeClr val="lt1"/>
          </a:fillRef>
          <a:effectRef idx="0">
            <a:schemeClr val="dk1"/>
          </a:effectRef>
          <a:fontRef idx="minor">
            <a:schemeClr val="dk1"/>
          </a:fontRef>
        </p:style>
      </p:pic>
      <p:pic>
        <p:nvPicPr>
          <p:cNvPr id="7" name="Picture 2" descr="C:\Users\Vijay\Downloads\band2.png"/>
          <p:cNvPicPr>
            <a:picLocks noChangeAspect="1" noChangeArrowheads="1"/>
          </p:cNvPicPr>
          <p:nvPr/>
        </p:nvPicPr>
        <p:blipFill>
          <a:blip r:embed="rId2"/>
          <a:srcRect/>
          <a:stretch>
            <a:fillRect/>
          </a:stretch>
        </p:blipFill>
        <p:spPr bwMode="auto">
          <a:xfrm>
            <a:off x="2595538" y="1785926"/>
            <a:ext cx="3929090" cy="4351338"/>
          </a:xfrm>
          <a:prstGeom prst="rect">
            <a:avLst/>
          </a:prstGeom>
          <a:ln w="19050" cap="flat" cmpd="sng" algn="ctr">
            <a:noFill/>
            <a:prstDash val="solid"/>
          </a:ln>
          <a:effectLst>
            <a:outerShdw blurRad="225425" dist="50800" dir="5220000" algn="ctr">
              <a:srgbClr val="000000">
                <a:alpha val="33000"/>
              </a:srgbClr>
            </a:outerShdw>
          </a:effectLst>
          <a:scene3d>
            <a:camera prst="isometricRightUp"/>
            <a:lightRig rig="harsh" dir="t">
              <a:rot lat="0" lon="0" rev="3000000"/>
            </a:lightRig>
          </a:scene3d>
          <a:sp3d extrusionH="254000" contourW="19050">
            <a:bevelT w="82550" h="44450" prst="angle"/>
            <a:bevelB w="82550" h="44450" prst="angle"/>
            <a:contourClr>
              <a:srgbClr val="FFFFFF"/>
            </a:contourClr>
          </a:sp3d>
        </p:spPr>
        <p:style>
          <a:lnRef idx="2">
            <a:schemeClr val="dk1"/>
          </a:lnRef>
          <a:fillRef idx="1">
            <a:schemeClr val="lt1"/>
          </a:fillRef>
          <a:effectRef idx="0">
            <a:schemeClr val="dk1"/>
          </a:effectRef>
          <a:fontRef idx="minor">
            <a:schemeClr val="dk1"/>
          </a:fontRef>
        </p:style>
      </p:pic>
      <p:pic>
        <p:nvPicPr>
          <p:cNvPr id="8" name="Picture 3" descr="C:\Users\Vijay\Downloads\band4.png"/>
          <p:cNvPicPr>
            <a:picLocks noChangeAspect="1" noChangeArrowheads="1"/>
          </p:cNvPicPr>
          <p:nvPr/>
        </p:nvPicPr>
        <p:blipFill>
          <a:blip r:embed="rId3"/>
          <a:srcRect/>
          <a:stretch>
            <a:fillRect/>
          </a:stretch>
        </p:blipFill>
        <p:spPr bwMode="auto">
          <a:xfrm>
            <a:off x="3738546" y="1928802"/>
            <a:ext cx="4243402" cy="4286280"/>
          </a:xfrm>
          <a:prstGeom prst="rect">
            <a:avLst/>
          </a:prstGeom>
          <a:noFill/>
          <a:ln>
            <a:noFill/>
          </a:ln>
          <a:effectLst>
            <a:outerShdw blurRad="225425" dist="50800" dir="5220000" algn="ctr">
              <a:srgbClr val="000000">
                <a:alpha val="33000"/>
              </a:srgbClr>
            </a:outerShdw>
          </a:effectLst>
          <a:scene3d>
            <a:camera prst="isometricRightUp"/>
            <a:lightRig rig="harsh" dir="t">
              <a:rot lat="0" lon="0" rev="3000000"/>
            </a:lightRig>
          </a:scene3d>
          <a:sp3d extrusionH="254000" contourW="19050">
            <a:bevelT w="82550" h="44450" prst="angle"/>
            <a:bevelB w="82550" h="44450" prst="angle"/>
            <a:contourClr>
              <a:srgbClr val="FFFFFF"/>
            </a:contourClr>
          </a:sp3d>
        </p:spPr>
      </p:pic>
      <p:pic>
        <p:nvPicPr>
          <p:cNvPr id="9" name="Picture 4" descr="C:\Users\Vijay\Downloads\band5.png"/>
          <p:cNvPicPr>
            <a:picLocks noChangeAspect="1" noChangeArrowheads="1"/>
          </p:cNvPicPr>
          <p:nvPr/>
        </p:nvPicPr>
        <p:blipFill>
          <a:blip r:embed="rId4"/>
          <a:srcRect/>
          <a:stretch>
            <a:fillRect/>
          </a:stretch>
        </p:blipFill>
        <p:spPr bwMode="auto">
          <a:xfrm>
            <a:off x="4595802" y="1819431"/>
            <a:ext cx="5210180" cy="4395651"/>
          </a:xfrm>
          <a:prstGeom prst="rect">
            <a:avLst/>
          </a:prstGeom>
          <a:noFill/>
          <a:ln>
            <a:noFill/>
          </a:ln>
          <a:effectLst>
            <a:outerShdw blurRad="225425" dist="50800" dir="5220000" algn="ctr">
              <a:srgbClr val="000000">
                <a:alpha val="33000"/>
              </a:srgbClr>
            </a:outerShdw>
          </a:effectLst>
          <a:scene3d>
            <a:camera prst="isometricRightUp"/>
            <a:lightRig rig="harsh" dir="t">
              <a:rot lat="0" lon="0" rev="3000000"/>
            </a:lightRig>
          </a:scene3d>
          <a:sp3d extrusionH="254000" contourW="19050">
            <a:bevelT w="82550" h="44450" prst="angle"/>
            <a:bevelB w="82550" h="44450" prst="angle"/>
            <a:contourClr>
              <a:srgbClr val="FFFFFF"/>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Issues with k-means clustering</a:t>
            </a:r>
          </a:p>
        </p:txBody>
      </p:sp>
      <p:sp>
        <p:nvSpPr>
          <p:cNvPr id="3" name="Slide Number Placeholder 2"/>
          <p:cNvSpPr>
            <a:spLocks noGrp="1"/>
          </p:cNvSpPr>
          <p:nvPr>
            <p:ph type="sldNum" sz="quarter" idx="12"/>
          </p:nvPr>
        </p:nvSpPr>
        <p:spPr/>
        <p:txBody>
          <a:bodyPr/>
          <a:lstStyle/>
          <a:p>
            <a:fld id="{48BB047D-A6CD-43AB-96F0-683C726B586B}" type="slidenum">
              <a:rPr lang="en-IN" smtClean="0"/>
              <a:pPr/>
              <a:t>16</a:t>
            </a:fld>
            <a:endParaRPr lang="en-IN" dirty="0"/>
          </a:p>
        </p:txBody>
      </p:sp>
      <p:sp>
        <p:nvSpPr>
          <p:cNvPr id="4" name="Content Placeholder 3"/>
          <p:cNvSpPr>
            <a:spLocks noGrp="1"/>
          </p:cNvSpPr>
          <p:nvPr>
            <p:ph sz="quarter" idx="14"/>
          </p:nvPr>
        </p:nvSpPr>
        <p:spPr/>
        <p:txBody>
          <a:bodyPr/>
          <a:lstStyle/>
          <a:p>
            <a:endParaRPr lang="en-IN"/>
          </a:p>
        </p:txBody>
      </p:sp>
      <p:sp>
        <p:nvSpPr>
          <p:cNvPr id="5" name="TextBox 4"/>
          <p:cNvSpPr txBox="1"/>
          <p:nvPr/>
        </p:nvSpPr>
        <p:spPr>
          <a:xfrm>
            <a:off x="380960" y="1714488"/>
            <a:ext cx="11430080" cy="954107"/>
          </a:xfrm>
          <a:prstGeom prst="rect">
            <a:avLst/>
          </a:prstGeom>
          <a:noFill/>
        </p:spPr>
        <p:txBody>
          <a:bodyPr wrap="square" rtlCol="0">
            <a:spAutoFit/>
          </a:bodyPr>
          <a:lstStyle/>
          <a:p>
            <a:pPr>
              <a:buFont typeface="Wingdings" pitchFamily="2" charset="2"/>
              <a:buChar char="§"/>
            </a:pPr>
            <a:r>
              <a:rPr lang="en-IN" sz="2800" dirty="0"/>
              <a:t>Data point is deterministically assigned to one and only one cluster, but in reality there may be overlapping between the cluster</a:t>
            </a:r>
          </a:p>
        </p:txBody>
      </p:sp>
      <p:pic>
        <p:nvPicPr>
          <p:cNvPr id="6" name="Picture 2" descr="https://cdn-images-1.medium.com/max/800/0*uQTamSp8hAcnJPl0."/>
          <p:cNvPicPr>
            <a:picLocks noChangeAspect="1" noChangeArrowheads="1"/>
          </p:cNvPicPr>
          <p:nvPr/>
        </p:nvPicPr>
        <p:blipFill>
          <a:blip r:embed="rId2"/>
          <a:srcRect/>
          <a:stretch>
            <a:fillRect/>
          </a:stretch>
        </p:blipFill>
        <p:spPr bwMode="auto">
          <a:xfrm>
            <a:off x="952464" y="2786058"/>
            <a:ext cx="9858444" cy="328614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Gaussian mixture model(GMM)</a:t>
            </a:r>
          </a:p>
        </p:txBody>
      </p:sp>
      <p:sp>
        <p:nvSpPr>
          <p:cNvPr id="3" name="Slide Number Placeholder 2"/>
          <p:cNvSpPr>
            <a:spLocks noGrp="1"/>
          </p:cNvSpPr>
          <p:nvPr>
            <p:ph type="sldNum" sz="quarter" idx="12"/>
          </p:nvPr>
        </p:nvSpPr>
        <p:spPr/>
        <p:txBody>
          <a:bodyPr/>
          <a:lstStyle/>
          <a:p>
            <a:fld id="{48BB047D-A6CD-43AB-96F0-683C726B586B}" type="slidenum">
              <a:rPr lang="en-IN" smtClean="0"/>
              <a:pPr/>
              <a:t>17</a:t>
            </a:fld>
            <a:endParaRPr lang="en-IN" dirty="0"/>
          </a:p>
        </p:txBody>
      </p:sp>
      <p:sp>
        <p:nvSpPr>
          <p:cNvPr id="4" name="Content Placeholder 3"/>
          <p:cNvSpPr>
            <a:spLocks noGrp="1"/>
          </p:cNvSpPr>
          <p:nvPr>
            <p:ph sz="quarter" idx="14"/>
          </p:nvPr>
        </p:nvSpPr>
        <p:spPr/>
        <p:txBody>
          <a:bodyPr/>
          <a:lstStyle/>
          <a:p>
            <a:endParaRPr lang="en-IN"/>
          </a:p>
        </p:txBody>
      </p:sp>
      <p:sp>
        <p:nvSpPr>
          <p:cNvPr id="5" name="TextBox 4"/>
          <p:cNvSpPr txBox="1"/>
          <p:nvPr/>
        </p:nvSpPr>
        <p:spPr>
          <a:xfrm>
            <a:off x="523836" y="1643050"/>
            <a:ext cx="11215766" cy="4401205"/>
          </a:xfrm>
          <a:prstGeom prst="rect">
            <a:avLst/>
          </a:prstGeom>
          <a:noFill/>
        </p:spPr>
        <p:txBody>
          <a:bodyPr wrap="square" rtlCol="0">
            <a:spAutoFit/>
          </a:bodyPr>
          <a:lstStyle/>
          <a:p>
            <a:pPr>
              <a:buFont typeface="Wingdings" pitchFamily="2" charset="2"/>
              <a:buChar char="§"/>
            </a:pPr>
            <a:r>
              <a:rPr lang="en-IN" sz="2800" dirty="0"/>
              <a:t>To address the overlapping problems </a:t>
            </a:r>
            <a:r>
              <a:rPr lang="en-IN" sz="2800" dirty="0" err="1"/>
              <a:t>gaussian</a:t>
            </a:r>
            <a:r>
              <a:rPr lang="en-IN" sz="2800" dirty="0"/>
              <a:t> mixture model was introduced.</a:t>
            </a:r>
          </a:p>
          <a:p>
            <a:pPr>
              <a:buFont typeface="Wingdings" pitchFamily="2" charset="2"/>
              <a:buChar char="§"/>
            </a:pPr>
            <a:r>
              <a:rPr lang="en-IN" sz="2800" dirty="0"/>
              <a:t>each cluster is described by its </a:t>
            </a:r>
            <a:r>
              <a:rPr lang="en-IN" sz="2800" dirty="0" err="1"/>
              <a:t>centroid</a:t>
            </a:r>
            <a:r>
              <a:rPr lang="en-IN" sz="2800" dirty="0"/>
              <a:t> , covariance , and the size of the cluster(Weight).</a:t>
            </a:r>
          </a:p>
          <a:p>
            <a:pPr>
              <a:buFont typeface="Wingdings" pitchFamily="2" charset="2"/>
              <a:buChar char="§"/>
            </a:pPr>
            <a:r>
              <a:rPr lang="en-IN" sz="2800" dirty="0"/>
              <a:t>Here rather than identifying clusters by “nearest” </a:t>
            </a:r>
            <a:r>
              <a:rPr lang="en-IN" sz="2800" dirty="0" err="1"/>
              <a:t>centroids</a:t>
            </a:r>
            <a:r>
              <a:rPr lang="en-IN" sz="2800" dirty="0"/>
              <a:t>,  </a:t>
            </a:r>
            <a:r>
              <a:rPr lang="en-IN" sz="2800" b="1" dirty="0"/>
              <a:t>fit a set of k </a:t>
            </a:r>
            <a:r>
              <a:rPr lang="en-IN" sz="2800" b="1" dirty="0" err="1"/>
              <a:t>gaussians</a:t>
            </a:r>
            <a:r>
              <a:rPr lang="en-IN" sz="2800" b="1" dirty="0"/>
              <a:t> to the data. </a:t>
            </a:r>
          </a:p>
          <a:p>
            <a:pPr>
              <a:buFont typeface="Wingdings" pitchFamily="2" charset="2"/>
              <a:buChar char="§"/>
            </a:pPr>
            <a:r>
              <a:rPr lang="en-IN" sz="2800" dirty="0"/>
              <a:t>estimate </a:t>
            </a:r>
            <a:r>
              <a:rPr lang="en-IN" sz="2800" dirty="0" err="1"/>
              <a:t>gaussian</a:t>
            </a:r>
            <a:r>
              <a:rPr lang="en-IN" sz="2800" dirty="0"/>
              <a:t> distribution parameters such as mean and Variance for each cluster and weight of a cluster.</a:t>
            </a:r>
          </a:p>
          <a:p>
            <a:pPr>
              <a:buFont typeface="Wingdings" pitchFamily="2" charset="2"/>
              <a:buChar char="§"/>
            </a:pPr>
            <a:r>
              <a:rPr lang="en-IN" sz="2800" dirty="0"/>
              <a:t> After learning the parameters for each data point we can calculate the probabilities of it belonging to each of the clusters.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Fuzzy c-means clustering(</a:t>
            </a:r>
            <a:r>
              <a:rPr lang="en-IN" dirty="0" err="1"/>
              <a:t>FcM</a:t>
            </a:r>
            <a:r>
              <a:rPr lang="en-IN" dirty="0"/>
              <a:t>) </a:t>
            </a:r>
          </a:p>
        </p:txBody>
      </p:sp>
      <p:sp>
        <p:nvSpPr>
          <p:cNvPr id="3" name="Slide Number Placeholder 2"/>
          <p:cNvSpPr>
            <a:spLocks noGrp="1"/>
          </p:cNvSpPr>
          <p:nvPr>
            <p:ph type="sldNum" sz="quarter" idx="12"/>
          </p:nvPr>
        </p:nvSpPr>
        <p:spPr/>
        <p:txBody>
          <a:bodyPr/>
          <a:lstStyle/>
          <a:p>
            <a:fld id="{48BB047D-A6CD-43AB-96F0-683C726B586B}" type="slidenum">
              <a:rPr lang="en-IN" smtClean="0"/>
              <a:pPr/>
              <a:t>18</a:t>
            </a:fld>
            <a:endParaRPr lang="en-IN" dirty="0"/>
          </a:p>
        </p:txBody>
      </p:sp>
      <p:sp>
        <p:nvSpPr>
          <p:cNvPr id="4" name="Content Placeholder 3"/>
          <p:cNvSpPr>
            <a:spLocks noGrp="1"/>
          </p:cNvSpPr>
          <p:nvPr>
            <p:ph sz="quarter" idx="14"/>
          </p:nvPr>
        </p:nvSpPr>
        <p:spPr/>
        <p:txBody>
          <a:bodyPr/>
          <a:lstStyle/>
          <a:p>
            <a:endParaRPr lang="en-IN"/>
          </a:p>
        </p:txBody>
      </p:sp>
      <p:sp>
        <p:nvSpPr>
          <p:cNvPr id="5" name="TextBox 4"/>
          <p:cNvSpPr txBox="1"/>
          <p:nvPr/>
        </p:nvSpPr>
        <p:spPr>
          <a:xfrm>
            <a:off x="380960" y="1571612"/>
            <a:ext cx="11430080" cy="5078313"/>
          </a:xfrm>
          <a:prstGeom prst="rect">
            <a:avLst/>
          </a:prstGeom>
          <a:noFill/>
        </p:spPr>
        <p:txBody>
          <a:bodyPr wrap="square" rtlCol="0">
            <a:spAutoFit/>
          </a:bodyPr>
          <a:lstStyle/>
          <a:p>
            <a:pPr>
              <a:buFont typeface="Wingdings" pitchFamily="2" charset="2"/>
              <a:buChar char="q"/>
            </a:pPr>
            <a:r>
              <a:rPr lang="en-IN" sz="2400" dirty="0"/>
              <a:t>Fuzzy C-Means algorithm also solves the overlapping </a:t>
            </a:r>
            <a:r>
              <a:rPr lang="en-IN" sz="2400"/>
              <a:t>cluster problem.</a:t>
            </a:r>
            <a:endParaRPr lang="en-IN" sz="2400" dirty="0"/>
          </a:p>
          <a:p>
            <a:pPr>
              <a:buFont typeface="Wingdings" pitchFamily="2" charset="2"/>
              <a:buChar char="q"/>
            </a:pPr>
            <a:r>
              <a:rPr lang="en-IN" sz="2400" dirty="0"/>
              <a:t>Assign membership to each data point corresponding to each cluster </a:t>
            </a:r>
            <a:r>
              <a:rPr lang="en-IN" sz="2400" dirty="0" err="1"/>
              <a:t>center</a:t>
            </a:r>
            <a:r>
              <a:rPr lang="en-IN" sz="2400" dirty="0"/>
              <a:t> on the basis  of distance between the cluster </a:t>
            </a:r>
            <a:r>
              <a:rPr lang="en-IN" sz="2400" dirty="0" err="1"/>
              <a:t>center</a:t>
            </a:r>
            <a:r>
              <a:rPr lang="en-IN" sz="2400" dirty="0"/>
              <a:t> and the data point. </a:t>
            </a:r>
          </a:p>
          <a:p>
            <a:pPr>
              <a:buFont typeface="Wingdings" pitchFamily="2" charset="2"/>
              <a:buChar char="q"/>
            </a:pPr>
            <a:r>
              <a:rPr lang="en-IN" sz="2400" dirty="0"/>
              <a:t>More the data is near to the cluster </a:t>
            </a:r>
            <a:r>
              <a:rPr lang="en-IN" sz="2400" dirty="0" err="1"/>
              <a:t>center</a:t>
            </a:r>
            <a:r>
              <a:rPr lang="en-IN" sz="2400" dirty="0"/>
              <a:t> more is its  membership towards the particular cluster </a:t>
            </a:r>
            <a:r>
              <a:rPr lang="en-IN" sz="2400" dirty="0" err="1"/>
              <a:t>center</a:t>
            </a:r>
            <a:r>
              <a:rPr lang="en-IN" sz="2400" dirty="0"/>
              <a:t>. </a:t>
            </a:r>
          </a:p>
          <a:p>
            <a:pPr>
              <a:buFont typeface="Wingdings" pitchFamily="2" charset="2"/>
              <a:buChar char="q"/>
            </a:pPr>
            <a:r>
              <a:rPr lang="en-IN" sz="2400" dirty="0"/>
              <a:t>Clearly, summation of membership of each data point should be equal to one.</a:t>
            </a:r>
          </a:p>
          <a:p>
            <a:pPr>
              <a:buFont typeface="Wingdings" pitchFamily="2" charset="2"/>
              <a:buChar char="q"/>
            </a:pPr>
            <a:endParaRPr lang="en-IN" dirty="0"/>
          </a:p>
          <a:p>
            <a:r>
              <a:rPr lang="en-IN" sz="2400" b="1" dirty="0"/>
              <a:t>ADVANTAGES:</a:t>
            </a:r>
          </a:p>
          <a:p>
            <a:pPr>
              <a:buFont typeface="Wingdings" pitchFamily="2" charset="2"/>
              <a:buChar char="q"/>
            </a:pPr>
            <a:endParaRPr lang="en-IN" sz="2400" dirty="0"/>
          </a:p>
          <a:p>
            <a:pPr>
              <a:buFont typeface="Wingdings" pitchFamily="2" charset="2"/>
              <a:buChar char="q"/>
            </a:pPr>
            <a:r>
              <a:rPr lang="en-IN" sz="2400" dirty="0"/>
              <a:t>Unlike k-means where data point must exclusively belong to one cluster </a:t>
            </a:r>
            <a:r>
              <a:rPr lang="en-IN" sz="2400" dirty="0" err="1"/>
              <a:t>center</a:t>
            </a:r>
            <a:r>
              <a:rPr lang="en-IN" sz="2400" dirty="0"/>
              <a:t> here data point is assigned membership to each cluster </a:t>
            </a:r>
            <a:r>
              <a:rPr lang="en-IN" sz="2400" dirty="0" err="1"/>
              <a:t>center</a:t>
            </a:r>
            <a:r>
              <a:rPr lang="en-IN" sz="2400" dirty="0"/>
              <a:t> as a result of which data point may belong to more then one cluster </a:t>
            </a:r>
            <a:r>
              <a:rPr lang="en-IN" sz="2400" dirty="0" err="1"/>
              <a:t>center</a:t>
            </a:r>
            <a:r>
              <a:rPr lang="en-IN" sz="2400" dirty="0"/>
              <a:t>.(</a:t>
            </a:r>
            <a:br>
              <a:rPr lang="en-IN" sz="2400" dirty="0"/>
            </a:br>
            <a:endParaRPr lang="en-IN" sz="2400"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for fuzzy C-means clustering</a:t>
            </a:r>
          </a:p>
        </p:txBody>
      </p:sp>
      <p:sp>
        <p:nvSpPr>
          <p:cNvPr id="3" name="Slide Number Placeholder 2"/>
          <p:cNvSpPr>
            <a:spLocks noGrp="1"/>
          </p:cNvSpPr>
          <p:nvPr>
            <p:ph type="sldNum" sz="quarter" idx="12"/>
          </p:nvPr>
        </p:nvSpPr>
        <p:spPr/>
        <p:txBody>
          <a:bodyPr/>
          <a:lstStyle/>
          <a:p>
            <a:fld id="{48BB047D-A6CD-43AB-96F0-683C726B586B}" type="slidenum">
              <a:rPr lang="en-IN" smtClean="0"/>
              <a:pPr/>
              <a:t>19</a:t>
            </a:fld>
            <a:endParaRPr lang="en-IN" dirty="0"/>
          </a:p>
        </p:txBody>
      </p:sp>
      <p:sp>
        <p:nvSpPr>
          <p:cNvPr id="4" name="Content Placeholder 3"/>
          <p:cNvSpPr>
            <a:spLocks noGrp="1"/>
          </p:cNvSpPr>
          <p:nvPr>
            <p:ph sz="quarter" idx="14"/>
          </p:nvPr>
        </p:nvSpPr>
        <p:spPr/>
        <p:txBody>
          <a:bodyPr/>
          <a:lstStyle/>
          <a:p>
            <a:endParaRPr lang="en-IN"/>
          </a:p>
        </p:txBody>
      </p:sp>
      <p:sp>
        <p:nvSpPr>
          <p:cNvPr id="8" name="TextBox 7"/>
          <p:cNvSpPr txBox="1"/>
          <p:nvPr/>
        </p:nvSpPr>
        <p:spPr>
          <a:xfrm>
            <a:off x="595274" y="1785926"/>
            <a:ext cx="10644262" cy="3857090"/>
          </a:xfrm>
          <a:prstGeom prst="rect">
            <a:avLst/>
          </a:prstGeom>
          <a:noFill/>
        </p:spPr>
        <p:txBody>
          <a:bodyPr wrap="square" rtlCol="0">
            <a:spAutoFit/>
          </a:bodyPr>
          <a:lstStyle/>
          <a:p>
            <a:r>
              <a:rPr lang="en-IN" sz="2400" dirty="0"/>
              <a:t>1. Assign an initial random </a:t>
            </a:r>
            <a:r>
              <a:rPr lang="en-IN" sz="2400" dirty="0" err="1"/>
              <a:t>centroid</a:t>
            </a:r>
            <a:r>
              <a:rPr lang="en-IN" sz="2400" dirty="0"/>
              <a:t> to each cluster (Group). </a:t>
            </a:r>
          </a:p>
          <a:p>
            <a:r>
              <a:rPr lang="en-IN" sz="2400" dirty="0"/>
              <a:t>2. Compute the distance between each point and the cluster centre using a simple algorithm. </a:t>
            </a:r>
          </a:p>
          <a:p>
            <a:r>
              <a:rPr lang="en-IN" sz="2400" dirty="0"/>
              <a:t>3. Based on distance between each point and the cluster centre, re-compute the membership function. </a:t>
            </a:r>
          </a:p>
          <a:p>
            <a:r>
              <a:rPr lang="en-IN" sz="2400" dirty="0"/>
              <a:t>4. Based on the new membership function, re-compute the </a:t>
            </a:r>
            <a:r>
              <a:rPr lang="en-IN" sz="2400" dirty="0" err="1"/>
              <a:t>centroid</a:t>
            </a:r>
            <a:r>
              <a:rPr lang="en-IN" sz="2400" dirty="0"/>
              <a:t>. </a:t>
            </a:r>
          </a:p>
          <a:p>
            <a:r>
              <a:rPr lang="en-IN" sz="2400" dirty="0"/>
              <a:t>5. If the difference between the original </a:t>
            </a:r>
            <a:r>
              <a:rPr lang="en-IN" sz="2400" dirty="0" err="1"/>
              <a:t>centroid</a:t>
            </a:r>
            <a:r>
              <a:rPr lang="en-IN" sz="2400" dirty="0"/>
              <a:t> and the next one is below a certain threshold value say, €, then the algorithm stops, else it continues till this condition is true </a:t>
            </a:r>
          </a:p>
          <a:p>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p:txBody>
          <a:bodyPr/>
          <a:lstStyle/>
          <a:p>
            <a:r>
              <a:rPr lang="en-IN" dirty="0">
                <a:solidFill>
                  <a:srgbClr val="404040"/>
                </a:solidFill>
              </a:rPr>
              <a:t>OBJECTIVE</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a:xfrm>
            <a:off x="166646" y="4643446"/>
            <a:ext cx="11828584" cy="1873015"/>
          </a:xfrm>
        </p:spPr>
        <p:txBody>
          <a:bodyPr/>
          <a:lstStyle/>
          <a:p>
            <a:r>
              <a:rPr lang="en-US" sz="2800" dirty="0">
                <a:solidFill>
                  <a:srgbClr val="404040"/>
                </a:solidFill>
              </a:rPr>
              <a:t>To analyze the  Land </a:t>
            </a:r>
            <a:r>
              <a:rPr lang="en-IN" sz="2800" dirty="0">
                <a:solidFill>
                  <a:srgbClr val="404040"/>
                </a:solidFill>
              </a:rPr>
              <a:t>Use</a:t>
            </a:r>
            <a:r>
              <a:rPr sz="2800">
                <a:solidFill>
                  <a:srgbClr val="404040"/>
                </a:solidFill>
              </a:rPr>
              <a:t> and Land Cover </a:t>
            </a:r>
            <a:r>
              <a:rPr lang="en-US" sz="2800" dirty="0">
                <a:solidFill>
                  <a:srgbClr val="404040"/>
                </a:solidFill>
              </a:rPr>
              <a:t>(LULC) changes from multi spectral images collected over a specific period of time using object based deep learning techniques, and predict the changes in the near future in a particular geographic location.</a:t>
            </a:r>
            <a:endParaRPr lang="en-IN" sz="2800" dirty="0">
              <a:solidFill>
                <a:srgbClr val="404040"/>
              </a:solidFill>
            </a:endParaRP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IN" smtClean="0"/>
              <a:pPr/>
              <a:t>2</a:t>
            </a:fld>
            <a:endParaRPr lang="en-IN" dirty="0"/>
          </a:p>
        </p:txBody>
      </p:sp>
      <p:pic>
        <p:nvPicPr>
          <p:cNvPr id="23" name="Picture Placeholder 22" descr="aerial view beack town">
            <a:extLst>
              <a:ext uri="{FF2B5EF4-FFF2-40B4-BE49-F238E27FC236}">
                <a16:creationId xmlns:a16="http://schemas.microsoft.com/office/drawing/2014/main" id="{D4E7378D-0752-482D-BA2B-045B98982FED}"/>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a:xfrm>
            <a:off x="-6350" y="-35511"/>
            <a:ext cx="12192000" cy="3608378"/>
          </a:xfrm>
        </p:spPr>
      </p:pic>
    </p:spTree>
    <p:extLst>
      <p:ext uri="{BB962C8B-B14F-4D97-AF65-F5344CB8AC3E}">
        <p14:creationId xmlns:p14="http://schemas.microsoft.com/office/powerpoint/2010/main" val="90454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Spectral feature </a:t>
            </a:r>
            <a:r>
              <a:rPr lang="en-IN" dirty="0" err="1"/>
              <a:t>exraction</a:t>
            </a:r>
            <a:endParaRPr lang="en-IN" dirty="0"/>
          </a:p>
        </p:txBody>
      </p:sp>
      <p:sp>
        <p:nvSpPr>
          <p:cNvPr id="3" name="Slide Number Placeholder 2"/>
          <p:cNvSpPr>
            <a:spLocks noGrp="1"/>
          </p:cNvSpPr>
          <p:nvPr>
            <p:ph type="sldNum" sz="quarter" idx="12"/>
          </p:nvPr>
        </p:nvSpPr>
        <p:spPr/>
        <p:txBody>
          <a:bodyPr/>
          <a:lstStyle/>
          <a:p>
            <a:fld id="{48BB047D-A6CD-43AB-96F0-683C726B586B}" type="slidenum">
              <a:rPr lang="en-IN" smtClean="0"/>
              <a:pPr/>
              <a:t>20</a:t>
            </a:fld>
            <a:endParaRPr lang="en-IN" dirty="0"/>
          </a:p>
        </p:txBody>
      </p:sp>
      <p:sp>
        <p:nvSpPr>
          <p:cNvPr id="4" name="Content Placeholder 3"/>
          <p:cNvSpPr>
            <a:spLocks noGrp="1"/>
          </p:cNvSpPr>
          <p:nvPr>
            <p:ph sz="quarter" idx="14"/>
          </p:nvPr>
        </p:nvSpPr>
        <p:spPr/>
        <p:txBody>
          <a:bodyPr/>
          <a:lstStyle/>
          <a:p>
            <a:endParaRPr lang="en-IN"/>
          </a:p>
        </p:txBody>
      </p:sp>
      <p:sp>
        <p:nvSpPr>
          <p:cNvPr id="5" name="TextBox 4"/>
          <p:cNvSpPr txBox="1"/>
          <p:nvPr/>
        </p:nvSpPr>
        <p:spPr>
          <a:xfrm>
            <a:off x="523836" y="1643050"/>
            <a:ext cx="11287204" cy="523220"/>
          </a:xfrm>
          <a:prstGeom prst="rect">
            <a:avLst/>
          </a:prstGeom>
          <a:noFill/>
        </p:spPr>
        <p:txBody>
          <a:bodyPr wrap="square" rtlCol="0">
            <a:spAutoFit/>
          </a:bodyPr>
          <a:lstStyle/>
          <a:p>
            <a:r>
              <a:rPr lang="en-IN" sz="2800" b="1" dirty="0"/>
              <a:t>NDVI-Normalized Difference Vegetation Index                                                           </a:t>
            </a:r>
          </a:p>
        </p:txBody>
      </p:sp>
      <p:pic>
        <p:nvPicPr>
          <p:cNvPr id="6" name="Content Placeholder 6">
            <a:extLst>
              <a:ext uri="{FF2B5EF4-FFF2-40B4-BE49-F238E27FC236}">
                <a16:creationId xmlns:a16="http://schemas.microsoft.com/office/drawing/2014/main" id="{9A1B4ED4-5B06-41A0-9CB9-829BFECCB798}"/>
              </a:ext>
            </a:extLst>
          </p:cNvPr>
          <p:cNvPicPr>
            <a:picLocks noChangeAspect="1"/>
          </p:cNvPicPr>
          <p:nvPr/>
        </p:nvPicPr>
        <p:blipFill>
          <a:blip r:embed="rId2"/>
          <a:stretch>
            <a:fillRect/>
          </a:stretch>
        </p:blipFill>
        <p:spPr>
          <a:xfrm>
            <a:off x="1452530" y="2357430"/>
            <a:ext cx="2474928" cy="642942"/>
          </a:xfrm>
          <a:prstGeom prst="rect">
            <a:avLst/>
          </a:prstGeom>
        </p:spPr>
      </p:pic>
      <p:sp>
        <p:nvSpPr>
          <p:cNvPr id="8" name="TextBox 7"/>
          <p:cNvSpPr txBox="1"/>
          <p:nvPr/>
        </p:nvSpPr>
        <p:spPr>
          <a:xfrm>
            <a:off x="452398" y="3143248"/>
            <a:ext cx="11001452" cy="523220"/>
          </a:xfrm>
          <a:prstGeom prst="rect">
            <a:avLst/>
          </a:prstGeom>
          <a:noFill/>
        </p:spPr>
        <p:txBody>
          <a:bodyPr wrap="square" rtlCol="0">
            <a:spAutoFit/>
          </a:bodyPr>
          <a:lstStyle/>
          <a:p>
            <a:r>
              <a:rPr lang="en-IN" sz="2800" b="1" dirty="0"/>
              <a:t>NDWI-Normalized Difference Water Index</a:t>
            </a:r>
          </a:p>
        </p:txBody>
      </p:sp>
      <p:pic>
        <p:nvPicPr>
          <p:cNvPr id="10" name="Content Placeholder 6">
            <a:extLst>
              <a:ext uri="{FF2B5EF4-FFF2-40B4-BE49-F238E27FC236}">
                <a16:creationId xmlns:a16="http://schemas.microsoft.com/office/drawing/2014/main" id="{76B14ED8-0832-4CAD-9FE3-7DD933AC304B}"/>
              </a:ext>
            </a:extLst>
          </p:cNvPr>
          <p:cNvPicPr>
            <a:picLocks noChangeAspect="1"/>
          </p:cNvPicPr>
          <p:nvPr/>
        </p:nvPicPr>
        <p:blipFill>
          <a:blip r:embed="rId3"/>
          <a:stretch>
            <a:fillRect/>
          </a:stretch>
        </p:blipFill>
        <p:spPr>
          <a:xfrm>
            <a:off x="1595406" y="3786190"/>
            <a:ext cx="2571768" cy="714380"/>
          </a:xfrm>
          <a:prstGeom prst="rect">
            <a:avLst/>
          </a:prstGeom>
        </p:spPr>
      </p:pic>
      <p:sp>
        <p:nvSpPr>
          <p:cNvPr id="11" name="TextBox 10"/>
          <p:cNvSpPr txBox="1"/>
          <p:nvPr/>
        </p:nvSpPr>
        <p:spPr>
          <a:xfrm>
            <a:off x="595274" y="4643446"/>
            <a:ext cx="10930014" cy="1754326"/>
          </a:xfrm>
          <a:prstGeom prst="rect">
            <a:avLst/>
          </a:prstGeom>
          <a:noFill/>
        </p:spPr>
        <p:txBody>
          <a:bodyPr wrap="square" rtlCol="0">
            <a:spAutoFit/>
          </a:bodyPr>
          <a:lstStyle/>
          <a:p>
            <a:r>
              <a:rPr lang="en-IN" sz="2800" b="1" dirty="0"/>
              <a:t>NDBI-Normalized Difference </a:t>
            </a:r>
            <a:r>
              <a:rPr lang="en-IN" sz="2800" b="1" dirty="0" err="1"/>
              <a:t>Builtup</a:t>
            </a:r>
            <a:r>
              <a:rPr lang="en-IN" sz="2800" b="1" dirty="0"/>
              <a:t> Index</a:t>
            </a:r>
          </a:p>
          <a:p>
            <a:endParaRPr lang="en-IN" sz="2800" b="1" dirty="0"/>
          </a:p>
          <a:p>
            <a:r>
              <a:rPr lang="de-DE" sz="2400" dirty="0"/>
              <a:t>NDBI = (SWIR – NIR)/(SWIR + NIR)</a:t>
            </a:r>
            <a:endParaRPr lang="en-IN" sz="2400" dirty="0"/>
          </a:p>
          <a:p>
            <a:endParaRPr lang="en-IN" sz="28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84" y="285728"/>
            <a:ext cx="10780436" cy="857256"/>
          </a:xfrm>
        </p:spPr>
        <p:txBody>
          <a:bodyPr/>
          <a:lstStyle/>
          <a:p>
            <a:r>
              <a:rPr lang="en-IN" dirty="0"/>
              <a:t>Clustering output for FCM</a:t>
            </a:r>
          </a:p>
        </p:txBody>
      </p:sp>
      <p:sp>
        <p:nvSpPr>
          <p:cNvPr id="7" name="Text Placeholder 6"/>
          <p:cNvSpPr>
            <a:spLocks noGrp="1"/>
          </p:cNvSpPr>
          <p:nvPr>
            <p:ph type="body" idx="1"/>
          </p:nvPr>
        </p:nvSpPr>
        <p:spPr>
          <a:xfrm>
            <a:off x="380960" y="1071547"/>
            <a:ext cx="5429288" cy="571504"/>
          </a:xfrm>
        </p:spPr>
        <p:txBody>
          <a:bodyPr/>
          <a:lstStyle/>
          <a:p>
            <a:r>
              <a:rPr lang="en-IN" dirty="0"/>
              <a:t>18 MARCH 2012</a:t>
            </a:r>
          </a:p>
        </p:txBody>
      </p:sp>
      <p:sp>
        <p:nvSpPr>
          <p:cNvPr id="9" name="Text Placeholder 8"/>
          <p:cNvSpPr>
            <a:spLocks noGrp="1"/>
          </p:cNvSpPr>
          <p:nvPr>
            <p:ph type="body" sz="quarter" idx="3"/>
          </p:nvPr>
        </p:nvSpPr>
        <p:spPr>
          <a:xfrm>
            <a:off x="6096000" y="1000108"/>
            <a:ext cx="4929222" cy="642942"/>
          </a:xfrm>
        </p:spPr>
        <p:txBody>
          <a:bodyPr/>
          <a:lstStyle/>
          <a:p>
            <a:r>
              <a:rPr lang="en-IN" dirty="0"/>
              <a:t>13 MARCH 2013</a:t>
            </a:r>
          </a:p>
        </p:txBody>
      </p:sp>
      <p:sp>
        <p:nvSpPr>
          <p:cNvPr id="3" name="Slide Number Placeholder 2"/>
          <p:cNvSpPr>
            <a:spLocks noGrp="1"/>
          </p:cNvSpPr>
          <p:nvPr>
            <p:ph type="sldNum" sz="quarter" idx="12"/>
          </p:nvPr>
        </p:nvSpPr>
        <p:spPr/>
        <p:txBody>
          <a:bodyPr/>
          <a:lstStyle/>
          <a:p>
            <a:fld id="{48BB047D-A6CD-43AB-96F0-683C726B586B}" type="slidenum">
              <a:rPr lang="en-IN" smtClean="0"/>
              <a:pPr/>
              <a:t>21</a:t>
            </a:fld>
            <a:endParaRPr lang="en-IN" dirty="0"/>
          </a:p>
        </p:txBody>
      </p:sp>
      <p:pic>
        <p:nvPicPr>
          <p:cNvPr id="12" name="Content Placeholder 11"/>
          <p:cNvPicPr>
            <a:picLocks noGrp="1"/>
          </p:cNvPicPr>
          <p:nvPr>
            <p:ph sz="half" idx="2"/>
          </p:nvPr>
        </p:nvPicPr>
        <p:blipFill>
          <a:blip r:embed="rId2"/>
          <a:srcRect/>
          <a:stretch>
            <a:fillRect/>
          </a:stretch>
        </p:blipFill>
        <p:spPr bwMode="auto">
          <a:xfrm>
            <a:off x="309522" y="1571613"/>
            <a:ext cx="4778366" cy="4071965"/>
          </a:xfrm>
          <a:prstGeom prst="rect">
            <a:avLst/>
          </a:prstGeom>
          <a:noFill/>
          <a:ln w="9525">
            <a:noFill/>
            <a:miter lim="800000"/>
            <a:headEnd/>
            <a:tailEnd/>
          </a:ln>
        </p:spPr>
      </p:pic>
      <p:pic>
        <p:nvPicPr>
          <p:cNvPr id="13" name="Content Placeholder 12"/>
          <p:cNvPicPr>
            <a:picLocks noGrp="1"/>
          </p:cNvPicPr>
          <p:nvPr>
            <p:ph sz="quarter" idx="4"/>
          </p:nvPr>
        </p:nvPicPr>
        <p:blipFill>
          <a:blip r:embed="rId3"/>
          <a:srcRect/>
          <a:stretch>
            <a:fillRect/>
          </a:stretch>
        </p:blipFill>
        <p:spPr bwMode="auto">
          <a:xfrm>
            <a:off x="6096000" y="1500174"/>
            <a:ext cx="4922520" cy="4071966"/>
          </a:xfrm>
          <a:prstGeom prst="rect">
            <a:avLst/>
          </a:prstGeom>
          <a:noFill/>
          <a:ln w="9525">
            <a:noFill/>
            <a:miter lim="800000"/>
            <a:headEnd/>
            <a:tailEnd/>
          </a:ln>
        </p:spPr>
      </p:pic>
      <p:sp>
        <p:nvSpPr>
          <p:cNvPr id="8" name="Rectangle 7"/>
          <p:cNvSpPr/>
          <p:nvPr/>
        </p:nvSpPr>
        <p:spPr>
          <a:xfrm>
            <a:off x="452398" y="5857892"/>
            <a:ext cx="428628"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52398" y="6215082"/>
            <a:ext cx="428628" cy="214314"/>
          </a:xfrm>
          <a:prstGeom prst="rect">
            <a:avLst/>
          </a:prstGeom>
          <a:solidFill>
            <a:srgbClr val="16E4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953124" y="5857892"/>
            <a:ext cx="500066" cy="214314"/>
          </a:xfrm>
          <a:prstGeom prst="rect">
            <a:avLst/>
          </a:prstGeom>
          <a:solidFill>
            <a:srgbClr val="1A23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5953124" y="6286520"/>
            <a:ext cx="500066" cy="21431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1095340" y="5786454"/>
            <a:ext cx="2428892" cy="369332"/>
          </a:xfrm>
          <a:prstGeom prst="rect">
            <a:avLst/>
          </a:prstGeom>
          <a:noFill/>
        </p:spPr>
        <p:txBody>
          <a:bodyPr wrap="square" rtlCol="0">
            <a:spAutoFit/>
          </a:bodyPr>
          <a:lstStyle/>
          <a:p>
            <a:r>
              <a:rPr lang="en-IN" dirty="0"/>
              <a:t>Built-Up</a:t>
            </a:r>
          </a:p>
        </p:txBody>
      </p:sp>
      <p:sp>
        <p:nvSpPr>
          <p:cNvPr id="16" name="TextBox 15"/>
          <p:cNvSpPr txBox="1"/>
          <p:nvPr/>
        </p:nvSpPr>
        <p:spPr>
          <a:xfrm>
            <a:off x="1166778" y="6215083"/>
            <a:ext cx="1500198" cy="369332"/>
          </a:xfrm>
          <a:prstGeom prst="rect">
            <a:avLst/>
          </a:prstGeom>
          <a:noFill/>
        </p:spPr>
        <p:txBody>
          <a:bodyPr wrap="square" rtlCol="0">
            <a:spAutoFit/>
          </a:bodyPr>
          <a:lstStyle/>
          <a:p>
            <a:r>
              <a:rPr lang="en-IN" dirty="0"/>
              <a:t>Vegetation</a:t>
            </a:r>
          </a:p>
        </p:txBody>
      </p:sp>
      <p:sp>
        <p:nvSpPr>
          <p:cNvPr id="18" name="TextBox 17"/>
          <p:cNvSpPr txBox="1"/>
          <p:nvPr/>
        </p:nvSpPr>
        <p:spPr>
          <a:xfrm>
            <a:off x="6596066" y="5786454"/>
            <a:ext cx="2143140" cy="369332"/>
          </a:xfrm>
          <a:prstGeom prst="rect">
            <a:avLst/>
          </a:prstGeom>
          <a:noFill/>
        </p:spPr>
        <p:txBody>
          <a:bodyPr wrap="square" rtlCol="0">
            <a:spAutoFit/>
          </a:bodyPr>
          <a:lstStyle/>
          <a:p>
            <a:r>
              <a:rPr lang="en-IN" dirty="0"/>
              <a:t>Water</a:t>
            </a:r>
          </a:p>
        </p:txBody>
      </p:sp>
      <p:sp>
        <p:nvSpPr>
          <p:cNvPr id="19" name="TextBox 18"/>
          <p:cNvSpPr txBox="1"/>
          <p:nvPr/>
        </p:nvSpPr>
        <p:spPr>
          <a:xfrm>
            <a:off x="6667504" y="6215082"/>
            <a:ext cx="2643206" cy="369332"/>
          </a:xfrm>
          <a:prstGeom prst="rect">
            <a:avLst/>
          </a:prstGeom>
          <a:noFill/>
        </p:spPr>
        <p:txBody>
          <a:bodyPr wrap="square" rtlCol="0">
            <a:spAutoFit/>
          </a:bodyPr>
          <a:lstStyle/>
          <a:p>
            <a:r>
              <a:rPr lang="en-IN" dirty="0"/>
              <a:t>Sparse Vegetation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2398" y="428604"/>
            <a:ext cx="5572164" cy="642941"/>
          </a:xfrm>
        </p:spPr>
        <p:txBody>
          <a:bodyPr/>
          <a:lstStyle/>
          <a:p>
            <a:r>
              <a:rPr lang="en-IN" dirty="0"/>
              <a:t>   01 APRIL 2014</a:t>
            </a:r>
          </a:p>
        </p:txBody>
      </p:sp>
      <p:sp>
        <p:nvSpPr>
          <p:cNvPr id="5" name="Text Placeholder 4"/>
          <p:cNvSpPr>
            <a:spLocks noGrp="1"/>
          </p:cNvSpPr>
          <p:nvPr>
            <p:ph type="body" sz="quarter" idx="3"/>
          </p:nvPr>
        </p:nvSpPr>
        <p:spPr>
          <a:xfrm>
            <a:off x="6238876" y="428604"/>
            <a:ext cx="5000660" cy="571504"/>
          </a:xfrm>
        </p:spPr>
        <p:txBody>
          <a:bodyPr/>
          <a:lstStyle/>
          <a:p>
            <a:r>
              <a:rPr lang="en-IN" dirty="0"/>
              <a:t>02 FEBRUARY 2016</a:t>
            </a:r>
          </a:p>
        </p:txBody>
      </p:sp>
      <p:pic>
        <p:nvPicPr>
          <p:cNvPr id="7" name="Content Placeholder 6"/>
          <p:cNvPicPr>
            <a:picLocks noGrp="1"/>
          </p:cNvPicPr>
          <p:nvPr>
            <p:ph sz="half" idx="2"/>
          </p:nvPr>
        </p:nvPicPr>
        <p:blipFill>
          <a:blip r:embed="rId2"/>
          <a:srcRect/>
          <a:stretch>
            <a:fillRect/>
          </a:stretch>
        </p:blipFill>
        <p:spPr bwMode="auto">
          <a:xfrm>
            <a:off x="742041" y="1214423"/>
            <a:ext cx="4175894" cy="4086785"/>
          </a:xfrm>
          <a:prstGeom prst="rect">
            <a:avLst/>
          </a:prstGeom>
          <a:noFill/>
          <a:ln w="9525">
            <a:noFill/>
            <a:miter lim="800000"/>
            <a:headEnd/>
            <a:tailEnd/>
          </a:ln>
        </p:spPr>
      </p:pic>
      <p:pic>
        <p:nvPicPr>
          <p:cNvPr id="8" name="Content Placeholder 7"/>
          <p:cNvPicPr>
            <a:picLocks noGrp="1"/>
          </p:cNvPicPr>
          <p:nvPr>
            <p:ph sz="quarter" idx="4"/>
          </p:nvPr>
        </p:nvPicPr>
        <p:blipFill>
          <a:blip r:embed="rId3"/>
          <a:srcRect/>
          <a:stretch>
            <a:fillRect/>
          </a:stretch>
        </p:blipFill>
        <p:spPr bwMode="auto">
          <a:xfrm>
            <a:off x="6317154" y="1255846"/>
            <a:ext cx="4175894" cy="4086786"/>
          </a:xfrm>
          <a:prstGeom prst="rect">
            <a:avLst/>
          </a:prstGeom>
          <a:noFill/>
          <a:ln w="9525">
            <a:noFill/>
            <a:miter lim="800000"/>
            <a:headEnd/>
            <a:tailEnd/>
          </a:ln>
        </p:spPr>
      </p:pic>
      <p:sp>
        <p:nvSpPr>
          <p:cNvPr id="6" name="Rectangle 5">
            <a:extLst>
              <a:ext uri="{FF2B5EF4-FFF2-40B4-BE49-F238E27FC236}">
                <a16:creationId xmlns:a16="http://schemas.microsoft.com/office/drawing/2014/main" id="{84D5C807-99D6-4AC9-8647-66D59406D5DC}"/>
              </a:ext>
            </a:extLst>
          </p:cNvPr>
          <p:cNvSpPr/>
          <p:nvPr/>
        </p:nvSpPr>
        <p:spPr>
          <a:xfrm>
            <a:off x="816428" y="5556946"/>
            <a:ext cx="428628"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CE4417A-B5C6-49B7-A681-8313ACABA498}"/>
              </a:ext>
            </a:extLst>
          </p:cNvPr>
          <p:cNvSpPr/>
          <p:nvPr/>
        </p:nvSpPr>
        <p:spPr>
          <a:xfrm>
            <a:off x="816428" y="5914136"/>
            <a:ext cx="428628" cy="214314"/>
          </a:xfrm>
          <a:prstGeom prst="rect">
            <a:avLst/>
          </a:prstGeom>
          <a:solidFill>
            <a:srgbClr val="16E4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EADE454-9A3D-4AAD-9FC4-3C499E12070C}"/>
              </a:ext>
            </a:extLst>
          </p:cNvPr>
          <p:cNvSpPr/>
          <p:nvPr/>
        </p:nvSpPr>
        <p:spPr>
          <a:xfrm>
            <a:off x="6317154" y="5556946"/>
            <a:ext cx="500066" cy="214314"/>
          </a:xfrm>
          <a:prstGeom prst="rect">
            <a:avLst/>
          </a:prstGeom>
          <a:solidFill>
            <a:srgbClr val="1A23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6C7B2ED-CC07-42F1-ADDC-6562974CA7A9}"/>
              </a:ext>
            </a:extLst>
          </p:cNvPr>
          <p:cNvSpPr/>
          <p:nvPr/>
        </p:nvSpPr>
        <p:spPr>
          <a:xfrm>
            <a:off x="6317154" y="5985574"/>
            <a:ext cx="500066" cy="21431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AD57BDA-8DB7-4D62-BC1F-3044016A5B0E}"/>
              </a:ext>
            </a:extLst>
          </p:cNvPr>
          <p:cNvSpPr txBox="1"/>
          <p:nvPr/>
        </p:nvSpPr>
        <p:spPr>
          <a:xfrm>
            <a:off x="1459370" y="5485508"/>
            <a:ext cx="2428892" cy="369332"/>
          </a:xfrm>
          <a:prstGeom prst="rect">
            <a:avLst/>
          </a:prstGeom>
          <a:noFill/>
        </p:spPr>
        <p:txBody>
          <a:bodyPr wrap="square" rtlCol="0">
            <a:spAutoFit/>
          </a:bodyPr>
          <a:lstStyle/>
          <a:p>
            <a:r>
              <a:rPr lang="en-IN" dirty="0"/>
              <a:t>Built-Up</a:t>
            </a:r>
          </a:p>
        </p:txBody>
      </p:sp>
      <p:sp>
        <p:nvSpPr>
          <p:cNvPr id="13" name="TextBox 12">
            <a:extLst>
              <a:ext uri="{FF2B5EF4-FFF2-40B4-BE49-F238E27FC236}">
                <a16:creationId xmlns:a16="http://schemas.microsoft.com/office/drawing/2014/main" id="{F09CF134-1365-4A5E-8FAE-D681DCD222CF}"/>
              </a:ext>
            </a:extLst>
          </p:cNvPr>
          <p:cNvSpPr txBox="1"/>
          <p:nvPr/>
        </p:nvSpPr>
        <p:spPr>
          <a:xfrm>
            <a:off x="1530808" y="5914137"/>
            <a:ext cx="1500198" cy="369332"/>
          </a:xfrm>
          <a:prstGeom prst="rect">
            <a:avLst/>
          </a:prstGeom>
          <a:noFill/>
        </p:spPr>
        <p:txBody>
          <a:bodyPr wrap="square" rtlCol="0">
            <a:spAutoFit/>
          </a:bodyPr>
          <a:lstStyle/>
          <a:p>
            <a:r>
              <a:rPr lang="en-IN" dirty="0"/>
              <a:t>Vegetation</a:t>
            </a:r>
          </a:p>
        </p:txBody>
      </p:sp>
      <p:sp>
        <p:nvSpPr>
          <p:cNvPr id="14" name="TextBox 13">
            <a:extLst>
              <a:ext uri="{FF2B5EF4-FFF2-40B4-BE49-F238E27FC236}">
                <a16:creationId xmlns:a16="http://schemas.microsoft.com/office/drawing/2014/main" id="{674A0A97-D856-4657-B990-5E39EB7832DB}"/>
              </a:ext>
            </a:extLst>
          </p:cNvPr>
          <p:cNvSpPr txBox="1"/>
          <p:nvPr/>
        </p:nvSpPr>
        <p:spPr>
          <a:xfrm>
            <a:off x="6960096" y="5485508"/>
            <a:ext cx="2143140" cy="369332"/>
          </a:xfrm>
          <a:prstGeom prst="rect">
            <a:avLst/>
          </a:prstGeom>
          <a:noFill/>
        </p:spPr>
        <p:txBody>
          <a:bodyPr wrap="square" rtlCol="0">
            <a:spAutoFit/>
          </a:bodyPr>
          <a:lstStyle/>
          <a:p>
            <a:r>
              <a:rPr lang="en-IN" dirty="0"/>
              <a:t>Water</a:t>
            </a:r>
          </a:p>
        </p:txBody>
      </p:sp>
      <p:sp>
        <p:nvSpPr>
          <p:cNvPr id="15" name="TextBox 14">
            <a:extLst>
              <a:ext uri="{FF2B5EF4-FFF2-40B4-BE49-F238E27FC236}">
                <a16:creationId xmlns:a16="http://schemas.microsoft.com/office/drawing/2014/main" id="{49599ACF-A186-4172-AD48-3A23F380099D}"/>
              </a:ext>
            </a:extLst>
          </p:cNvPr>
          <p:cNvSpPr txBox="1"/>
          <p:nvPr/>
        </p:nvSpPr>
        <p:spPr>
          <a:xfrm>
            <a:off x="7031534" y="5914136"/>
            <a:ext cx="2643206" cy="369332"/>
          </a:xfrm>
          <a:prstGeom prst="rect">
            <a:avLst/>
          </a:prstGeom>
          <a:noFill/>
        </p:spPr>
        <p:txBody>
          <a:bodyPr wrap="square" rtlCol="0">
            <a:spAutoFit/>
          </a:bodyPr>
          <a:lstStyle/>
          <a:p>
            <a:r>
              <a:rPr lang="en-IN" dirty="0"/>
              <a:t>Sparse Vegetation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Comparision</a:t>
            </a:r>
            <a:r>
              <a:rPr lang="en-IN" dirty="0"/>
              <a:t> between </a:t>
            </a:r>
            <a:r>
              <a:rPr lang="en-IN" dirty="0" err="1"/>
              <a:t>gmm</a:t>
            </a:r>
            <a:r>
              <a:rPr lang="en-IN" dirty="0"/>
              <a:t> and </a:t>
            </a:r>
            <a:r>
              <a:rPr lang="en-IN" dirty="0" err="1"/>
              <a:t>fcm</a:t>
            </a:r>
            <a:endParaRPr lang="en-IN" dirty="0"/>
          </a:p>
        </p:txBody>
      </p:sp>
      <p:sp>
        <p:nvSpPr>
          <p:cNvPr id="3" name="Slide Number Placeholder 2"/>
          <p:cNvSpPr>
            <a:spLocks noGrp="1"/>
          </p:cNvSpPr>
          <p:nvPr>
            <p:ph type="sldNum" sz="quarter" idx="12"/>
          </p:nvPr>
        </p:nvSpPr>
        <p:spPr/>
        <p:txBody>
          <a:bodyPr/>
          <a:lstStyle/>
          <a:p>
            <a:fld id="{48BB047D-A6CD-43AB-96F0-683C726B586B}" type="slidenum">
              <a:rPr lang="en-IN" smtClean="0"/>
              <a:pPr/>
              <a:t>23</a:t>
            </a:fld>
            <a:endParaRPr lang="en-IN" dirty="0"/>
          </a:p>
        </p:txBody>
      </p:sp>
      <p:graphicFrame>
        <p:nvGraphicFramePr>
          <p:cNvPr id="5" name="Content Placeholder 4"/>
          <p:cNvGraphicFramePr>
            <a:graphicFrameLocks noGrp="1"/>
          </p:cNvGraphicFramePr>
          <p:nvPr>
            <p:ph sz="quarter" idx="14"/>
          </p:nvPr>
        </p:nvGraphicFramePr>
        <p:xfrm>
          <a:off x="881026" y="2000241"/>
          <a:ext cx="9715566" cy="3571899"/>
        </p:xfrm>
        <a:graphic>
          <a:graphicData uri="http://schemas.openxmlformats.org/drawingml/2006/table">
            <a:tbl>
              <a:tblPr firstRow="1" bandRow="1">
                <a:tableStyleId>{5C22544A-7EE6-4342-B048-85BDC9FD1C3A}</a:tableStyleId>
              </a:tblPr>
              <a:tblGrid>
                <a:gridCol w="1619261">
                  <a:extLst>
                    <a:ext uri="{9D8B030D-6E8A-4147-A177-3AD203B41FA5}">
                      <a16:colId xmlns:a16="http://schemas.microsoft.com/office/drawing/2014/main" val="20000"/>
                    </a:ext>
                  </a:extLst>
                </a:gridCol>
                <a:gridCol w="1619261">
                  <a:extLst>
                    <a:ext uri="{9D8B030D-6E8A-4147-A177-3AD203B41FA5}">
                      <a16:colId xmlns:a16="http://schemas.microsoft.com/office/drawing/2014/main" val="20001"/>
                    </a:ext>
                  </a:extLst>
                </a:gridCol>
                <a:gridCol w="1619261">
                  <a:extLst>
                    <a:ext uri="{9D8B030D-6E8A-4147-A177-3AD203B41FA5}">
                      <a16:colId xmlns:a16="http://schemas.microsoft.com/office/drawing/2014/main" val="20002"/>
                    </a:ext>
                  </a:extLst>
                </a:gridCol>
                <a:gridCol w="1619261">
                  <a:extLst>
                    <a:ext uri="{9D8B030D-6E8A-4147-A177-3AD203B41FA5}">
                      <a16:colId xmlns:a16="http://schemas.microsoft.com/office/drawing/2014/main" val="20003"/>
                    </a:ext>
                  </a:extLst>
                </a:gridCol>
                <a:gridCol w="1619261">
                  <a:extLst>
                    <a:ext uri="{9D8B030D-6E8A-4147-A177-3AD203B41FA5}">
                      <a16:colId xmlns:a16="http://schemas.microsoft.com/office/drawing/2014/main" val="20004"/>
                    </a:ext>
                  </a:extLst>
                </a:gridCol>
                <a:gridCol w="1619261">
                  <a:extLst>
                    <a:ext uri="{9D8B030D-6E8A-4147-A177-3AD203B41FA5}">
                      <a16:colId xmlns:a16="http://schemas.microsoft.com/office/drawing/2014/main" val="20005"/>
                    </a:ext>
                  </a:extLst>
                </a:gridCol>
              </a:tblGrid>
              <a:tr h="1190633">
                <a:tc>
                  <a:txBody>
                    <a:bodyPr/>
                    <a:lstStyle/>
                    <a:p>
                      <a:endParaRPr lang="en-IN" dirty="0"/>
                    </a:p>
                  </a:txBody>
                  <a:tcPr/>
                </a:tc>
                <a:tc>
                  <a:txBody>
                    <a:bodyPr/>
                    <a:lstStyle/>
                    <a:p>
                      <a:r>
                        <a:rPr lang="en-IN" dirty="0"/>
                        <a:t>CLUSTER</a:t>
                      </a:r>
                      <a:r>
                        <a:rPr lang="en-IN" baseline="0" dirty="0"/>
                        <a:t> 1 Intra-cluster Distance</a:t>
                      </a:r>
                      <a:endParaRPr lang="en-IN" dirty="0"/>
                    </a:p>
                  </a:txBody>
                  <a:tcPr/>
                </a:tc>
                <a:tc>
                  <a:txBody>
                    <a:bodyPr/>
                    <a:lstStyle/>
                    <a:p>
                      <a:r>
                        <a:rPr lang="en-IN" dirty="0"/>
                        <a:t>CLUSTER</a:t>
                      </a:r>
                      <a:r>
                        <a:rPr lang="en-IN" baseline="0" dirty="0"/>
                        <a:t> 2</a:t>
                      </a:r>
                    </a:p>
                    <a:p>
                      <a:r>
                        <a:rPr lang="en-IN" baseline="0" dirty="0"/>
                        <a:t>Intra-Cluster Distance</a:t>
                      </a:r>
                      <a:endParaRPr lang="en-IN" dirty="0"/>
                    </a:p>
                  </a:txBody>
                  <a:tcPr/>
                </a:tc>
                <a:tc>
                  <a:txBody>
                    <a:bodyPr/>
                    <a:lstStyle/>
                    <a:p>
                      <a:r>
                        <a:rPr lang="en-IN" dirty="0"/>
                        <a:t>CLUSTER</a:t>
                      </a:r>
                      <a:r>
                        <a:rPr lang="en-IN" baseline="0" dirty="0"/>
                        <a:t> 3  Intra-Cluster Distance</a:t>
                      </a:r>
                      <a:endParaRPr lang="en-IN" dirty="0"/>
                    </a:p>
                  </a:txBody>
                  <a:tcPr/>
                </a:tc>
                <a:tc>
                  <a:txBody>
                    <a:bodyPr/>
                    <a:lstStyle/>
                    <a:p>
                      <a:r>
                        <a:rPr lang="en-IN" dirty="0"/>
                        <a:t>CLUSTER 4 Intra-Cluster Distance</a:t>
                      </a:r>
                    </a:p>
                  </a:txBody>
                  <a:tcPr/>
                </a:tc>
                <a:tc>
                  <a:txBody>
                    <a:bodyPr/>
                    <a:lstStyle/>
                    <a:p>
                      <a:r>
                        <a:rPr lang="en-IN" dirty="0"/>
                        <a:t>TOTAL DISTANCE</a:t>
                      </a:r>
                    </a:p>
                  </a:txBody>
                  <a:tcPr/>
                </a:tc>
                <a:extLst>
                  <a:ext uri="{0D108BD9-81ED-4DB2-BD59-A6C34878D82A}">
                    <a16:rowId xmlns:a16="http://schemas.microsoft.com/office/drawing/2014/main" val="10000"/>
                  </a:ext>
                </a:extLst>
              </a:tr>
              <a:tr h="1190633">
                <a:tc>
                  <a:txBody>
                    <a:bodyPr/>
                    <a:lstStyle/>
                    <a:p>
                      <a:r>
                        <a:rPr lang="en-IN" dirty="0"/>
                        <a:t>GMM</a:t>
                      </a:r>
                    </a:p>
                  </a:txBody>
                  <a:tcPr/>
                </a:tc>
                <a:tc>
                  <a:txBody>
                    <a:bodyPr/>
                    <a:lstStyle/>
                    <a:p>
                      <a:r>
                        <a:rPr lang="en-IN" dirty="0"/>
                        <a:t>45.93</a:t>
                      </a:r>
                    </a:p>
                  </a:txBody>
                  <a:tcPr/>
                </a:tc>
                <a:tc>
                  <a:txBody>
                    <a:bodyPr/>
                    <a:lstStyle/>
                    <a:p>
                      <a:r>
                        <a:rPr lang="en-IN" dirty="0"/>
                        <a:t>25.81</a:t>
                      </a:r>
                    </a:p>
                  </a:txBody>
                  <a:tcPr/>
                </a:tc>
                <a:tc>
                  <a:txBody>
                    <a:bodyPr/>
                    <a:lstStyle/>
                    <a:p>
                      <a:r>
                        <a:rPr lang="en-IN" dirty="0"/>
                        <a:t>21.90</a:t>
                      </a:r>
                    </a:p>
                  </a:txBody>
                  <a:tcPr/>
                </a:tc>
                <a:tc>
                  <a:txBody>
                    <a:bodyPr/>
                    <a:lstStyle/>
                    <a:p>
                      <a:r>
                        <a:rPr lang="en-IN" dirty="0"/>
                        <a:t>23.08</a:t>
                      </a:r>
                    </a:p>
                  </a:txBody>
                  <a:tcPr/>
                </a:tc>
                <a:tc>
                  <a:txBody>
                    <a:bodyPr/>
                    <a:lstStyle/>
                    <a:p>
                      <a:r>
                        <a:rPr lang="en-IN" dirty="0"/>
                        <a:t>116.9</a:t>
                      </a:r>
                    </a:p>
                  </a:txBody>
                  <a:tcPr/>
                </a:tc>
                <a:extLst>
                  <a:ext uri="{0D108BD9-81ED-4DB2-BD59-A6C34878D82A}">
                    <a16:rowId xmlns:a16="http://schemas.microsoft.com/office/drawing/2014/main" val="10001"/>
                  </a:ext>
                </a:extLst>
              </a:tr>
              <a:tr h="1190633">
                <a:tc>
                  <a:txBody>
                    <a:bodyPr/>
                    <a:lstStyle/>
                    <a:p>
                      <a:r>
                        <a:rPr lang="en-IN" dirty="0"/>
                        <a:t>FCM</a:t>
                      </a:r>
                    </a:p>
                  </a:txBody>
                  <a:tcPr/>
                </a:tc>
                <a:tc>
                  <a:txBody>
                    <a:bodyPr/>
                    <a:lstStyle/>
                    <a:p>
                      <a:r>
                        <a:rPr lang="en-IN" dirty="0"/>
                        <a:t>26.94</a:t>
                      </a:r>
                    </a:p>
                  </a:txBody>
                  <a:tcPr/>
                </a:tc>
                <a:tc>
                  <a:txBody>
                    <a:bodyPr/>
                    <a:lstStyle/>
                    <a:p>
                      <a:r>
                        <a:rPr lang="en-IN" dirty="0"/>
                        <a:t>22.02</a:t>
                      </a:r>
                    </a:p>
                  </a:txBody>
                  <a:tcPr/>
                </a:tc>
                <a:tc>
                  <a:txBody>
                    <a:bodyPr/>
                    <a:lstStyle/>
                    <a:p>
                      <a:r>
                        <a:rPr lang="en-IN" dirty="0"/>
                        <a:t>24.48</a:t>
                      </a:r>
                    </a:p>
                  </a:txBody>
                  <a:tcPr/>
                </a:tc>
                <a:tc>
                  <a:txBody>
                    <a:bodyPr/>
                    <a:lstStyle/>
                    <a:p>
                      <a:r>
                        <a:rPr lang="en-IN" dirty="0"/>
                        <a:t>23.28</a:t>
                      </a:r>
                    </a:p>
                  </a:txBody>
                  <a:tcPr/>
                </a:tc>
                <a:tc>
                  <a:txBody>
                    <a:bodyPr/>
                    <a:lstStyle/>
                    <a:p>
                      <a:r>
                        <a:rPr lang="en-IN" dirty="0"/>
                        <a:t>95.88</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Land cover and land use change analysis</a:t>
            </a:r>
          </a:p>
        </p:txBody>
      </p:sp>
      <p:sp>
        <p:nvSpPr>
          <p:cNvPr id="3" name="Slide Number Placeholder 2"/>
          <p:cNvSpPr>
            <a:spLocks noGrp="1"/>
          </p:cNvSpPr>
          <p:nvPr>
            <p:ph type="sldNum" sz="quarter" idx="12"/>
          </p:nvPr>
        </p:nvSpPr>
        <p:spPr/>
        <p:txBody>
          <a:bodyPr/>
          <a:lstStyle/>
          <a:p>
            <a:fld id="{48BB047D-A6CD-43AB-96F0-683C726B586B}" type="slidenum">
              <a:rPr lang="en-IN" smtClean="0"/>
              <a:pPr/>
              <a:t>24</a:t>
            </a:fld>
            <a:endParaRPr lang="en-IN" dirty="0"/>
          </a:p>
        </p:txBody>
      </p:sp>
      <p:graphicFrame>
        <p:nvGraphicFramePr>
          <p:cNvPr id="9" name="Content Placeholder 8"/>
          <p:cNvGraphicFramePr>
            <a:graphicFrameLocks noGrp="1"/>
          </p:cNvGraphicFramePr>
          <p:nvPr>
            <p:ph sz="quarter" idx="14"/>
          </p:nvPr>
        </p:nvGraphicFramePr>
        <p:xfrm>
          <a:off x="1023903" y="2500307"/>
          <a:ext cx="5857915" cy="3516468"/>
        </p:xfrm>
        <a:graphic>
          <a:graphicData uri="http://schemas.openxmlformats.org/drawingml/2006/table">
            <a:tbl>
              <a:tblPr firstRow="1" bandRow="1">
                <a:tableStyleId>{5C22544A-7EE6-4342-B048-85BDC9FD1C3A}</a:tableStyleId>
              </a:tblPr>
              <a:tblGrid>
                <a:gridCol w="1171583">
                  <a:extLst>
                    <a:ext uri="{9D8B030D-6E8A-4147-A177-3AD203B41FA5}">
                      <a16:colId xmlns:a16="http://schemas.microsoft.com/office/drawing/2014/main" val="20000"/>
                    </a:ext>
                  </a:extLst>
                </a:gridCol>
                <a:gridCol w="1171583">
                  <a:extLst>
                    <a:ext uri="{9D8B030D-6E8A-4147-A177-3AD203B41FA5}">
                      <a16:colId xmlns:a16="http://schemas.microsoft.com/office/drawing/2014/main" val="20001"/>
                    </a:ext>
                  </a:extLst>
                </a:gridCol>
                <a:gridCol w="1171583">
                  <a:extLst>
                    <a:ext uri="{9D8B030D-6E8A-4147-A177-3AD203B41FA5}">
                      <a16:colId xmlns:a16="http://schemas.microsoft.com/office/drawing/2014/main" val="20002"/>
                    </a:ext>
                  </a:extLst>
                </a:gridCol>
                <a:gridCol w="1171583">
                  <a:extLst>
                    <a:ext uri="{9D8B030D-6E8A-4147-A177-3AD203B41FA5}">
                      <a16:colId xmlns:a16="http://schemas.microsoft.com/office/drawing/2014/main" val="20003"/>
                    </a:ext>
                  </a:extLst>
                </a:gridCol>
                <a:gridCol w="1171583">
                  <a:extLst>
                    <a:ext uri="{9D8B030D-6E8A-4147-A177-3AD203B41FA5}">
                      <a16:colId xmlns:a16="http://schemas.microsoft.com/office/drawing/2014/main" val="20004"/>
                    </a:ext>
                  </a:extLst>
                </a:gridCol>
              </a:tblGrid>
              <a:tr h="898391">
                <a:tc>
                  <a:txBody>
                    <a:bodyPr/>
                    <a:lstStyle/>
                    <a:p>
                      <a:endParaRPr lang="en-IN" dirty="0"/>
                    </a:p>
                  </a:txBody>
                  <a:tcPr/>
                </a:tc>
                <a:tc>
                  <a:txBody>
                    <a:bodyPr/>
                    <a:lstStyle/>
                    <a:p>
                      <a:r>
                        <a:rPr lang="en-IN" dirty="0"/>
                        <a:t>Sparse</a:t>
                      </a:r>
                      <a:r>
                        <a:rPr lang="en-IN" baseline="0" dirty="0"/>
                        <a:t> Vegetation</a:t>
                      </a:r>
                      <a:endParaRPr lang="en-IN" dirty="0"/>
                    </a:p>
                  </a:txBody>
                  <a:tcPr/>
                </a:tc>
                <a:tc>
                  <a:txBody>
                    <a:bodyPr/>
                    <a:lstStyle/>
                    <a:p>
                      <a:r>
                        <a:rPr lang="en-IN" dirty="0"/>
                        <a:t>Built-Up</a:t>
                      </a:r>
                    </a:p>
                  </a:txBody>
                  <a:tcPr/>
                </a:tc>
                <a:tc>
                  <a:txBody>
                    <a:bodyPr/>
                    <a:lstStyle/>
                    <a:p>
                      <a:r>
                        <a:rPr lang="en-IN" dirty="0"/>
                        <a:t>Vegetation</a:t>
                      </a:r>
                    </a:p>
                  </a:txBody>
                  <a:tcPr/>
                </a:tc>
                <a:tc>
                  <a:txBody>
                    <a:bodyPr/>
                    <a:lstStyle/>
                    <a:p>
                      <a:r>
                        <a:rPr lang="en-IN" dirty="0"/>
                        <a:t>Water</a:t>
                      </a:r>
                    </a:p>
                  </a:txBody>
                  <a:tcPr/>
                </a:tc>
                <a:extLst>
                  <a:ext uri="{0D108BD9-81ED-4DB2-BD59-A6C34878D82A}">
                    <a16:rowId xmlns:a16="http://schemas.microsoft.com/office/drawing/2014/main" val="10000"/>
                  </a:ext>
                </a:extLst>
              </a:tr>
              <a:tr h="650517">
                <a:tc>
                  <a:txBody>
                    <a:bodyPr/>
                    <a:lstStyle/>
                    <a:p>
                      <a:r>
                        <a:rPr lang="en-IN" dirty="0"/>
                        <a:t>2012</a:t>
                      </a:r>
                    </a:p>
                  </a:txBody>
                  <a:tcPr/>
                </a:tc>
                <a:tc>
                  <a:txBody>
                    <a:bodyPr/>
                    <a:lstStyle/>
                    <a:p>
                      <a:r>
                        <a:rPr lang="en-IN" dirty="0"/>
                        <a:t>31.61</a:t>
                      </a:r>
                    </a:p>
                  </a:txBody>
                  <a:tcPr/>
                </a:tc>
                <a:tc>
                  <a:txBody>
                    <a:bodyPr/>
                    <a:lstStyle/>
                    <a:p>
                      <a:r>
                        <a:rPr lang="en-IN" dirty="0"/>
                        <a:t>20.28</a:t>
                      </a:r>
                    </a:p>
                  </a:txBody>
                  <a:tcPr/>
                </a:tc>
                <a:tc>
                  <a:txBody>
                    <a:bodyPr/>
                    <a:lstStyle/>
                    <a:p>
                      <a:r>
                        <a:rPr lang="en-IN" dirty="0"/>
                        <a:t>40.54</a:t>
                      </a:r>
                    </a:p>
                  </a:txBody>
                  <a:tcPr/>
                </a:tc>
                <a:tc>
                  <a:txBody>
                    <a:bodyPr/>
                    <a:lstStyle/>
                    <a:p>
                      <a:r>
                        <a:rPr lang="en-IN" dirty="0"/>
                        <a:t>7.57</a:t>
                      </a:r>
                    </a:p>
                  </a:txBody>
                  <a:tcPr/>
                </a:tc>
                <a:extLst>
                  <a:ext uri="{0D108BD9-81ED-4DB2-BD59-A6C34878D82A}">
                    <a16:rowId xmlns:a16="http://schemas.microsoft.com/office/drawing/2014/main" val="10001"/>
                  </a:ext>
                </a:extLst>
              </a:tr>
              <a:tr h="650517">
                <a:tc>
                  <a:txBody>
                    <a:bodyPr/>
                    <a:lstStyle/>
                    <a:p>
                      <a:r>
                        <a:rPr lang="en-IN" dirty="0"/>
                        <a:t>2013</a:t>
                      </a:r>
                    </a:p>
                  </a:txBody>
                  <a:tcPr/>
                </a:tc>
                <a:tc>
                  <a:txBody>
                    <a:bodyPr/>
                    <a:lstStyle/>
                    <a:p>
                      <a:r>
                        <a:rPr lang="en-IN" dirty="0"/>
                        <a:t>21.64</a:t>
                      </a:r>
                    </a:p>
                  </a:txBody>
                  <a:tcPr/>
                </a:tc>
                <a:tc>
                  <a:txBody>
                    <a:bodyPr/>
                    <a:lstStyle/>
                    <a:p>
                      <a:r>
                        <a:rPr lang="en-IN" dirty="0"/>
                        <a:t>33.25</a:t>
                      </a:r>
                    </a:p>
                  </a:txBody>
                  <a:tcPr/>
                </a:tc>
                <a:tc>
                  <a:txBody>
                    <a:bodyPr/>
                    <a:lstStyle/>
                    <a:p>
                      <a:r>
                        <a:rPr lang="en-IN" dirty="0"/>
                        <a:t>40.34</a:t>
                      </a:r>
                    </a:p>
                  </a:txBody>
                  <a:tcPr/>
                </a:tc>
                <a:tc>
                  <a:txBody>
                    <a:bodyPr/>
                    <a:lstStyle/>
                    <a:p>
                      <a:r>
                        <a:rPr lang="en-IN" dirty="0"/>
                        <a:t>4.77</a:t>
                      </a:r>
                    </a:p>
                  </a:txBody>
                  <a:tcPr/>
                </a:tc>
                <a:extLst>
                  <a:ext uri="{0D108BD9-81ED-4DB2-BD59-A6C34878D82A}">
                    <a16:rowId xmlns:a16="http://schemas.microsoft.com/office/drawing/2014/main" val="10002"/>
                  </a:ext>
                </a:extLst>
              </a:tr>
              <a:tr h="650517">
                <a:tc>
                  <a:txBody>
                    <a:bodyPr/>
                    <a:lstStyle/>
                    <a:p>
                      <a:r>
                        <a:rPr lang="en-IN" dirty="0"/>
                        <a:t>2014</a:t>
                      </a:r>
                    </a:p>
                  </a:txBody>
                  <a:tcPr/>
                </a:tc>
                <a:tc>
                  <a:txBody>
                    <a:bodyPr/>
                    <a:lstStyle/>
                    <a:p>
                      <a:r>
                        <a:rPr lang="en-IN" dirty="0"/>
                        <a:t>24.16</a:t>
                      </a:r>
                    </a:p>
                  </a:txBody>
                  <a:tcPr/>
                </a:tc>
                <a:tc>
                  <a:txBody>
                    <a:bodyPr/>
                    <a:lstStyle/>
                    <a:p>
                      <a:r>
                        <a:rPr lang="en-IN" dirty="0"/>
                        <a:t>28.26</a:t>
                      </a:r>
                    </a:p>
                  </a:txBody>
                  <a:tcPr/>
                </a:tc>
                <a:tc>
                  <a:txBody>
                    <a:bodyPr/>
                    <a:lstStyle/>
                    <a:p>
                      <a:r>
                        <a:rPr lang="en-IN" dirty="0"/>
                        <a:t>43.39</a:t>
                      </a:r>
                    </a:p>
                  </a:txBody>
                  <a:tcPr/>
                </a:tc>
                <a:tc>
                  <a:txBody>
                    <a:bodyPr/>
                    <a:lstStyle/>
                    <a:p>
                      <a:r>
                        <a:rPr lang="en-IN" dirty="0"/>
                        <a:t>4.19</a:t>
                      </a:r>
                    </a:p>
                  </a:txBody>
                  <a:tcPr/>
                </a:tc>
                <a:extLst>
                  <a:ext uri="{0D108BD9-81ED-4DB2-BD59-A6C34878D82A}">
                    <a16:rowId xmlns:a16="http://schemas.microsoft.com/office/drawing/2014/main" val="10003"/>
                  </a:ext>
                </a:extLst>
              </a:tr>
              <a:tr h="650517">
                <a:tc>
                  <a:txBody>
                    <a:bodyPr/>
                    <a:lstStyle/>
                    <a:p>
                      <a:r>
                        <a:rPr lang="en-IN" dirty="0"/>
                        <a:t>2016</a:t>
                      </a:r>
                    </a:p>
                  </a:txBody>
                  <a:tcPr/>
                </a:tc>
                <a:tc>
                  <a:txBody>
                    <a:bodyPr/>
                    <a:lstStyle/>
                    <a:p>
                      <a:r>
                        <a:rPr lang="en-IN" dirty="0"/>
                        <a:t>23.95</a:t>
                      </a:r>
                    </a:p>
                  </a:txBody>
                  <a:tcPr/>
                </a:tc>
                <a:tc>
                  <a:txBody>
                    <a:bodyPr/>
                    <a:lstStyle/>
                    <a:p>
                      <a:r>
                        <a:rPr lang="en-IN" dirty="0"/>
                        <a:t>32.38</a:t>
                      </a:r>
                    </a:p>
                  </a:txBody>
                  <a:tcPr/>
                </a:tc>
                <a:tc>
                  <a:txBody>
                    <a:bodyPr/>
                    <a:lstStyle/>
                    <a:p>
                      <a:r>
                        <a:rPr lang="en-IN" dirty="0"/>
                        <a:t>32.12</a:t>
                      </a:r>
                    </a:p>
                  </a:txBody>
                  <a:tcPr/>
                </a:tc>
                <a:tc>
                  <a:txBody>
                    <a:bodyPr/>
                    <a:lstStyle/>
                    <a:p>
                      <a:r>
                        <a:rPr lang="en-IN" dirty="0"/>
                        <a:t>11.56</a:t>
                      </a:r>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4024298" y="2500307"/>
            <a:ext cx="7215238" cy="1200329"/>
          </a:xfrm>
          <a:prstGeom prst="rect">
            <a:avLst/>
          </a:prstGeom>
          <a:noFill/>
        </p:spPr>
        <p:txBody>
          <a:bodyPr wrap="square" rtlCol="0">
            <a:spAutoFit/>
          </a:bodyPr>
          <a:lstStyle/>
          <a:p>
            <a:endParaRPr lang="en-IN" dirty="0"/>
          </a:p>
          <a:p>
            <a:endParaRPr lang="en-IN" dirty="0"/>
          </a:p>
          <a:p>
            <a:endParaRPr lang="en-IN" dirty="0"/>
          </a:p>
          <a:p>
            <a:endParaRPr lang="en-IN" dirty="0"/>
          </a:p>
        </p:txBody>
      </p:sp>
      <p:sp>
        <p:nvSpPr>
          <p:cNvPr id="10" name="TextBox 9"/>
          <p:cNvSpPr txBox="1"/>
          <p:nvPr/>
        </p:nvSpPr>
        <p:spPr>
          <a:xfrm>
            <a:off x="1023902" y="1714488"/>
            <a:ext cx="5786478" cy="461665"/>
          </a:xfrm>
          <a:prstGeom prst="rect">
            <a:avLst/>
          </a:prstGeom>
          <a:noFill/>
        </p:spPr>
        <p:txBody>
          <a:bodyPr wrap="square" rtlCol="0">
            <a:spAutoFit/>
          </a:bodyPr>
          <a:lstStyle/>
          <a:p>
            <a:r>
              <a:rPr lang="en-IN" sz="2400" b="1" dirty="0"/>
              <a:t>PERCENTAGE CHANGE OF LULC</a:t>
            </a:r>
          </a:p>
        </p:txBody>
      </p:sp>
      <p:sp>
        <p:nvSpPr>
          <p:cNvPr id="921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219" name="Rectangle 3"/>
          <p:cNvSpPr>
            <a:spLocks noChangeArrowheads="1"/>
          </p:cNvSpPr>
          <p:nvPr/>
        </p:nvSpPr>
        <p:spPr bwMode="auto">
          <a:xfrm>
            <a:off x="0" y="9525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482"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048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810512" y="3429001"/>
            <a:ext cx="3214710" cy="1071570"/>
          </a:xfrm>
          <a:prstGeom prst="rect">
            <a:avLst/>
          </a:prstGeom>
          <a:noFill/>
        </p:spPr>
      </p:pic>
      <p:sp>
        <p:nvSpPr>
          <p:cNvPr id="20483" name="Rectangle 3"/>
          <p:cNvSpPr>
            <a:spLocks noChangeArrowheads="1"/>
          </p:cNvSpPr>
          <p:nvPr/>
        </p:nvSpPr>
        <p:spPr bwMode="auto">
          <a:xfrm>
            <a:off x="0" y="88582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TextBox 13"/>
          <p:cNvSpPr txBox="1"/>
          <p:nvPr/>
        </p:nvSpPr>
        <p:spPr>
          <a:xfrm>
            <a:off x="7096132" y="4643446"/>
            <a:ext cx="4357718" cy="707886"/>
          </a:xfrm>
          <a:prstGeom prst="rect">
            <a:avLst/>
          </a:prstGeom>
          <a:noFill/>
        </p:spPr>
        <p:txBody>
          <a:bodyPr wrap="square" rtlCol="0">
            <a:spAutoFit/>
          </a:bodyPr>
          <a:lstStyle/>
          <a:p>
            <a:r>
              <a:rPr lang="en-IN" sz="2000" b="1" dirty="0"/>
              <a:t>C- No of pixels in a cluster</a:t>
            </a:r>
          </a:p>
          <a:p>
            <a:r>
              <a:rPr lang="en-IN" sz="2000" b="1" dirty="0"/>
              <a:t>T-Total no of pixels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48BB047D-A6CD-43AB-96F0-683C726B586B}" type="slidenum">
              <a:rPr lang="en-IN" smtClean="0"/>
              <a:pPr/>
              <a:t>25</a:t>
            </a:fld>
            <a:endParaRPr lang="en-IN" dirty="0"/>
          </a:p>
        </p:txBody>
      </p:sp>
      <p:sp>
        <p:nvSpPr>
          <p:cNvPr id="4" name="Content Placeholder 3"/>
          <p:cNvSpPr>
            <a:spLocks noGrp="1"/>
          </p:cNvSpPr>
          <p:nvPr>
            <p:ph sz="quarter" idx="14"/>
          </p:nvPr>
        </p:nvSpPr>
        <p:spPr/>
        <p:txBody>
          <a:bodyPr/>
          <a:lstStyle/>
          <a:p>
            <a:endParaRPr lang="en-IN"/>
          </a:p>
        </p:txBody>
      </p:sp>
      <p:graphicFrame>
        <p:nvGraphicFramePr>
          <p:cNvPr id="5" name="Content Placeholder 4"/>
          <p:cNvGraphicFramePr>
            <a:graphicFrameLocks/>
          </p:cNvGraphicFramePr>
          <p:nvPr/>
        </p:nvGraphicFramePr>
        <p:xfrm>
          <a:off x="952464" y="2285992"/>
          <a:ext cx="6000790" cy="3571899"/>
        </p:xfrm>
        <a:graphic>
          <a:graphicData uri="http://schemas.openxmlformats.org/drawingml/2006/table">
            <a:tbl>
              <a:tblPr firstRow="1" bandRow="1">
                <a:tableStyleId>{5C22544A-7EE6-4342-B048-85BDC9FD1C3A}</a:tableStyleId>
              </a:tblPr>
              <a:tblGrid>
                <a:gridCol w="1200158">
                  <a:extLst>
                    <a:ext uri="{9D8B030D-6E8A-4147-A177-3AD203B41FA5}">
                      <a16:colId xmlns:a16="http://schemas.microsoft.com/office/drawing/2014/main" val="20000"/>
                    </a:ext>
                  </a:extLst>
                </a:gridCol>
                <a:gridCol w="1200158">
                  <a:extLst>
                    <a:ext uri="{9D8B030D-6E8A-4147-A177-3AD203B41FA5}">
                      <a16:colId xmlns:a16="http://schemas.microsoft.com/office/drawing/2014/main" val="20001"/>
                    </a:ext>
                  </a:extLst>
                </a:gridCol>
                <a:gridCol w="1200158">
                  <a:extLst>
                    <a:ext uri="{9D8B030D-6E8A-4147-A177-3AD203B41FA5}">
                      <a16:colId xmlns:a16="http://schemas.microsoft.com/office/drawing/2014/main" val="20002"/>
                    </a:ext>
                  </a:extLst>
                </a:gridCol>
                <a:gridCol w="1200158">
                  <a:extLst>
                    <a:ext uri="{9D8B030D-6E8A-4147-A177-3AD203B41FA5}">
                      <a16:colId xmlns:a16="http://schemas.microsoft.com/office/drawing/2014/main" val="20003"/>
                    </a:ext>
                  </a:extLst>
                </a:gridCol>
                <a:gridCol w="1200158">
                  <a:extLst>
                    <a:ext uri="{9D8B030D-6E8A-4147-A177-3AD203B41FA5}">
                      <a16:colId xmlns:a16="http://schemas.microsoft.com/office/drawing/2014/main" val="20004"/>
                    </a:ext>
                  </a:extLst>
                </a:gridCol>
              </a:tblGrid>
              <a:tr h="929331">
                <a:tc>
                  <a:txBody>
                    <a:bodyPr/>
                    <a:lstStyle/>
                    <a:p>
                      <a:endParaRPr lang="en-IN" dirty="0"/>
                    </a:p>
                  </a:txBody>
                  <a:tcPr/>
                </a:tc>
                <a:tc>
                  <a:txBody>
                    <a:bodyPr/>
                    <a:lstStyle/>
                    <a:p>
                      <a:r>
                        <a:rPr lang="en-IN" dirty="0"/>
                        <a:t>Sparse</a:t>
                      </a:r>
                      <a:r>
                        <a:rPr lang="en-IN" baseline="0" dirty="0"/>
                        <a:t> vegetation</a:t>
                      </a:r>
                      <a:endParaRPr lang="en-IN" dirty="0"/>
                    </a:p>
                  </a:txBody>
                  <a:tcPr/>
                </a:tc>
                <a:tc>
                  <a:txBody>
                    <a:bodyPr/>
                    <a:lstStyle/>
                    <a:p>
                      <a:r>
                        <a:rPr lang="en-IN" dirty="0"/>
                        <a:t>Built-UP</a:t>
                      </a:r>
                    </a:p>
                  </a:txBody>
                  <a:tcPr/>
                </a:tc>
                <a:tc>
                  <a:txBody>
                    <a:bodyPr/>
                    <a:lstStyle/>
                    <a:p>
                      <a:r>
                        <a:rPr lang="en-IN" dirty="0"/>
                        <a:t>Vegetation</a:t>
                      </a:r>
                    </a:p>
                  </a:txBody>
                  <a:tcPr/>
                </a:tc>
                <a:tc>
                  <a:txBody>
                    <a:bodyPr/>
                    <a:lstStyle/>
                    <a:p>
                      <a:r>
                        <a:rPr lang="en-IN" dirty="0"/>
                        <a:t>Water</a:t>
                      </a:r>
                    </a:p>
                  </a:txBody>
                  <a:tcPr/>
                </a:tc>
                <a:extLst>
                  <a:ext uri="{0D108BD9-81ED-4DB2-BD59-A6C34878D82A}">
                    <a16:rowId xmlns:a16="http://schemas.microsoft.com/office/drawing/2014/main" val="10000"/>
                  </a:ext>
                </a:extLst>
              </a:tr>
              <a:tr h="842446">
                <a:tc>
                  <a:txBody>
                    <a:bodyPr/>
                    <a:lstStyle/>
                    <a:p>
                      <a:r>
                        <a:rPr lang="en-IN" dirty="0"/>
                        <a:t>From</a:t>
                      </a:r>
                      <a:r>
                        <a:rPr lang="en-IN" baseline="0" dirty="0"/>
                        <a:t> 2012 to 2013</a:t>
                      </a:r>
                      <a:endParaRPr lang="en-IN" dirty="0"/>
                    </a:p>
                  </a:txBody>
                  <a:tcPr/>
                </a:tc>
                <a:tc>
                  <a:txBody>
                    <a:bodyPr/>
                    <a:lstStyle/>
                    <a:p>
                      <a:r>
                        <a:rPr lang="en-IN" dirty="0"/>
                        <a:t>-31.56</a:t>
                      </a:r>
                    </a:p>
                  </a:txBody>
                  <a:tcPr/>
                </a:tc>
                <a:tc>
                  <a:txBody>
                    <a:bodyPr/>
                    <a:lstStyle/>
                    <a:p>
                      <a:r>
                        <a:rPr lang="en-IN" dirty="0"/>
                        <a:t>63.94</a:t>
                      </a:r>
                    </a:p>
                  </a:txBody>
                  <a:tcPr/>
                </a:tc>
                <a:tc>
                  <a:txBody>
                    <a:bodyPr/>
                    <a:lstStyle/>
                    <a:p>
                      <a:r>
                        <a:rPr lang="en-IN" dirty="0"/>
                        <a:t>-4.6</a:t>
                      </a:r>
                    </a:p>
                  </a:txBody>
                  <a:tcPr/>
                </a:tc>
                <a:tc>
                  <a:txBody>
                    <a:bodyPr/>
                    <a:lstStyle/>
                    <a:p>
                      <a:r>
                        <a:rPr lang="en-IN" dirty="0"/>
                        <a:t>-37.1</a:t>
                      </a:r>
                    </a:p>
                  </a:txBody>
                  <a:tcPr/>
                </a:tc>
                <a:extLst>
                  <a:ext uri="{0D108BD9-81ED-4DB2-BD59-A6C34878D82A}">
                    <a16:rowId xmlns:a16="http://schemas.microsoft.com/office/drawing/2014/main" val="10001"/>
                  </a:ext>
                </a:extLst>
              </a:tr>
              <a:tr h="842446">
                <a:tc>
                  <a:txBody>
                    <a:bodyPr/>
                    <a:lstStyle/>
                    <a:p>
                      <a:r>
                        <a:rPr lang="en-IN" dirty="0"/>
                        <a:t>From 2013 to 2014</a:t>
                      </a:r>
                    </a:p>
                  </a:txBody>
                  <a:tcPr/>
                </a:tc>
                <a:tc>
                  <a:txBody>
                    <a:bodyPr/>
                    <a:lstStyle/>
                    <a:p>
                      <a:r>
                        <a:rPr lang="en-IN" dirty="0"/>
                        <a:t>11.64</a:t>
                      </a:r>
                    </a:p>
                  </a:txBody>
                  <a:tcPr/>
                </a:tc>
                <a:tc>
                  <a:txBody>
                    <a:bodyPr/>
                    <a:lstStyle/>
                    <a:p>
                      <a:r>
                        <a:rPr lang="en-IN" dirty="0"/>
                        <a:t>-14.98</a:t>
                      </a:r>
                    </a:p>
                  </a:txBody>
                  <a:tcPr/>
                </a:tc>
                <a:tc>
                  <a:txBody>
                    <a:bodyPr/>
                    <a:lstStyle/>
                    <a:p>
                      <a:r>
                        <a:rPr lang="en-IN" dirty="0"/>
                        <a:t>7.52</a:t>
                      </a:r>
                    </a:p>
                  </a:txBody>
                  <a:tcPr/>
                </a:tc>
                <a:tc>
                  <a:txBody>
                    <a:bodyPr/>
                    <a:lstStyle/>
                    <a:p>
                      <a:r>
                        <a:rPr lang="en-IN" dirty="0"/>
                        <a:t>-11.99</a:t>
                      </a:r>
                    </a:p>
                  </a:txBody>
                  <a:tcPr/>
                </a:tc>
                <a:extLst>
                  <a:ext uri="{0D108BD9-81ED-4DB2-BD59-A6C34878D82A}">
                    <a16:rowId xmlns:a16="http://schemas.microsoft.com/office/drawing/2014/main" val="10002"/>
                  </a:ext>
                </a:extLst>
              </a:tr>
              <a:tr h="957676">
                <a:tc>
                  <a:txBody>
                    <a:bodyPr/>
                    <a:lstStyle/>
                    <a:p>
                      <a:r>
                        <a:rPr lang="en-IN" dirty="0"/>
                        <a:t>From 2014</a:t>
                      </a:r>
                      <a:r>
                        <a:rPr lang="en-IN" baseline="0" dirty="0"/>
                        <a:t> to 2016</a:t>
                      </a:r>
                      <a:endParaRPr lang="en-IN" dirty="0"/>
                    </a:p>
                  </a:txBody>
                  <a:tcPr/>
                </a:tc>
                <a:tc>
                  <a:txBody>
                    <a:bodyPr/>
                    <a:lstStyle/>
                    <a:p>
                      <a:r>
                        <a:rPr lang="en-IN" dirty="0"/>
                        <a:t>-8.1</a:t>
                      </a:r>
                    </a:p>
                  </a:txBody>
                  <a:tcPr/>
                </a:tc>
                <a:tc>
                  <a:txBody>
                    <a:bodyPr/>
                    <a:lstStyle/>
                    <a:p>
                      <a:r>
                        <a:rPr lang="en-IN" dirty="0"/>
                        <a:t>14.56</a:t>
                      </a:r>
                    </a:p>
                  </a:txBody>
                  <a:tcPr/>
                </a:tc>
                <a:tc>
                  <a:txBody>
                    <a:bodyPr/>
                    <a:lstStyle/>
                    <a:p>
                      <a:r>
                        <a:rPr lang="en-IN" dirty="0"/>
                        <a:t>-25.97</a:t>
                      </a:r>
                    </a:p>
                  </a:txBody>
                  <a:tcPr/>
                </a:tc>
                <a:tc>
                  <a:txBody>
                    <a:bodyPr/>
                    <a:lstStyle/>
                    <a:p>
                      <a:r>
                        <a:rPr lang="en-IN" dirty="0"/>
                        <a:t>17.55</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595274" y="1571612"/>
            <a:ext cx="5000660" cy="461665"/>
          </a:xfrm>
          <a:prstGeom prst="rect">
            <a:avLst/>
          </a:prstGeom>
          <a:noFill/>
        </p:spPr>
        <p:txBody>
          <a:bodyPr wrap="square" rtlCol="0">
            <a:spAutoFit/>
          </a:bodyPr>
          <a:lstStyle/>
          <a:p>
            <a:r>
              <a:rPr lang="en-IN" sz="2400" b="1" dirty="0"/>
              <a:t>Rate of Change in LULC</a:t>
            </a:r>
          </a:p>
        </p:txBody>
      </p:sp>
      <p:sp>
        <p:nvSpPr>
          <p:cNvPr id="102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7" name="Rectangle 3"/>
          <p:cNvSpPr>
            <a:spLocks noChangeArrowheads="1"/>
          </p:cNvSpPr>
          <p:nvPr/>
        </p:nvSpPr>
        <p:spPr bwMode="auto">
          <a:xfrm>
            <a:off x="0" y="88582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5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9459" name="Rectangle 3"/>
          <p:cNvSpPr>
            <a:spLocks noChangeArrowheads="1"/>
          </p:cNvSpPr>
          <p:nvPr/>
        </p:nvSpPr>
        <p:spPr bwMode="auto">
          <a:xfrm>
            <a:off x="0" y="88582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61"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9460"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596198" y="3286124"/>
            <a:ext cx="3921152" cy="714380"/>
          </a:xfrm>
          <a:prstGeom prst="rect">
            <a:avLst/>
          </a:prstGeom>
          <a:noFill/>
        </p:spPr>
      </p:pic>
      <p:sp>
        <p:nvSpPr>
          <p:cNvPr id="19462" name="Rectangle 6"/>
          <p:cNvSpPr>
            <a:spLocks noChangeArrowheads="1"/>
          </p:cNvSpPr>
          <p:nvPr/>
        </p:nvSpPr>
        <p:spPr bwMode="auto">
          <a:xfrm>
            <a:off x="0" y="88582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TextBox 15"/>
          <p:cNvSpPr txBox="1"/>
          <p:nvPr/>
        </p:nvSpPr>
        <p:spPr>
          <a:xfrm>
            <a:off x="7524760" y="4714884"/>
            <a:ext cx="3643338" cy="923330"/>
          </a:xfrm>
          <a:prstGeom prst="rect">
            <a:avLst/>
          </a:prstGeom>
          <a:noFill/>
        </p:spPr>
        <p:txBody>
          <a:bodyPr wrap="square" rtlCol="0">
            <a:spAutoFit/>
          </a:bodyPr>
          <a:lstStyle/>
          <a:p>
            <a:r>
              <a:rPr lang="en-IN" b="1" dirty="0"/>
              <a:t>X-Current Year</a:t>
            </a:r>
          </a:p>
          <a:p>
            <a:r>
              <a:rPr lang="en-IN" b="1" dirty="0"/>
              <a:t>Y-Previous Year</a:t>
            </a:r>
          </a:p>
          <a:p>
            <a:endParaRPr lang="en-IN"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Slide Number Placeholder 2"/>
          <p:cNvSpPr>
            <a:spLocks noGrp="1"/>
          </p:cNvSpPr>
          <p:nvPr>
            <p:ph type="sldNum" sz="quarter" idx="12"/>
          </p:nvPr>
        </p:nvSpPr>
        <p:spPr/>
        <p:txBody>
          <a:bodyPr/>
          <a:lstStyle/>
          <a:p>
            <a:fld id="{48BB047D-A6CD-43AB-96F0-683C726B586B}" type="slidenum">
              <a:rPr lang="en-IN" smtClean="0"/>
              <a:pPr/>
              <a:t>26</a:t>
            </a:fld>
            <a:endParaRPr lang="en-IN" dirty="0"/>
          </a:p>
        </p:txBody>
      </p:sp>
      <p:sp>
        <p:nvSpPr>
          <p:cNvPr id="7" name="Content Placeholder 6"/>
          <p:cNvSpPr>
            <a:spLocks noGrp="1"/>
          </p:cNvSpPr>
          <p:nvPr>
            <p:ph sz="quarter" idx="14"/>
          </p:nvPr>
        </p:nvSpPr>
        <p:spPr/>
        <p:txBody>
          <a:bodyPr/>
          <a:lstStyle/>
          <a:p>
            <a:endParaRPr lang="en-IN"/>
          </a:p>
        </p:txBody>
      </p:sp>
      <p:pic>
        <p:nvPicPr>
          <p:cNvPr id="53250" name="Picture 2"/>
          <p:cNvPicPr>
            <a:picLocks noChangeAspect="1" noChangeArrowheads="1"/>
          </p:cNvPicPr>
          <p:nvPr/>
        </p:nvPicPr>
        <p:blipFill>
          <a:blip r:embed="rId2"/>
          <a:srcRect/>
          <a:stretch>
            <a:fillRect/>
          </a:stretch>
        </p:blipFill>
        <p:spPr bwMode="auto">
          <a:xfrm>
            <a:off x="2381224" y="1714488"/>
            <a:ext cx="8001056" cy="435771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Prediction  using LSTM in </a:t>
            </a:r>
            <a:r>
              <a:rPr lang="en-IN" dirty="0" err="1"/>
              <a:t>rnn</a:t>
            </a:r>
            <a:endParaRPr lang="en-IN" dirty="0"/>
          </a:p>
        </p:txBody>
      </p:sp>
      <p:sp>
        <p:nvSpPr>
          <p:cNvPr id="3" name="Slide Number Placeholder 2"/>
          <p:cNvSpPr>
            <a:spLocks noGrp="1"/>
          </p:cNvSpPr>
          <p:nvPr>
            <p:ph type="sldNum" sz="quarter" idx="12"/>
          </p:nvPr>
        </p:nvSpPr>
        <p:spPr/>
        <p:txBody>
          <a:bodyPr/>
          <a:lstStyle/>
          <a:p>
            <a:fld id="{48BB047D-A6CD-43AB-96F0-683C726B586B}" type="slidenum">
              <a:rPr lang="en-IN" smtClean="0"/>
              <a:pPr/>
              <a:t>27</a:t>
            </a:fld>
            <a:endParaRPr lang="en-IN" dirty="0"/>
          </a:p>
        </p:txBody>
      </p:sp>
      <p:sp>
        <p:nvSpPr>
          <p:cNvPr id="4" name="Content Placeholder 3"/>
          <p:cNvSpPr>
            <a:spLocks noGrp="1"/>
          </p:cNvSpPr>
          <p:nvPr>
            <p:ph sz="quarter" idx="14"/>
          </p:nvPr>
        </p:nvSpPr>
        <p:spPr/>
        <p:txBody>
          <a:bodyPr/>
          <a:lstStyle/>
          <a:p>
            <a:endParaRPr lang="en-IN"/>
          </a:p>
        </p:txBody>
      </p:sp>
      <p:sp>
        <p:nvSpPr>
          <p:cNvPr id="1026" name="AutoShape 2" descr="https://qpho.fs.quoracdn.net/main-qimg-18b7f95d5102f4037571203daa5dd36a.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5524496" y="1785926"/>
            <a:ext cx="6286544" cy="4944190"/>
          </a:xfrm>
          <a:prstGeom prst="rect">
            <a:avLst/>
          </a:prstGeom>
          <a:noFill/>
        </p:spPr>
        <p:txBody>
          <a:bodyPr wrap="square" rtlCol="0">
            <a:spAutoFit/>
          </a:bodyPr>
          <a:lstStyle/>
          <a:p>
            <a:pPr>
              <a:buFont typeface="Wingdings" pitchFamily="2" charset="2"/>
              <a:buChar char="§"/>
            </a:pPr>
            <a:r>
              <a:rPr lang="en-IN" sz="2400" dirty="0"/>
              <a:t>The Recurrent Neural Network is a special network, which has recurrent connections so that the network is able to refer to last states and can therefore process arbitrary sequences of input. </a:t>
            </a:r>
          </a:p>
          <a:p>
            <a:endParaRPr lang="en-IN" sz="2400" dirty="0"/>
          </a:p>
          <a:p>
            <a:pPr>
              <a:buFont typeface="Wingdings" pitchFamily="2" charset="2"/>
              <a:buChar char="§"/>
            </a:pPr>
            <a:r>
              <a:rPr lang="en-IN" sz="2400" dirty="0"/>
              <a:t>All the inputs belonging to a particular sequence or time series are considered independent to each other and are associated with different parameters present in the network.</a:t>
            </a:r>
          </a:p>
          <a:p>
            <a:endParaRPr lang="en-IN" sz="2400" dirty="0"/>
          </a:p>
          <a:p>
            <a:endParaRPr lang="en-IN" dirty="0"/>
          </a:p>
        </p:txBody>
      </p:sp>
      <p:pic>
        <p:nvPicPr>
          <p:cNvPr id="11" name="Picture 2" descr="https://cdn-images-1.medium.com/max/1600/0*x1vmPLhmSow0kzvK."/>
          <p:cNvPicPr>
            <a:picLocks noChangeAspect="1" noChangeArrowheads="1"/>
          </p:cNvPicPr>
          <p:nvPr/>
        </p:nvPicPr>
        <p:blipFill>
          <a:blip r:embed="rId2"/>
          <a:srcRect/>
          <a:stretch>
            <a:fillRect/>
          </a:stretch>
        </p:blipFill>
        <p:spPr bwMode="auto">
          <a:xfrm>
            <a:off x="666713" y="1571612"/>
            <a:ext cx="4500593" cy="443865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LSTM</a:t>
            </a:r>
          </a:p>
        </p:txBody>
      </p:sp>
      <p:sp>
        <p:nvSpPr>
          <p:cNvPr id="3" name="Slide Number Placeholder 2"/>
          <p:cNvSpPr>
            <a:spLocks noGrp="1"/>
          </p:cNvSpPr>
          <p:nvPr>
            <p:ph type="sldNum" sz="quarter" idx="12"/>
          </p:nvPr>
        </p:nvSpPr>
        <p:spPr/>
        <p:txBody>
          <a:bodyPr/>
          <a:lstStyle/>
          <a:p>
            <a:fld id="{48BB047D-A6CD-43AB-96F0-683C726B586B}" type="slidenum">
              <a:rPr lang="en-IN" smtClean="0"/>
              <a:pPr/>
              <a:t>28</a:t>
            </a:fld>
            <a:endParaRPr lang="en-IN" dirty="0"/>
          </a:p>
        </p:txBody>
      </p:sp>
      <p:sp>
        <p:nvSpPr>
          <p:cNvPr id="4" name="Content Placeholder 3"/>
          <p:cNvSpPr>
            <a:spLocks noGrp="1"/>
          </p:cNvSpPr>
          <p:nvPr>
            <p:ph sz="quarter" idx="14"/>
          </p:nvPr>
        </p:nvSpPr>
        <p:spPr/>
        <p:txBody>
          <a:bodyPr/>
          <a:lstStyle/>
          <a:p>
            <a:endParaRPr lang="en-IN"/>
          </a:p>
        </p:txBody>
      </p:sp>
      <p:sp>
        <p:nvSpPr>
          <p:cNvPr id="5" name="TextBox 4"/>
          <p:cNvSpPr txBox="1"/>
          <p:nvPr/>
        </p:nvSpPr>
        <p:spPr>
          <a:xfrm>
            <a:off x="4452926" y="1571612"/>
            <a:ext cx="6429420" cy="5632311"/>
          </a:xfrm>
          <a:prstGeom prst="rect">
            <a:avLst/>
          </a:prstGeom>
          <a:noFill/>
        </p:spPr>
        <p:txBody>
          <a:bodyPr wrap="square" rtlCol="0">
            <a:spAutoFit/>
          </a:bodyPr>
          <a:lstStyle/>
          <a:p>
            <a:pPr>
              <a:buFont typeface="Wingdings" pitchFamily="2" charset="2"/>
              <a:buChar char="§"/>
            </a:pPr>
            <a:r>
              <a:rPr lang="en-IN" sz="2400" dirty="0"/>
              <a:t>Long Short-Term Memory (LSTM) networks are an extension for recurrent neural networks, which basically extends their memory. </a:t>
            </a:r>
          </a:p>
          <a:p>
            <a:pPr>
              <a:buFont typeface="Wingdings" pitchFamily="2" charset="2"/>
              <a:buChar char="§"/>
            </a:pPr>
            <a:r>
              <a:rPr lang="en-IN" sz="2400" dirty="0"/>
              <a:t>LSTM’s enable RNN’s to remember their inputs over a long period of time. </a:t>
            </a:r>
          </a:p>
          <a:p>
            <a:pPr>
              <a:buFont typeface="Wingdings" pitchFamily="2" charset="2"/>
              <a:buChar char="§"/>
            </a:pPr>
            <a:r>
              <a:rPr lang="en-IN" sz="2400" dirty="0"/>
              <a:t>So it is very useful for time series forecasting where we have to analyse each time step.</a:t>
            </a:r>
          </a:p>
          <a:p>
            <a:pPr>
              <a:buFont typeface="Wingdings" pitchFamily="2" charset="2"/>
              <a:buChar char="§"/>
            </a:pPr>
            <a:r>
              <a:rPr lang="en-IN" sz="2400" dirty="0" err="1"/>
              <a:t>Flexiblity</a:t>
            </a:r>
            <a:r>
              <a:rPr lang="en-IN" sz="2400" dirty="0"/>
              <a:t> to use several combinations of seq2seq LSTM models to forecast time-series </a:t>
            </a:r>
          </a:p>
          <a:p>
            <a:r>
              <a:rPr lang="en-IN" sz="2400" dirty="0"/>
              <a:t>            </a:t>
            </a:r>
            <a:r>
              <a:rPr lang="en-IN" sz="2400" b="1" dirty="0"/>
              <a:t>*</a:t>
            </a:r>
            <a:r>
              <a:rPr lang="en-IN" sz="2400" dirty="0"/>
              <a:t>many to one model(useful when we want to predict at the current </a:t>
            </a:r>
            <a:r>
              <a:rPr lang="en-IN" sz="2400" dirty="0" err="1"/>
              <a:t>timestep</a:t>
            </a:r>
            <a:r>
              <a:rPr lang="en-IN" sz="2400" dirty="0"/>
              <a:t> given all the previous inputs)</a:t>
            </a:r>
          </a:p>
          <a:p>
            <a:r>
              <a:rPr lang="en-IN" sz="2400" dirty="0"/>
              <a:t>            </a:t>
            </a:r>
            <a:r>
              <a:rPr lang="en-IN" sz="2400" b="1" dirty="0"/>
              <a:t>*</a:t>
            </a:r>
            <a:r>
              <a:rPr lang="en-IN" sz="2400" dirty="0"/>
              <a:t>many to many</a:t>
            </a:r>
          </a:p>
          <a:p>
            <a:r>
              <a:rPr lang="en-IN" sz="2400" dirty="0"/>
              <a:t>            </a:t>
            </a:r>
            <a:r>
              <a:rPr lang="en-IN" sz="2400" b="1" dirty="0"/>
              <a:t>*</a:t>
            </a:r>
            <a:r>
              <a:rPr lang="en-IN" sz="2400" dirty="0"/>
              <a:t>one to many</a:t>
            </a:r>
          </a:p>
          <a:p>
            <a:endParaRPr lang="en-IN" sz="2400" dirty="0"/>
          </a:p>
        </p:txBody>
      </p:sp>
      <p:pic>
        <p:nvPicPr>
          <p:cNvPr id="6" name="Picture 4"/>
          <p:cNvPicPr>
            <a:picLocks noChangeAspect="1" noChangeArrowheads="1"/>
          </p:cNvPicPr>
          <p:nvPr/>
        </p:nvPicPr>
        <p:blipFill>
          <a:blip r:embed="rId2"/>
          <a:srcRect/>
          <a:stretch>
            <a:fillRect/>
          </a:stretch>
        </p:blipFill>
        <p:spPr bwMode="auto">
          <a:xfrm>
            <a:off x="319447" y="2143116"/>
            <a:ext cx="3997970" cy="4000528"/>
          </a:xfrm>
          <a:prstGeom prst="rect">
            <a:avLst/>
          </a:prstGeom>
          <a:noFill/>
          <a:ln w="9525">
            <a:noFill/>
            <a:miter lim="800000"/>
            <a:headEnd/>
            <a:tailEnd/>
          </a:ln>
          <a:effectLst/>
        </p:spPr>
      </p:pic>
      <p:sp>
        <p:nvSpPr>
          <p:cNvPr id="7" name="TextBox 6"/>
          <p:cNvSpPr txBox="1"/>
          <p:nvPr/>
        </p:nvSpPr>
        <p:spPr>
          <a:xfrm>
            <a:off x="380960" y="1571612"/>
            <a:ext cx="4071966" cy="400110"/>
          </a:xfrm>
          <a:prstGeom prst="rect">
            <a:avLst/>
          </a:prstGeom>
          <a:noFill/>
        </p:spPr>
        <p:txBody>
          <a:bodyPr wrap="square" rtlCol="0">
            <a:spAutoFit/>
          </a:bodyPr>
          <a:lstStyle/>
          <a:p>
            <a:r>
              <a:rPr lang="en-IN" sz="2000" b="1" dirty="0"/>
              <a:t>MANY TO ONE ARCHITECTURE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Prediction  Output </a:t>
            </a:r>
          </a:p>
        </p:txBody>
      </p:sp>
      <p:sp>
        <p:nvSpPr>
          <p:cNvPr id="3" name="Slide Number Placeholder 2"/>
          <p:cNvSpPr>
            <a:spLocks noGrp="1"/>
          </p:cNvSpPr>
          <p:nvPr>
            <p:ph type="sldNum" sz="quarter" idx="12"/>
          </p:nvPr>
        </p:nvSpPr>
        <p:spPr/>
        <p:txBody>
          <a:bodyPr/>
          <a:lstStyle/>
          <a:p>
            <a:fld id="{48BB047D-A6CD-43AB-96F0-683C726B586B}" type="slidenum">
              <a:rPr lang="en-IN" smtClean="0"/>
              <a:pPr/>
              <a:t>29</a:t>
            </a:fld>
            <a:endParaRPr lang="en-IN" dirty="0"/>
          </a:p>
        </p:txBody>
      </p:sp>
      <p:pic>
        <p:nvPicPr>
          <p:cNvPr id="6" name="Content Placeholder 5">
            <a:extLst>
              <a:ext uri="{FF2B5EF4-FFF2-40B4-BE49-F238E27FC236}">
                <a16:creationId xmlns:a16="http://schemas.microsoft.com/office/drawing/2014/main" id="{F494932C-B8E0-4A45-8352-4A6B33BD518A}"/>
              </a:ext>
            </a:extLst>
          </p:cNvPr>
          <p:cNvPicPr>
            <a:picLocks noGrp="1" noChangeAspect="1"/>
          </p:cNvPicPr>
          <p:nvPr>
            <p:ph sz="quarter" idx="14"/>
          </p:nvPr>
        </p:nvPicPr>
        <p:blipFill>
          <a:blip r:embed="rId2"/>
          <a:stretch>
            <a:fillRect/>
          </a:stretch>
        </p:blipFill>
        <p:spPr>
          <a:xfrm>
            <a:off x="3719736" y="1700808"/>
            <a:ext cx="4536504" cy="4536504"/>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en-IN" dirty="0">
                <a:solidFill>
                  <a:srgbClr val="404040"/>
                </a:solidFill>
              </a:rPr>
              <a:t>PROBLEM STATEMENT</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5" y="2506662"/>
            <a:ext cx="5282783" cy="3610053"/>
          </a:xfrm>
        </p:spPr>
        <p:txBody>
          <a:bodyPr/>
          <a:lstStyle/>
          <a:p>
            <a:pPr marL="0" indent="0" algn="just">
              <a:buNone/>
            </a:pPr>
            <a:r>
              <a:rPr lang="en-IN" sz="2400" dirty="0">
                <a:solidFill>
                  <a:srgbClr val="404040"/>
                </a:solidFill>
              </a:rPr>
              <a:t>To  classify the different  Land use and Land cover classes using  multispectral images collected over a period of time by using object based deep learning classification techniques and  analyse the changes in the Land use Land cover classes to predict the changes in the near future.</a:t>
            </a:r>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IN" smtClean="0"/>
              <a:pPr/>
              <a:t>3</a:t>
            </a:fld>
            <a:endParaRPr lang="en-IN" dirty="0"/>
          </a:p>
        </p:txBody>
      </p:sp>
      <p:pic>
        <p:nvPicPr>
          <p:cNvPr id="20" name="Picture Placeholder 19" descr="aerial view boats">
            <a:extLst>
              <a:ext uri="{FF2B5EF4-FFF2-40B4-BE49-F238E27FC236}">
                <a16:creationId xmlns:a16="http://schemas.microsoft.com/office/drawing/2014/main" id="{99F9AF9C-357E-43FB-8CD3-1B9AEC3C0D72}"/>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t="41" b="41"/>
          <a:stretch>
            <a:fillRect/>
          </a:stretch>
        </p:blipFill>
        <p:spPr>
          <a:xfrm>
            <a:off x="5919754" y="261818"/>
            <a:ext cx="3430408" cy="4091942"/>
          </a:xfrm>
        </p:spPr>
      </p:pic>
      <p:pic>
        <p:nvPicPr>
          <p:cNvPr id="28" name="Picture Placeholder 27" descr="aerial view island">
            <a:extLst>
              <a:ext uri="{FF2B5EF4-FFF2-40B4-BE49-F238E27FC236}">
                <a16:creationId xmlns:a16="http://schemas.microsoft.com/office/drawing/2014/main" id="{CFBD44DA-9AD2-4888-B41E-788E00D723E6}"/>
              </a:ext>
            </a:extLst>
          </p:cNvPr>
          <p:cNvPicPr>
            <a:picLocks noGrp="1" noChangeAspect="1"/>
          </p:cNvPicPr>
          <p:nvPr>
            <p:ph type="pic" sz="quarter" idx="16"/>
          </p:nvPr>
        </p:nvPicPr>
        <p:blipFill>
          <a:blip r:embed="rId4" cstate="screen">
            <a:extLst>
              <a:ext uri="{28A0092B-C50C-407E-A947-70E740481C1C}">
                <a14:useLocalDpi xmlns:a14="http://schemas.microsoft.com/office/drawing/2010/main"/>
              </a:ext>
            </a:extLst>
          </a:blip>
          <a:srcRect l="38" r="38"/>
          <a:stretch>
            <a:fillRect/>
          </a:stretch>
        </p:blipFill>
        <p:spPr>
          <a:xfrm>
            <a:off x="9461131" y="774100"/>
            <a:ext cx="2478423" cy="4020188"/>
          </a:xfrm>
        </p:spPr>
      </p:pic>
      <p:pic>
        <p:nvPicPr>
          <p:cNvPr id="24" name="Picture Placeholder 23" descr="aerial view cliffside">
            <a:extLst>
              <a:ext uri="{FF2B5EF4-FFF2-40B4-BE49-F238E27FC236}">
                <a16:creationId xmlns:a16="http://schemas.microsoft.com/office/drawing/2014/main" id="{0AE63D0A-A6A4-4219-A985-AB7D53540460}"/>
              </a:ext>
            </a:extLst>
          </p:cNvPr>
          <p:cNvPicPr>
            <a:picLocks noGrp="1" noChangeAspect="1"/>
          </p:cNvPicPr>
          <p:nvPr>
            <p:ph type="pic" sz="quarter" idx="17"/>
          </p:nvPr>
        </p:nvPicPr>
        <p:blipFill>
          <a:blip r:embed="rId5" cstate="screen">
            <a:extLst>
              <a:ext uri="{28A0092B-C50C-407E-A947-70E740481C1C}">
                <a14:useLocalDpi xmlns:a14="http://schemas.microsoft.com/office/drawing/2010/main"/>
              </a:ext>
            </a:extLst>
          </a:blip>
          <a:srcRect l="61" r="61"/>
          <a:stretch>
            <a:fillRect/>
          </a:stretch>
        </p:blipFill>
        <p:spPr>
          <a:xfrm>
            <a:off x="5919755" y="4572446"/>
            <a:ext cx="3430407" cy="1672075"/>
          </a:xfrm>
        </p:spPr>
      </p:pic>
    </p:spTree>
    <p:extLst>
      <p:ext uri="{BB962C8B-B14F-4D97-AF65-F5344CB8AC3E}">
        <p14:creationId xmlns:p14="http://schemas.microsoft.com/office/powerpoint/2010/main" val="80821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3A10-DA77-4A34-95B5-D64317AF3EE1}"/>
              </a:ext>
            </a:extLst>
          </p:cNvPr>
          <p:cNvSpPr>
            <a:spLocks noGrp="1"/>
          </p:cNvSpPr>
          <p:nvPr>
            <p:ph type="title"/>
          </p:nvPr>
        </p:nvSpPr>
        <p:spPr/>
        <p:txBody>
          <a:bodyPr/>
          <a:lstStyle/>
          <a:p>
            <a:pPr algn="ctr"/>
            <a:r>
              <a:rPr lang="en-US" dirty="0"/>
              <a:t>ACCURACY ASSESSMENT</a:t>
            </a:r>
          </a:p>
        </p:txBody>
      </p:sp>
      <p:sp>
        <p:nvSpPr>
          <p:cNvPr id="3" name="Slide Number Placeholder 2">
            <a:extLst>
              <a:ext uri="{FF2B5EF4-FFF2-40B4-BE49-F238E27FC236}">
                <a16:creationId xmlns:a16="http://schemas.microsoft.com/office/drawing/2014/main" id="{4E9EEC38-D3E7-4FB6-83A4-77BD8F55E637}"/>
              </a:ext>
            </a:extLst>
          </p:cNvPr>
          <p:cNvSpPr>
            <a:spLocks noGrp="1"/>
          </p:cNvSpPr>
          <p:nvPr>
            <p:ph type="sldNum" sz="quarter" idx="12"/>
          </p:nvPr>
        </p:nvSpPr>
        <p:spPr/>
        <p:txBody>
          <a:bodyPr/>
          <a:lstStyle/>
          <a:p>
            <a:fld id="{48BB047D-A6CD-43AB-96F0-683C726B586B}" type="slidenum">
              <a:rPr lang="en-IN" smtClean="0"/>
              <a:pPr/>
              <a:t>30</a:t>
            </a:fld>
            <a:endParaRPr lang="en-IN" dirty="0"/>
          </a:p>
        </p:txBody>
      </p:sp>
      <p:sp>
        <p:nvSpPr>
          <p:cNvPr id="5" name="TextBox 4">
            <a:extLst>
              <a:ext uri="{FF2B5EF4-FFF2-40B4-BE49-F238E27FC236}">
                <a16:creationId xmlns:a16="http://schemas.microsoft.com/office/drawing/2014/main" id="{0D9C4187-5EC4-4EF8-B174-22BE6CFFC5ED}"/>
              </a:ext>
            </a:extLst>
          </p:cNvPr>
          <p:cNvSpPr txBox="1"/>
          <p:nvPr/>
        </p:nvSpPr>
        <p:spPr>
          <a:xfrm>
            <a:off x="1127448" y="1796901"/>
            <a:ext cx="3024336" cy="369332"/>
          </a:xfrm>
          <a:prstGeom prst="rect">
            <a:avLst/>
          </a:prstGeom>
          <a:noFill/>
        </p:spPr>
        <p:txBody>
          <a:bodyPr wrap="square" rtlCol="0">
            <a:spAutoFit/>
          </a:bodyPr>
          <a:lstStyle/>
          <a:p>
            <a:r>
              <a:rPr lang="en-US" dirty="0"/>
              <a:t>Predicted image  for region 2</a:t>
            </a:r>
          </a:p>
        </p:txBody>
      </p:sp>
      <p:sp>
        <p:nvSpPr>
          <p:cNvPr id="6" name="TextBox 5">
            <a:extLst>
              <a:ext uri="{FF2B5EF4-FFF2-40B4-BE49-F238E27FC236}">
                <a16:creationId xmlns:a16="http://schemas.microsoft.com/office/drawing/2014/main" id="{98DDA4D3-581D-409F-9E92-DF6AA2C42E88}"/>
              </a:ext>
            </a:extLst>
          </p:cNvPr>
          <p:cNvSpPr txBox="1"/>
          <p:nvPr/>
        </p:nvSpPr>
        <p:spPr>
          <a:xfrm>
            <a:off x="7248128" y="1790791"/>
            <a:ext cx="2634209" cy="369168"/>
          </a:xfrm>
          <a:prstGeom prst="rect">
            <a:avLst/>
          </a:prstGeom>
          <a:noFill/>
        </p:spPr>
        <p:txBody>
          <a:bodyPr wrap="square" rtlCol="0">
            <a:spAutoFit/>
          </a:bodyPr>
          <a:lstStyle/>
          <a:p>
            <a:r>
              <a:rPr lang="en-US" dirty="0"/>
              <a:t>Ground truth image</a:t>
            </a:r>
          </a:p>
        </p:txBody>
      </p:sp>
      <p:pic>
        <p:nvPicPr>
          <p:cNvPr id="14" name="Content Placeholder 13">
            <a:extLst>
              <a:ext uri="{FF2B5EF4-FFF2-40B4-BE49-F238E27FC236}">
                <a16:creationId xmlns:a16="http://schemas.microsoft.com/office/drawing/2014/main" id="{D5473E47-4E91-4F53-BC4C-6008F2E43CA8}"/>
              </a:ext>
            </a:extLst>
          </p:cNvPr>
          <p:cNvPicPr>
            <a:picLocks noGrp="1" noChangeAspect="1"/>
          </p:cNvPicPr>
          <p:nvPr>
            <p:ph sz="quarter" idx="14"/>
          </p:nvPr>
        </p:nvPicPr>
        <p:blipFill>
          <a:blip r:embed="rId2"/>
          <a:stretch>
            <a:fillRect/>
          </a:stretch>
        </p:blipFill>
        <p:spPr>
          <a:xfrm>
            <a:off x="6213063" y="2203618"/>
            <a:ext cx="4190476" cy="3514287"/>
          </a:xfrm>
        </p:spPr>
      </p:pic>
      <p:pic>
        <p:nvPicPr>
          <p:cNvPr id="16" name="Picture 15">
            <a:extLst>
              <a:ext uri="{FF2B5EF4-FFF2-40B4-BE49-F238E27FC236}">
                <a16:creationId xmlns:a16="http://schemas.microsoft.com/office/drawing/2014/main" id="{B185D685-07D3-461D-BFFF-CF376D9138C7}"/>
              </a:ext>
            </a:extLst>
          </p:cNvPr>
          <p:cNvPicPr>
            <a:picLocks noChangeAspect="1"/>
          </p:cNvPicPr>
          <p:nvPr/>
        </p:nvPicPr>
        <p:blipFill>
          <a:blip r:embed="rId3"/>
          <a:stretch>
            <a:fillRect/>
          </a:stretch>
        </p:blipFill>
        <p:spPr>
          <a:xfrm>
            <a:off x="544378" y="2159959"/>
            <a:ext cx="4190476" cy="3514286"/>
          </a:xfrm>
          <a:prstGeom prst="rect">
            <a:avLst/>
          </a:prstGeom>
        </p:spPr>
      </p:pic>
      <p:sp>
        <p:nvSpPr>
          <p:cNvPr id="17" name="TextBox 16">
            <a:extLst>
              <a:ext uri="{FF2B5EF4-FFF2-40B4-BE49-F238E27FC236}">
                <a16:creationId xmlns:a16="http://schemas.microsoft.com/office/drawing/2014/main" id="{1BA26F92-CF9F-462C-A193-4C267072C696}"/>
              </a:ext>
            </a:extLst>
          </p:cNvPr>
          <p:cNvSpPr txBox="1"/>
          <p:nvPr/>
        </p:nvSpPr>
        <p:spPr>
          <a:xfrm>
            <a:off x="1991544" y="5321141"/>
            <a:ext cx="7992888" cy="369332"/>
          </a:xfrm>
          <a:prstGeom prst="rect">
            <a:avLst/>
          </a:prstGeom>
          <a:noFill/>
        </p:spPr>
        <p:txBody>
          <a:bodyPr wrap="square" rtlCol="0">
            <a:spAutoFit/>
          </a:bodyPr>
          <a:lstStyle/>
          <a:p>
            <a:r>
              <a:rPr lang="en-US" dirty="0"/>
              <a:t>Accuracy of prediction for LSTM when compared with ground truth is </a:t>
            </a:r>
            <a:r>
              <a:rPr lang="en-US" b="1" dirty="0"/>
              <a:t>78.6%</a:t>
            </a:r>
          </a:p>
        </p:txBody>
      </p:sp>
    </p:spTree>
    <p:extLst>
      <p:ext uri="{BB962C8B-B14F-4D97-AF65-F5344CB8AC3E}">
        <p14:creationId xmlns:p14="http://schemas.microsoft.com/office/powerpoint/2010/main" val="3142198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Slide Number Placeholder 2"/>
          <p:cNvSpPr>
            <a:spLocks noGrp="1"/>
          </p:cNvSpPr>
          <p:nvPr>
            <p:ph type="sldNum" sz="quarter" idx="12"/>
          </p:nvPr>
        </p:nvSpPr>
        <p:spPr/>
        <p:txBody>
          <a:bodyPr/>
          <a:lstStyle/>
          <a:p>
            <a:fld id="{48BB047D-A6CD-43AB-96F0-683C726B586B}" type="slidenum">
              <a:rPr lang="en-IN" smtClean="0"/>
              <a:pPr/>
              <a:t>31</a:t>
            </a:fld>
            <a:endParaRPr lang="en-IN" dirty="0"/>
          </a:p>
        </p:txBody>
      </p:sp>
      <p:sp>
        <p:nvSpPr>
          <p:cNvPr id="4" name="Content Placeholder 3"/>
          <p:cNvSpPr>
            <a:spLocks noGrp="1"/>
          </p:cNvSpPr>
          <p:nvPr>
            <p:ph sz="quarter" idx="14"/>
          </p:nvPr>
        </p:nvSpPr>
        <p:spPr/>
        <p:txBody>
          <a:bodyPr/>
          <a:lstStyle/>
          <a:p>
            <a:endParaRPr lang="en-IN"/>
          </a:p>
        </p:txBody>
      </p:sp>
      <p:sp>
        <p:nvSpPr>
          <p:cNvPr id="5" name="TextBox 4"/>
          <p:cNvSpPr txBox="1"/>
          <p:nvPr/>
        </p:nvSpPr>
        <p:spPr>
          <a:xfrm>
            <a:off x="380960" y="1714488"/>
            <a:ext cx="11430080" cy="4431983"/>
          </a:xfrm>
          <a:prstGeom prst="rect">
            <a:avLst/>
          </a:prstGeom>
          <a:noFill/>
        </p:spPr>
        <p:txBody>
          <a:bodyPr wrap="square" rtlCol="0">
            <a:spAutoFit/>
          </a:bodyPr>
          <a:lstStyle/>
          <a:p>
            <a:r>
              <a:rPr lang="en-IN" sz="2200" dirty="0"/>
              <a:t>1. </a:t>
            </a:r>
            <a:r>
              <a:rPr lang="en-IN" sz="2200" dirty="0" err="1"/>
              <a:t>Wenzhi</a:t>
            </a:r>
            <a:r>
              <a:rPr lang="en-IN" sz="2200" dirty="0"/>
              <a:t> Zhao, </a:t>
            </a:r>
            <a:r>
              <a:rPr lang="en-IN" sz="2200" dirty="0" err="1"/>
              <a:t>Shihong</a:t>
            </a:r>
            <a:r>
              <a:rPr lang="en-IN" sz="2200" dirty="0"/>
              <a:t> Du, and William J. Emery, Fellow, “Object-Based </a:t>
            </a:r>
            <a:r>
              <a:rPr lang="en-IN" sz="2200" dirty="0" err="1"/>
              <a:t>Convolutional</a:t>
            </a:r>
            <a:r>
              <a:rPr lang="en-IN" sz="2200" dirty="0"/>
              <a:t> Neural Network for High-Resolution Imagery Classification” (2017)</a:t>
            </a:r>
          </a:p>
          <a:p>
            <a:r>
              <a:rPr lang="en-IN" sz="2200" dirty="0"/>
              <a:t>2.  </a:t>
            </a:r>
            <a:r>
              <a:rPr lang="en-IN" sz="2200" dirty="0" err="1"/>
              <a:t>Ce</a:t>
            </a:r>
            <a:r>
              <a:rPr lang="en-IN" sz="2200" dirty="0"/>
              <a:t> Zhang, Isabel Sergeant, </a:t>
            </a:r>
            <a:r>
              <a:rPr lang="en-IN" sz="2200" dirty="0" err="1"/>
              <a:t>Xin</a:t>
            </a:r>
            <a:r>
              <a:rPr lang="en-IN" sz="2200" dirty="0"/>
              <a:t> Pan, “An object-based </a:t>
            </a:r>
            <a:r>
              <a:rPr lang="en-IN" sz="2200" dirty="0" err="1"/>
              <a:t>convolutional</a:t>
            </a:r>
            <a:r>
              <a:rPr lang="en-IN" sz="2200" dirty="0"/>
              <a:t> neural network (OCNN) for urban land use  classification” (2018)</a:t>
            </a:r>
          </a:p>
          <a:p>
            <a:r>
              <a:rPr lang="en-IN" sz="2200" dirty="0"/>
              <a:t>3. </a:t>
            </a:r>
            <a:r>
              <a:rPr lang="en-IN" sz="2200" dirty="0" err="1"/>
              <a:t>Fotso</a:t>
            </a:r>
            <a:r>
              <a:rPr lang="en-IN" sz="2200" dirty="0"/>
              <a:t> </a:t>
            </a:r>
            <a:r>
              <a:rPr lang="en-IN" sz="2200" dirty="0" err="1"/>
              <a:t>Kamga</a:t>
            </a:r>
            <a:r>
              <a:rPr lang="en-IN" sz="2200" dirty="0"/>
              <a:t> Guy , </a:t>
            </a:r>
            <a:r>
              <a:rPr lang="en-IN" sz="2200" dirty="0" err="1"/>
              <a:t>Tallha</a:t>
            </a:r>
            <a:r>
              <a:rPr lang="en-IN" sz="2200" dirty="0"/>
              <a:t> </a:t>
            </a:r>
            <a:r>
              <a:rPr lang="en-IN" sz="2200" dirty="0" err="1"/>
              <a:t>Akram</a:t>
            </a:r>
            <a:r>
              <a:rPr lang="en-IN" sz="2200" dirty="0"/>
              <a:t>, “A deep heterogeneous feature fusion approach for automatic land-use classification”(2017)</a:t>
            </a:r>
          </a:p>
          <a:p>
            <a:r>
              <a:rPr lang="en-IN" sz="2200" dirty="0"/>
              <a:t>4. </a:t>
            </a:r>
            <a:r>
              <a:rPr lang="en-IN" sz="2200" dirty="0" err="1"/>
              <a:t>Nataliia</a:t>
            </a:r>
            <a:r>
              <a:rPr lang="en-IN" sz="2200" dirty="0"/>
              <a:t> </a:t>
            </a:r>
            <a:r>
              <a:rPr lang="en-IN" sz="2200" dirty="0" err="1"/>
              <a:t>Kussul</a:t>
            </a:r>
            <a:r>
              <a:rPr lang="en-IN" sz="2200" dirty="0"/>
              <a:t> , </a:t>
            </a:r>
            <a:r>
              <a:rPr lang="en-IN" sz="2200" dirty="0" err="1"/>
              <a:t>Mykola</a:t>
            </a:r>
            <a:r>
              <a:rPr lang="en-IN" sz="2200" dirty="0"/>
              <a:t> </a:t>
            </a:r>
            <a:r>
              <a:rPr lang="en-IN" sz="2200" dirty="0" err="1"/>
              <a:t>Lavreniuk</a:t>
            </a:r>
            <a:r>
              <a:rPr lang="en-IN" sz="2200" dirty="0"/>
              <a:t>, </a:t>
            </a:r>
            <a:r>
              <a:rPr lang="en-IN" sz="2200" dirty="0" err="1"/>
              <a:t>Sergii</a:t>
            </a:r>
            <a:r>
              <a:rPr lang="en-IN" sz="2200" dirty="0"/>
              <a:t> </a:t>
            </a:r>
            <a:r>
              <a:rPr lang="en-IN" sz="2200" dirty="0" err="1"/>
              <a:t>Skakun</a:t>
            </a:r>
            <a:r>
              <a:rPr lang="en-IN" sz="2200" dirty="0"/>
              <a:t>, “Deep Learning Classification of Land Cover and Crop Types Using Remote Sensing Data”(2018)</a:t>
            </a:r>
          </a:p>
          <a:p>
            <a:r>
              <a:rPr lang="en-IN" sz="2200" dirty="0"/>
              <a:t>5. Grant J. Scott, “Training Deep </a:t>
            </a:r>
            <a:r>
              <a:rPr lang="en-IN" sz="2200" dirty="0" err="1"/>
              <a:t>Convolutional</a:t>
            </a:r>
            <a:r>
              <a:rPr lang="en-IN" sz="2200" dirty="0"/>
              <a:t> Neural Networks for Land–Cover Classification of High-Resolution Imagery “(2017)</a:t>
            </a:r>
          </a:p>
          <a:p>
            <a:r>
              <a:rPr lang="en-IN" sz="2200" dirty="0"/>
              <a:t>6. </a:t>
            </a:r>
            <a:r>
              <a:rPr lang="en-IN" sz="2200" dirty="0" err="1"/>
              <a:t>Atharva</a:t>
            </a:r>
            <a:r>
              <a:rPr lang="en-IN" sz="2200" dirty="0"/>
              <a:t> </a:t>
            </a:r>
            <a:r>
              <a:rPr lang="en-IN" sz="2200" dirty="0" err="1"/>
              <a:t>Sharma,“Land</a:t>
            </a:r>
            <a:r>
              <a:rPr lang="en-IN" sz="2200" dirty="0"/>
              <a:t> cover classification from multi-temporal, multi-spectral remotely sensed imagery using patch-based recurrent neural networks”(2018)</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a:xfrm>
            <a:off x="4739518" y="2819531"/>
            <a:ext cx="6556248" cy="750278"/>
          </a:xfrm>
        </p:spPr>
        <p:txBody>
          <a:bodyPr>
            <a:normAutofit/>
          </a:bodyPr>
          <a:lstStyle/>
          <a:p>
            <a:r>
              <a:rPr lang="en-US" dirty="0"/>
              <a:t>Thank You</a:t>
            </a:r>
          </a:p>
        </p:txBody>
      </p:sp>
      <p:pic>
        <p:nvPicPr>
          <p:cNvPr id="5" name="Picture Placeholder 4" descr="aerial view bridge over water">
            <a:extLst>
              <a:ext uri="{FF2B5EF4-FFF2-40B4-BE49-F238E27FC236}">
                <a16:creationId xmlns:a16="http://schemas.microsoft.com/office/drawing/2014/main" id="{A02A293F-91B7-40E6-B378-A5EED474FFBA}"/>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39" r="39"/>
          <a:stretch>
            <a:fillRect/>
          </a:stretch>
        </p:blipFill>
        <p:spPr/>
      </p:pic>
    </p:spTree>
    <p:extLst>
      <p:ext uri="{BB962C8B-B14F-4D97-AF65-F5344CB8AC3E}">
        <p14:creationId xmlns:p14="http://schemas.microsoft.com/office/powerpoint/2010/main" val="104404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ctr"/>
            <a:r>
              <a:rPr lang="en-IN" dirty="0"/>
              <a:t>Literature survey #1</a:t>
            </a:r>
          </a:p>
        </p:txBody>
      </p:sp>
      <p:sp>
        <p:nvSpPr>
          <p:cNvPr id="4" name="Slide Number Placeholder 3"/>
          <p:cNvSpPr>
            <a:spLocks noGrp="1"/>
          </p:cNvSpPr>
          <p:nvPr>
            <p:ph type="sldNum" sz="quarter" idx="12"/>
          </p:nvPr>
        </p:nvSpPr>
        <p:spPr/>
        <p:txBody>
          <a:bodyPr/>
          <a:lstStyle/>
          <a:p>
            <a:fld id="{48BB047D-A6CD-43AB-96F0-683C726B586B}" type="slidenum">
              <a:rPr lang="en-IN" smtClean="0"/>
              <a:pPr/>
              <a:t>4</a:t>
            </a:fld>
            <a:endParaRPr lang="en-IN" dirty="0"/>
          </a:p>
        </p:txBody>
      </p:sp>
      <p:sp>
        <p:nvSpPr>
          <p:cNvPr id="11" name="Content Placeholder 10"/>
          <p:cNvSpPr>
            <a:spLocks noGrp="1"/>
          </p:cNvSpPr>
          <p:nvPr>
            <p:ph sz="quarter" idx="14"/>
          </p:nvPr>
        </p:nvSpPr>
        <p:spPr/>
        <p:txBody>
          <a:bodyPr/>
          <a:lstStyle/>
          <a:p>
            <a:endParaRPr lang="en-IN"/>
          </a:p>
        </p:txBody>
      </p:sp>
      <p:sp>
        <p:nvSpPr>
          <p:cNvPr id="12" name="TextBox 11"/>
          <p:cNvSpPr txBox="1"/>
          <p:nvPr/>
        </p:nvSpPr>
        <p:spPr>
          <a:xfrm>
            <a:off x="380960" y="1571612"/>
            <a:ext cx="11287204" cy="5355312"/>
          </a:xfrm>
          <a:prstGeom prst="rect">
            <a:avLst/>
          </a:prstGeom>
          <a:noFill/>
        </p:spPr>
        <p:txBody>
          <a:bodyPr wrap="square" rtlCol="0">
            <a:spAutoFit/>
          </a:bodyPr>
          <a:lstStyle/>
          <a:p>
            <a:r>
              <a:rPr lang="en-IN" b="1" dirty="0" err="1"/>
              <a:t>Wenzhi</a:t>
            </a:r>
            <a:r>
              <a:rPr lang="en-IN" b="1" dirty="0"/>
              <a:t> Zhao et al “Object-Based </a:t>
            </a:r>
            <a:r>
              <a:rPr lang="en-IN" b="1" dirty="0" err="1"/>
              <a:t>Convolutional</a:t>
            </a:r>
            <a:r>
              <a:rPr lang="en-IN" b="1" dirty="0"/>
              <a:t> Neural Network for High-Resolution Imagery Classification” (2017)</a:t>
            </a:r>
          </a:p>
          <a:p>
            <a:r>
              <a:rPr lang="en-IN" b="1" dirty="0"/>
              <a:t>OBJECTIVE: </a:t>
            </a:r>
          </a:p>
          <a:p>
            <a:r>
              <a:rPr lang="en-IN" dirty="0"/>
              <a:t>This Study is about object-based deep learning method to accurately classify the high-resolution imagery without intensive human involvement.</a:t>
            </a:r>
          </a:p>
          <a:p>
            <a:r>
              <a:rPr lang="en-IN" b="1" dirty="0"/>
              <a:t>METHODOLOGY:</a:t>
            </a:r>
          </a:p>
          <a:p>
            <a:r>
              <a:rPr lang="en-IN" dirty="0"/>
              <a:t>High-level feature representations extracted through the </a:t>
            </a:r>
            <a:r>
              <a:rPr lang="en-IN" dirty="0" err="1"/>
              <a:t>convolutional</a:t>
            </a:r>
            <a:r>
              <a:rPr lang="en-IN" dirty="0"/>
              <a:t> neural networks framework have been systematically . To improve the classification accuracy, an object based classification method also has been integrated with the deep learning strategy for more efficient image classification.</a:t>
            </a:r>
          </a:p>
          <a:p>
            <a:r>
              <a:rPr lang="en-IN" b="1" dirty="0"/>
              <a:t> DATASET:</a:t>
            </a:r>
          </a:p>
          <a:p>
            <a:r>
              <a:rPr lang="en-IN" dirty="0"/>
              <a:t>The datasets analyzed include three very different cities with complex urban conditions: </a:t>
            </a:r>
          </a:p>
          <a:p>
            <a:pPr>
              <a:buFont typeface="Arial" pitchFamily="34" charset="0"/>
              <a:buChar char="•"/>
            </a:pPr>
            <a:r>
              <a:rPr lang="en-IN" dirty="0"/>
              <a:t>          Beijing</a:t>
            </a:r>
          </a:p>
          <a:p>
            <a:pPr>
              <a:buFont typeface="Arial" pitchFamily="34" charset="0"/>
              <a:buChar char="•"/>
            </a:pPr>
            <a:r>
              <a:rPr lang="en-IN" dirty="0"/>
              <a:t>          Pavia</a:t>
            </a:r>
          </a:p>
          <a:p>
            <a:pPr>
              <a:buFont typeface="Arial" pitchFamily="34" charset="0"/>
              <a:buChar char="•"/>
            </a:pPr>
            <a:r>
              <a:rPr lang="en-IN" dirty="0"/>
              <a:t>          </a:t>
            </a:r>
            <a:r>
              <a:rPr lang="en-IN" dirty="0" err="1"/>
              <a:t>Vaihingen</a:t>
            </a:r>
            <a:r>
              <a:rPr lang="en-IN" dirty="0"/>
              <a:t>.</a:t>
            </a:r>
            <a:endParaRPr lang="en-IN" b="1" dirty="0"/>
          </a:p>
          <a:p>
            <a:r>
              <a:rPr lang="en-IN" b="1" dirty="0"/>
              <a:t>CONCLUSION:</a:t>
            </a:r>
          </a:p>
          <a:p>
            <a:r>
              <a:rPr lang="en-IN" dirty="0"/>
              <a:t>The combination of object-based image interpretation and deep learning method provides accurate target’s boundary information as well as semantic labels.</a:t>
            </a:r>
            <a:endParaRPr lang="en-IN" b="1" dirty="0"/>
          </a:p>
          <a:p>
            <a:endParaRPr lang="en-IN" b="1"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 Literature survey #2</a:t>
            </a:r>
          </a:p>
        </p:txBody>
      </p:sp>
      <p:sp>
        <p:nvSpPr>
          <p:cNvPr id="3" name="Slide Number Placeholder 2"/>
          <p:cNvSpPr>
            <a:spLocks noGrp="1"/>
          </p:cNvSpPr>
          <p:nvPr>
            <p:ph type="sldNum" sz="quarter" idx="12"/>
          </p:nvPr>
        </p:nvSpPr>
        <p:spPr/>
        <p:txBody>
          <a:bodyPr/>
          <a:lstStyle/>
          <a:p>
            <a:fld id="{48BB047D-A6CD-43AB-96F0-683C726B586B}" type="slidenum">
              <a:rPr lang="en-IN" smtClean="0"/>
              <a:pPr/>
              <a:t>5</a:t>
            </a:fld>
            <a:endParaRPr lang="en-IN" dirty="0"/>
          </a:p>
        </p:txBody>
      </p:sp>
      <p:sp>
        <p:nvSpPr>
          <p:cNvPr id="4" name="Content Placeholder 3"/>
          <p:cNvSpPr>
            <a:spLocks noGrp="1"/>
          </p:cNvSpPr>
          <p:nvPr>
            <p:ph sz="quarter" idx="14"/>
          </p:nvPr>
        </p:nvSpPr>
        <p:spPr>
          <a:xfrm>
            <a:off x="307146" y="6611814"/>
            <a:ext cx="11551919" cy="246185"/>
          </a:xfrm>
        </p:spPr>
        <p:txBody>
          <a:bodyPr/>
          <a:lstStyle/>
          <a:p>
            <a:endParaRPr lang="en-IN" sz="2000" b="0" dirty="0">
              <a:solidFill>
                <a:schemeClr val="tx1">
                  <a:lumMod val="85000"/>
                  <a:lumOff val="15000"/>
                </a:schemeClr>
              </a:solidFill>
            </a:endParaRPr>
          </a:p>
          <a:p>
            <a:endParaRPr lang="en-IN" sz="2000" dirty="0">
              <a:solidFill>
                <a:schemeClr val="tx1"/>
              </a:solidFill>
            </a:endParaRPr>
          </a:p>
        </p:txBody>
      </p:sp>
      <p:sp>
        <p:nvSpPr>
          <p:cNvPr id="8" name="TextBox 7"/>
          <p:cNvSpPr txBox="1"/>
          <p:nvPr/>
        </p:nvSpPr>
        <p:spPr>
          <a:xfrm>
            <a:off x="267286" y="1631852"/>
            <a:ext cx="11591778" cy="6740307"/>
          </a:xfrm>
          <a:prstGeom prst="rect">
            <a:avLst/>
          </a:prstGeom>
          <a:noFill/>
        </p:spPr>
        <p:txBody>
          <a:bodyPr wrap="square" rtlCol="0">
            <a:spAutoFit/>
          </a:bodyPr>
          <a:lstStyle/>
          <a:p>
            <a:r>
              <a:rPr lang="en-IN" b="1" dirty="0" err="1"/>
              <a:t>Ce</a:t>
            </a:r>
            <a:r>
              <a:rPr lang="en-IN" b="1" dirty="0"/>
              <a:t> Zhang et al “An object-based </a:t>
            </a:r>
            <a:r>
              <a:rPr lang="en-IN" b="1" dirty="0" err="1"/>
              <a:t>convolutional</a:t>
            </a:r>
            <a:r>
              <a:rPr lang="en-IN" b="1" dirty="0"/>
              <a:t> neural network (OCNN) for urban land use classification” (2018)</a:t>
            </a:r>
          </a:p>
          <a:p>
            <a:endParaRPr lang="en-IN" b="1" dirty="0"/>
          </a:p>
          <a:p>
            <a:r>
              <a:rPr lang="en-IN" b="1" dirty="0"/>
              <a:t>OBJECTIVE</a:t>
            </a:r>
            <a:r>
              <a:rPr lang="en-IN" dirty="0"/>
              <a:t>: </a:t>
            </a:r>
          </a:p>
          <a:p>
            <a:r>
              <a:rPr lang="en-IN" dirty="0"/>
              <a:t>This study is about extraction of urban land use from very fine spatial resolution (VFSR) remotely</a:t>
            </a:r>
          </a:p>
          <a:p>
            <a:r>
              <a:rPr lang="en-IN" dirty="0"/>
              <a:t>sensed imagery using Convolution Neural Network.</a:t>
            </a:r>
          </a:p>
          <a:p>
            <a:endParaRPr lang="en-US" dirty="0">
              <a:solidFill>
                <a:schemeClr val="tx1">
                  <a:lumMod val="85000"/>
                  <a:lumOff val="15000"/>
                </a:schemeClr>
              </a:solidFill>
            </a:endParaRPr>
          </a:p>
          <a:p>
            <a:r>
              <a:rPr lang="en-IN" b="1" dirty="0">
                <a:solidFill>
                  <a:schemeClr val="tx1">
                    <a:lumMod val="85000"/>
                    <a:lumOff val="15000"/>
                  </a:schemeClr>
                </a:solidFill>
              </a:rPr>
              <a:t>METHODOLOGY:</a:t>
            </a:r>
          </a:p>
          <a:p>
            <a:r>
              <a:rPr lang="en-IN" dirty="0"/>
              <a:t>object-based segmentation was initially employed to characterise the urban landscape into functional units,</a:t>
            </a:r>
          </a:p>
          <a:p>
            <a:r>
              <a:rPr lang="en-IN" dirty="0"/>
              <a:t>which consist of two geometrically different objects, namely linearly shaped objects (e.g. Highway, Railway, Canal) and other (non-linearly shaped) general objects. Two CNN models with different Structures were used for urban land use classification.</a:t>
            </a:r>
          </a:p>
          <a:p>
            <a:endParaRPr lang="en-IN" b="1" dirty="0"/>
          </a:p>
          <a:p>
            <a:r>
              <a:rPr lang="en-IN" b="1" dirty="0"/>
              <a:t>DATASETS:</a:t>
            </a:r>
          </a:p>
          <a:p>
            <a:pPr>
              <a:buFont typeface="Wingdings" pitchFamily="2" charset="2"/>
              <a:buChar char="§"/>
            </a:pPr>
            <a:r>
              <a:rPr lang="en-US" dirty="0"/>
              <a:t>Landsat-8 OLI–TIRS </a:t>
            </a:r>
          </a:p>
          <a:p>
            <a:endParaRPr lang="en-US" dirty="0"/>
          </a:p>
          <a:p>
            <a:r>
              <a:rPr lang="en-IN" b="1" dirty="0"/>
              <a:t>CONCLUSION:</a:t>
            </a:r>
          </a:p>
          <a:p>
            <a:r>
              <a:rPr lang="en-IN" dirty="0"/>
              <a:t>Classifying urban land use requires not only a precise characterisation of image objects as functional</a:t>
            </a:r>
          </a:p>
          <a:p>
            <a:r>
              <a:rPr lang="en-IN" dirty="0"/>
              <a:t>units, but also an accurate and robust representation of spatial context.</a:t>
            </a:r>
            <a:endParaRPr lang="en-IN" b="1" dirty="0"/>
          </a:p>
          <a:p>
            <a:endParaRPr lang="en-IN" b="1" dirty="0"/>
          </a:p>
          <a:p>
            <a:endParaRPr lang="en-IN" b="1" dirty="0"/>
          </a:p>
          <a:p>
            <a:endParaRPr lang="en-IN" dirty="0"/>
          </a:p>
          <a:p>
            <a:endParaRPr lang="en-IN" b="1" dirty="0">
              <a:solidFill>
                <a:schemeClr val="tx1">
                  <a:lumMod val="85000"/>
                  <a:lumOff val="15000"/>
                </a:schemeClr>
              </a:solidFill>
            </a:endParaRPr>
          </a:p>
          <a:p>
            <a:endParaRPr lang="en-IN" sz="2000" b="1" dirty="0">
              <a:solidFill>
                <a:schemeClr val="tx1">
                  <a:lumMod val="85000"/>
                  <a:lumOff val="15000"/>
                </a:schemeClr>
              </a:solidFill>
            </a:endParaRPr>
          </a:p>
          <a:p>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8ED7-B0E4-4665-B247-542C2EBD3206}"/>
              </a:ext>
            </a:extLst>
          </p:cNvPr>
          <p:cNvSpPr>
            <a:spLocks noGrp="1"/>
          </p:cNvSpPr>
          <p:nvPr>
            <p:ph type="title"/>
          </p:nvPr>
        </p:nvSpPr>
        <p:spPr/>
        <p:txBody>
          <a:bodyPr/>
          <a:lstStyle/>
          <a:p>
            <a:pPr algn="ctr"/>
            <a:r>
              <a:rPr lang="en-US" dirty="0"/>
              <a:t>LITERATURE SURVEY </a:t>
            </a:r>
            <a:r>
              <a:rPr lang="en-IN" dirty="0"/>
              <a:t>#3</a:t>
            </a:r>
            <a:endParaRPr lang="en-US" dirty="0"/>
          </a:p>
        </p:txBody>
      </p:sp>
      <p:sp>
        <p:nvSpPr>
          <p:cNvPr id="3" name="Slide Number Placeholder 2">
            <a:extLst>
              <a:ext uri="{FF2B5EF4-FFF2-40B4-BE49-F238E27FC236}">
                <a16:creationId xmlns:a16="http://schemas.microsoft.com/office/drawing/2014/main" id="{C0F980A0-A97B-4DBC-B439-A7F7879CC917}"/>
              </a:ext>
            </a:extLst>
          </p:cNvPr>
          <p:cNvSpPr>
            <a:spLocks noGrp="1"/>
          </p:cNvSpPr>
          <p:nvPr>
            <p:ph type="sldNum" sz="quarter" idx="12"/>
          </p:nvPr>
        </p:nvSpPr>
        <p:spPr/>
        <p:txBody>
          <a:bodyPr/>
          <a:lstStyle/>
          <a:p>
            <a:fld id="{48BB047D-A6CD-43AB-96F0-683C726B586B}" type="slidenum">
              <a:rPr lang="en-IN" smtClean="0"/>
              <a:pPr/>
              <a:t>6</a:t>
            </a:fld>
            <a:endParaRPr lang="en-IN" dirty="0"/>
          </a:p>
        </p:txBody>
      </p:sp>
      <p:sp>
        <p:nvSpPr>
          <p:cNvPr id="4" name="Content Placeholder 3">
            <a:extLst>
              <a:ext uri="{FF2B5EF4-FFF2-40B4-BE49-F238E27FC236}">
                <a16:creationId xmlns:a16="http://schemas.microsoft.com/office/drawing/2014/main" id="{EB34C3B0-29E8-4F59-AF21-71481E598958}"/>
              </a:ext>
            </a:extLst>
          </p:cNvPr>
          <p:cNvSpPr>
            <a:spLocks noGrp="1"/>
          </p:cNvSpPr>
          <p:nvPr>
            <p:ph sz="quarter" idx="14"/>
          </p:nvPr>
        </p:nvSpPr>
        <p:spPr/>
        <p:txBody>
          <a:bodyPr/>
          <a:lstStyle/>
          <a:p>
            <a:endParaRPr lang="en-US"/>
          </a:p>
        </p:txBody>
      </p:sp>
      <p:sp>
        <p:nvSpPr>
          <p:cNvPr id="5" name="TextBox 4">
            <a:extLst>
              <a:ext uri="{FF2B5EF4-FFF2-40B4-BE49-F238E27FC236}">
                <a16:creationId xmlns:a16="http://schemas.microsoft.com/office/drawing/2014/main" id="{4404FB16-449E-42F8-9808-48C7CD380AB6}"/>
              </a:ext>
            </a:extLst>
          </p:cNvPr>
          <p:cNvSpPr txBox="1"/>
          <p:nvPr/>
        </p:nvSpPr>
        <p:spPr>
          <a:xfrm>
            <a:off x="292679" y="1544714"/>
            <a:ext cx="11819706" cy="8679299"/>
          </a:xfrm>
          <a:prstGeom prst="rect">
            <a:avLst/>
          </a:prstGeom>
          <a:noFill/>
        </p:spPr>
        <p:txBody>
          <a:bodyPr wrap="square" rtlCol="0">
            <a:spAutoFit/>
          </a:bodyPr>
          <a:lstStyle/>
          <a:p>
            <a:r>
              <a:rPr lang="en-IN" b="1" dirty="0" err="1"/>
              <a:t>Fotso</a:t>
            </a:r>
            <a:r>
              <a:rPr lang="en-IN" b="1" dirty="0"/>
              <a:t> </a:t>
            </a:r>
            <a:r>
              <a:rPr lang="en-IN" b="1" dirty="0" err="1"/>
              <a:t>Kamga</a:t>
            </a:r>
            <a:r>
              <a:rPr lang="en-IN" b="1" dirty="0"/>
              <a:t> Guy  et al</a:t>
            </a:r>
            <a:r>
              <a:rPr lang="en-IN" dirty="0"/>
              <a:t>.</a:t>
            </a:r>
            <a:r>
              <a:rPr lang="en-US" b="1" dirty="0"/>
              <a:t> </a:t>
            </a:r>
            <a:r>
              <a:rPr lang="en-US" dirty="0"/>
              <a:t>“</a:t>
            </a:r>
            <a:r>
              <a:rPr lang="en-IN" dirty="0"/>
              <a:t>A deep heterogeneous feature fusion approach for automatic land-use classification</a:t>
            </a:r>
            <a:r>
              <a:rPr lang="en-US" dirty="0"/>
              <a:t>” 	</a:t>
            </a:r>
          </a:p>
          <a:p>
            <a:endParaRPr lang="en-US" dirty="0"/>
          </a:p>
          <a:p>
            <a:r>
              <a:rPr lang="en-US" b="1" dirty="0"/>
              <a:t>OBJECTIVE:</a:t>
            </a:r>
          </a:p>
          <a:p>
            <a:r>
              <a:rPr lang="en-IN" dirty="0"/>
              <a:t>In this paper a novel hybrid system for satellite image classification that combines the distinct information of deep features, and generate a discriminative representation by preserving the essential information of original feature space is proposed.</a:t>
            </a:r>
          </a:p>
          <a:p>
            <a:r>
              <a:rPr lang="en-US" b="1" dirty="0"/>
              <a:t>METHODOLOGY:</a:t>
            </a:r>
          </a:p>
          <a:p>
            <a:r>
              <a:rPr lang="en-IN" dirty="0"/>
              <a:t>Pre-trained </a:t>
            </a:r>
            <a:r>
              <a:rPr lang="en-IN" dirty="0" err="1"/>
              <a:t>convolutional</a:t>
            </a:r>
            <a:r>
              <a:rPr lang="en-IN" dirty="0"/>
              <a:t> neural networks are used for extracting our features via transfer learning. CNN  fully connected layers are effectively used to represent different levels of image features. Then the entropy controlled neighbourhood component analysis, is then proposed to optimize fusion of multiple layers of different architectures .</a:t>
            </a:r>
          </a:p>
          <a:p>
            <a:r>
              <a:rPr lang="en-US" b="1" dirty="0"/>
              <a:t>DATASET:</a:t>
            </a:r>
          </a:p>
          <a:p>
            <a:pPr>
              <a:buFont typeface="Wingdings" pitchFamily="2" charset="2"/>
              <a:buChar char="§"/>
            </a:pPr>
            <a:r>
              <a:rPr lang="en-IN" dirty="0"/>
              <a:t>UC MERCED</a:t>
            </a:r>
          </a:p>
          <a:p>
            <a:pPr>
              <a:buFont typeface="Wingdings" pitchFamily="2" charset="2"/>
              <a:buChar char="§"/>
            </a:pPr>
            <a:r>
              <a:rPr lang="en-IN" dirty="0"/>
              <a:t> RS19 </a:t>
            </a:r>
          </a:p>
          <a:p>
            <a:pPr>
              <a:buFont typeface="Wingdings" pitchFamily="2" charset="2"/>
              <a:buChar char="§"/>
            </a:pPr>
            <a:r>
              <a:rPr lang="en-IN" dirty="0"/>
              <a:t> AID</a:t>
            </a:r>
          </a:p>
          <a:p>
            <a:r>
              <a:rPr lang="en-IN" b="1" dirty="0"/>
              <a:t>CONCLUSION</a:t>
            </a:r>
          </a:p>
          <a:p>
            <a:r>
              <a:rPr lang="en-IN" dirty="0"/>
              <a:t>Fusion of features from multiple layers mostly produces better results compared to extracted features from a single layer. An improved selection criteria, produces significant classification results.</a:t>
            </a:r>
          </a:p>
          <a:p>
            <a:endParaRPr lang="en-IN"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4214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6" y="246186"/>
            <a:ext cx="11453446" cy="1037492"/>
          </a:xfrm>
        </p:spPr>
        <p:txBody>
          <a:bodyPr/>
          <a:lstStyle/>
          <a:p>
            <a:r>
              <a:rPr lang="en-IN" dirty="0"/>
              <a:t>                                        Literature survey #4</a:t>
            </a:r>
          </a:p>
        </p:txBody>
      </p:sp>
      <p:sp>
        <p:nvSpPr>
          <p:cNvPr id="3" name="Slide Number Placeholder 2"/>
          <p:cNvSpPr>
            <a:spLocks noGrp="1"/>
          </p:cNvSpPr>
          <p:nvPr>
            <p:ph type="sldNum" sz="quarter" idx="12"/>
          </p:nvPr>
        </p:nvSpPr>
        <p:spPr/>
        <p:txBody>
          <a:bodyPr/>
          <a:lstStyle/>
          <a:p>
            <a:fld id="{48BB047D-A6CD-43AB-96F0-683C726B586B}" type="slidenum">
              <a:rPr lang="en-IN" smtClean="0"/>
              <a:pPr/>
              <a:t>7</a:t>
            </a:fld>
            <a:endParaRPr lang="en-IN" dirty="0"/>
          </a:p>
        </p:txBody>
      </p:sp>
      <p:sp>
        <p:nvSpPr>
          <p:cNvPr id="7" name="TextBox 6"/>
          <p:cNvSpPr txBox="1"/>
          <p:nvPr/>
        </p:nvSpPr>
        <p:spPr>
          <a:xfrm>
            <a:off x="363416" y="1518082"/>
            <a:ext cx="11453446" cy="5355312"/>
          </a:xfrm>
          <a:prstGeom prst="rect">
            <a:avLst/>
          </a:prstGeom>
          <a:noFill/>
        </p:spPr>
        <p:txBody>
          <a:bodyPr wrap="square" rtlCol="0">
            <a:spAutoFit/>
          </a:bodyPr>
          <a:lstStyle/>
          <a:p>
            <a:r>
              <a:rPr lang="en-IN" dirty="0"/>
              <a:t> </a:t>
            </a:r>
            <a:r>
              <a:rPr lang="en-IN" b="1" dirty="0" err="1"/>
              <a:t>Nataliia</a:t>
            </a:r>
            <a:r>
              <a:rPr lang="en-IN" b="1" dirty="0"/>
              <a:t> </a:t>
            </a:r>
            <a:r>
              <a:rPr lang="en-IN" b="1" dirty="0" err="1"/>
              <a:t>Kussul</a:t>
            </a:r>
            <a:r>
              <a:rPr lang="en-IN" b="1" dirty="0"/>
              <a:t>  et al. “</a:t>
            </a:r>
            <a:r>
              <a:rPr lang="en-IN" dirty="0"/>
              <a:t>Deep Learning Classification of Land Cover and Crop Types Using Remote Sensing Data”</a:t>
            </a:r>
          </a:p>
          <a:p>
            <a:endParaRPr lang="en-IN" dirty="0"/>
          </a:p>
          <a:p>
            <a:r>
              <a:rPr lang="en-IN" b="1" dirty="0"/>
              <a:t>OBJECTIVE:</a:t>
            </a:r>
            <a:r>
              <a:rPr lang="en-IN" dirty="0"/>
              <a:t> </a:t>
            </a:r>
          </a:p>
          <a:p>
            <a:r>
              <a:rPr lang="en-IN" dirty="0"/>
              <a:t>     This paper describes a multilevel DL architecture that targets land cover and crop type classification from </a:t>
            </a:r>
            <a:r>
              <a:rPr lang="en-IN" dirty="0" err="1"/>
              <a:t>multitemporal</a:t>
            </a:r>
            <a:r>
              <a:rPr lang="en-IN" dirty="0"/>
              <a:t> multisource satellite imagery</a:t>
            </a:r>
          </a:p>
          <a:p>
            <a:endParaRPr lang="en-IN" b="1" dirty="0"/>
          </a:p>
          <a:p>
            <a:r>
              <a:rPr lang="en-IN" b="1" dirty="0"/>
              <a:t>METHODOLOGY</a:t>
            </a:r>
            <a:r>
              <a:rPr lang="en-IN" dirty="0"/>
              <a:t>:</a:t>
            </a:r>
          </a:p>
          <a:p>
            <a:r>
              <a:rPr lang="en-IN" dirty="0"/>
              <a:t>Unsupervised neural network (NN) and an ensemble of supervised NNs  are used for optical imagery segmentation and missing data restoration . A traditional fully connected multilayer </a:t>
            </a:r>
            <a:r>
              <a:rPr lang="en-IN" dirty="0" err="1"/>
              <a:t>perceptron</a:t>
            </a:r>
            <a:r>
              <a:rPr lang="en-IN" dirty="0"/>
              <a:t> (MLP) and the most commonly used approach in RS community random forest  are compared   with </a:t>
            </a:r>
            <a:r>
              <a:rPr lang="en-IN" dirty="0" err="1"/>
              <a:t>convolutional</a:t>
            </a:r>
            <a:r>
              <a:rPr lang="en-IN" dirty="0"/>
              <a:t> NNs (CNNs) in the architecture.</a:t>
            </a:r>
          </a:p>
          <a:p>
            <a:endParaRPr lang="en-IN" dirty="0"/>
          </a:p>
          <a:p>
            <a:r>
              <a:rPr lang="en-IN" b="1" dirty="0"/>
              <a:t> DATASET</a:t>
            </a:r>
          </a:p>
          <a:p>
            <a:pPr>
              <a:buFont typeface="Wingdings" pitchFamily="2" charset="2"/>
              <a:buChar char="§"/>
            </a:pPr>
            <a:r>
              <a:rPr lang="en-IN" dirty="0"/>
              <a:t>Nineteen </a:t>
            </a:r>
            <a:r>
              <a:rPr lang="en-IN" dirty="0" err="1"/>
              <a:t>multitemporal</a:t>
            </a:r>
            <a:r>
              <a:rPr lang="en-IN" dirty="0"/>
              <a:t> scenes acquired by Landsat-8 </a:t>
            </a:r>
          </a:p>
          <a:p>
            <a:pPr>
              <a:buFont typeface="Wingdings" pitchFamily="2" charset="2"/>
              <a:buChar char="§"/>
            </a:pPr>
            <a:r>
              <a:rPr lang="en-IN" dirty="0"/>
              <a:t> Sentinel-1A RS satellites.</a:t>
            </a:r>
          </a:p>
          <a:p>
            <a:r>
              <a:rPr lang="en-IN" b="1" dirty="0"/>
              <a:t>CONCLUSION</a:t>
            </a:r>
          </a:p>
          <a:p>
            <a:r>
              <a:rPr lang="en-IN" dirty="0"/>
              <a:t>The 2-D CNNs outperformed the 1-D CNNs, but some small objects in the final classification map provided by 2-D CNNs were smoothed and misclassified.</a:t>
            </a:r>
            <a:endParaRPr lang="en-IN" b="1" dirty="0"/>
          </a:p>
          <a:p>
            <a:endParaRPr lang="en-IN" b="1" dirty="0"/>
          </a:p>
          <a:p>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 Literature survey #5</a:t>
            </a:r>
          </a:p>
        </p:txBody>
      </p:sp>
      <p:sp>
        <p:nvSpPr>
          <p:cNvPr id="3" name="Slide Number Placeholder 2"/>
          <p:cNvSpPr>
            <a:spLocks noGrp="1"/>
          </p:cNvSpPr>
          <p:nvPr>
            <p:ph type="sldNum" sz="quarter" idx="12"/>
          </p:nvPr>
        </p:nvSpPr>
        <p:spPr/>
        <p:txBody>
          <a:bodyPr/>
          <a:lstStyle/>
          <a:p>
            <a:fld id="{48BB047D-A6CD-43AB-96F0-683C726B586B}" type="slidenum">
              <a:rPr lang="en-IN" smtClean="0"/>
              <a:pPr/>
              <a:t>8</a:t>
            </a:fld>
            <a:endParaRPr lang="en-IN" dirty="0"/>
          </a:p>
        </p:txBody>
      </p:sp>
      <p:sp>
        <p:nvSpPr>
          <p:cNvPr id="6" name="TextBox 5"/>
          <p:cNvSpPr txBox="1"/>
          <p:nvPr/>
        </p:nvSpPr>
        <p:spPr>
          <a:xfrm>
            <a:off x="363416" y="1524638"/>
            <a:ext cx="11451101" cy="5478423"/>
          </a:xfrm>
          <a:prstGeom prst="rect">
            <a:avLst/>
          </a:prstGeom>
          <a:noFill/>
        </p:spPr>
        <p:txBody>
          <a:bodyPr wrap="square" rtlCol="0">
            <a:spAutoFit/>
          </a:bodyPr>
          <a:lstStyle/>
          <a:p>
            <a:r>
              <a:rPr lang="en-IN" sz="1600" b="1" dirty="0"/>
              <a:t>Grant J. Scott et al. “</a:t>
            </a:r>
            <a:r>
              <a:rPr lang="en-IN" sz="1600" dirty="0"/>
              <a:t>Training Deep </a:t>
            </a:r>
            <a:r>
              <a:rPr lang="en-IN" sz="1600" dirty="0" err="1"/>
              <a:t>Convolutional</a:t>
            </a:r>
            <a:r>
              <a:rPr lang="en-IN" sz="1600" dirty="0"/>
              <a:t> Neural Networks for Land–Cover Classification of High-Resolution Imagery</a:t>
            </a:r>
            <a:r>
              <a:rPr lang="en-IN" sz="1600" b="1" dirty="0"/>
              <a:t> “ </a:t>
            </a:r>
          </a:p>
          <a:p>
            <a:endParaRPr lang="en-IN" sz="1600" dirty="0"/>
          </a:p>
          <a:p>
            <a:r>
              <a:rPr lang="en-IN" sz="1600" b="1" dirty="0"/>
              <a:t>OBJECTIVE:</a:t>
            </a:r>
          </a:p>
          <a:p>
            <a:r>
              <a:rPr lang="en-IN" sz="1600" dirty="0"/>
              <a:t>This paper investigates the use of DCNN for land–cover classification in high-resolution remote sensing imagery.</a:t>
            </a:r>
          </a:p>
          <a:p>
            <a:pPr>
              <a:buNone/>
            </a:pPr>
            <a:endParaRPr lang="en-IN" sz="1600" b="1" dirty="0"/>
          </a:p>
          <a:p>
            <a:pPr>
              <a:buNone/>
            </a:pPr>
            <a:r>
              <a:rPr lang="en-IN" sz="1600" b="1" dirty="0"/>
              <a:t>METHODOLOGY:</a:t>
            </a:r>
          </a:p>
          <a:p>
            <a:r>
              <a:rPr lang="en-IN" sz="1600" dirty="0"/>
              <a:t>From the multispectral image features are extracted  with the help of  CNN and Transfer learning has been used .Two techniques are employed in conjunction with DCNN: transfer learning (TL) with fine-tuning and data augmentation tailored specifically for remote sensing imagery.</a:t>
            </a:r>
          </a:p>
          <a:p>
            <a:pPr>
              <a:buNone/>
            </a:pPr>
            <a:r>
              <a:rPr lang="en-IN" sz="1600" dirty="0"/>
              <a:t> </a:t>
            </a:r>
          </a:p>
          <a:p>
            <a:pPr>
              <a:buNone/>
            </a:pPr>
            <a:endParaRPr lang="en-IN" sz="1600" b="1" dirty="0"/>
          </a:p>
          <a:p>
            <a:pPr>
              <a:buNone/>
            </a:pPr>
            <a:r>
              <a:rPr lang="en-IN" sz="1600" b="1" dirty="0"/>
              <a:t>DATASETS:</a:t>
            </a:r>
          </a:p>
          <a:p>
            <a:pPr>
              <a:buFont typeface="Wingdings" pitchFamily="2" charset="2"/>
              <a:buChar char="§"/>
            </a:pPr>
            <a:r>
              <a:rPr lang="en-IN" sz="1600" dirty="0"/>
              <a:t>UC Merced data set</a:t>
            </a:r>
          </a:p>
          <a:p>
            <a:endParaRPr lang="en-IN" sz="1600" b="1" dirty="0"/>
          </a:p>
          <a:p>
            <a:r>
              <a:rPr lang="en-IN" sz="1600" b="1" dirty="0"/>
              <a:t>CONCLUSION</a:t>
            </a:r>
          </a:p>
          <a:p>
            <a:r>
              <a:rPr lang="en-IN" sz="1600" dirty="0"/>
              <a:t> CNN with Fine-tuning of the Feature Extraction  phase improved the classification accuracies for both the original and augmented data sets.</a:t>
            </a:r>
          </a:p>
          <a:p>
            <a:endParaRPr lang="en-IN" sz="1600" b="1" dirty="0"/>
          </a:p>
          <a:p>
            <a:endParaRPr lang="en-IN" sz="1600" b="1" dirty="0"/>
          </a:p>
          <a:p>
            <a:pPr>
              <a:buNone/>
            </a:pPr>
            <a:endParaRPr lang="en-IN" sz="1600" b="1" dirty="0"/>
          </a:p>
          <a:p>
            <a:endParaRPr lang="en-IN" sz="1600" b="1" dirty="0"/>
          </a:p>
          <a:p>
            <a:endParaRPr lang="en-IN" sz="1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 Literature survey #6</a:t>
            </a:r>
          </a:p>
        </p:txBody>
      </p:sp>
      <p:sp>
        <p:nvSpPr>
          <p:cNvPr id="3" name="Slide Number Placeholder 2"/>
          <p:cNvSpPr>
            <a:spLocks noGrp="1"/>
          </p:cNvSpPr>
          <p:nvPr>
            <p:ph type="sldNum" sz="quarter" idx="12"/>
          </p:nvPr>
        </p:nvSpPr>
        <p:spPr/>
        <p:txBody>
          <a:bodyPr/>
          <a:lstStyle/>
          <a:p>
            <a:fld id="{48BB047D-A6CD-43AB-96F0-683C726B586B}" type="slidenum">
              <a:rPr lang="en-IN" smtClean="0"/>
              <a:pPr/>
              <a:t>9</a:t>
            </a:fld>
            <a:endParaRPr lang="en-IN" dirty="0"/>
          </a:p>
        </p:txBody>
      </p:sp>
      <p:sp>
        <p:nvSpPr>
          <p:cNvPr id="5" name="TextBox 4"/>
          <p:cNvSpPr txBox="1"/>
          <p:nvPr/>
        </p:nvSpPr>
        <p:spPr>
          <a:xfrm>
            <a:off x="289548" y="1533501"/>
            <a:ext cx="11451102" cy="5632311"/>
          </a:xfrm>
          <a:prstGeom prst="rect">
            <a:avLst/>
          </a:prstGeom>
          <a:noFill/>
        </p:spPr>
        <p:txBody>
          <a:bodyPr wrap="square" rtlCol="0">
            <a:spAutoFit/>
          </a:bodyPr>
          <a:lstStyle/>
          <a:p>
            <a:r>
              <a:rPr lang="en-IN" b="1" dirty="0" err="1"/>
              <a:t>Atharva</a:t>
            </a:r>
            <a:r>
              <a:rPr lang="en-IN" b="1" dirty="0"/>
              <a:t> Sharma. “</a:t>
            </a:r>
            <a:r>
              <a:rPr lang="en-IN" dirty="0"/>
              <a:t>Land cover classification from multi-temporal, multi-spectral remotely sensed imagery using patch-based recurrent neural networks</a:t>
            </a:r>
            <a:r>
              <a:rPr lang="en-IN" b="1" dirty="0"/>
              <a:t>”</a:t>
            </a:r>
            <a:r>
              <a:rPr lang="en-IN" dirty="0"/>
              <a:t> </a:t>
            </a:r>
          </a:p>
          <a:p>
            <a:endParaRPr lang="en-IN" dirty="0"/>
          </a:p>
          <a:p>
            <a:r>
              <a:rPr lang="en-IN" b="1" dirty="0"/>
              <a:t>OBJECTIVE:</a:t>
            </a:r>
          </a:p>
          <a:p>
            <a:r>
              <a:rPr lang="en-IN" dirty="0"/>
              <a:t> This  paper proposes a new patch-based recurrent neural network (PB-RNN) system  for classifying multi-temporal, multi-spectral  remote sensing data.</a:t>
            </a:r>
          </a:p>
          <a:p>
            <a:endParaRPr lang="en-IN" b="1" dirty="0"/>
          </a:p>
          <a:p>
            <a:r>
              <a:rPr lang="en-IN" b="1" dirty="0"/>
              <a:t>METHODOLOGY:</a:t>
            </a:r>
          </a:p>
          <a:p>
            <a:r>
              <a:rPr lang="en-IN" dirty="0"/>
              <a:t>The system is designed by incorporating distinctive characteristics of multi-temporal remote sensing data and </a:t>
            </a:r>
            <a:r>
              <a:rPr lang="en-IN" dirty="0" err="1"/>
              <a:t>and</a:t>
            </a:r>
            <a:r>
              <a:rPr lang="en-IN" dirty="0"/>
              <a:t> utilizing multi-spectral, multi-temporal and spatial information in remote sensing images and considering the inherit spatial and sequential interdependence among neighbouring pixels.</a:t>
            </a:r>
          </a:p>
          <a:p>
            <a:endParaRPr lang="en-IN" b="1" dirty="0"/>
          </a:p>
          <a:p>
            <a:r>
              <a:rPr lang="en-IN" b="1" dirty="0"/>
              <a:t>DATASETS:</a:t>
            </a:r>
          </a:p>
          <a:p>
            <a:r>
              <a:rPr lang="en-IN" dirty="0"/>
              <a:t>LANDSAT-8 dataset</a:t>
            </a:r>
            <a:endParaRPr lang="en-IN" b="1" dirty="0"/>
          </a:p>
          <a:p>
            <a:r>
              <a:rPr lang="en-IN" b="1" dirty="0"/>
              <a:t>CONCLUSION</a:t>
            </a:r>
          </a:p>
          <a:p>
            <a:r>
              <a:rPr lang="en-IN" dirty="0"/>
              <a:t>Classification accuracy could improve further by creating hierarchical structure classification on the top of the proposed system using different sizes of patches for the same </a:t>
            </a:r>
            <a:r>
              <a:rPr lang="en-IN" dirty="0" err="1"/>
              <a:t>center</a:t>
            </a:r>
            <a:r>
              <a:rPr lang="en-IN" dirty="0"/>
              <a:t> pixel. CNN can be incorporated with this PB-RNN system to improve the performance</a:t>
            </a:r>
          </a:p>
          <a:p>
            <a:endParaRPr lang="en-IN" b="1" dirty="0"/>
          </a:p>
          <a:p>
            <a:endParaRPr lang="en-IN" b="1" dirty="0"/>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1637</Words>
  <Application>Microsoft Office PowerPoint</Application>
  <PresentationFormat>Widescreen</PresentationFormat>
  <Paragraphs>330</Paragraphs>
  <Slides>32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Corbel</vt:lpstr>
      <vt:lpstr>Wingdings</vt:lpstr>
      <vt:lpstr>Basis</vt:lpstr>
      <vt:lpstr>DETECTION AND  PREDICTION OF LAND changes USING  DEEP LEARNING</vt:lpstr>
      <vt:lpstr>OBJECTIVE</vt:lpstr>
      <vt:lpstr>PROBLEM STATEMENT</vt:lpstr>
      <vt:lpstr>Literature survey #1</vt:lpstr>
      <vt:lpstr> Literature survey #2</vt:lpstr>
      <vt:lpstr>LITERATURE SURVEY #3</vt:lpstr>
      <vt:lpstr>                                        Literature survey #4</vt:lpstr>
      <vt:lpstr> Literature survey #5</vt:lpstr>
      <vt:lpstr> Literature survey #6</vt:lpstr>
      <vt:lpstr>PowerPoint Presentation</vt:lpstr>
      <vt:lpstr>DATASET</vt:lpstr>
      <vt:lpstr>PowerPoint Presentation</vt:lpstr>
      <vt:lpstr>PowerPoint Presentation</vt:lpstr>
      <vt:lpstr>Modules</vt:lpstr>
      <vt:lpstr>Layer Stacking</vt:lpstr>
      <vt:lpstr>Issues with k-means clustering</vt:lpstr>
      <vt:lpstr>Gaussian mixture model(GMM)</vt:lpstr>
      <vt:lpstr>Fuzzy c-means clustering(FcM) </vt:lpstr>
      <vt:lpstr>Steps for fuzzy C-means clustering</vt:lpstr>
      <vt:lpstr> Spectral feature exraction</vt:lpstr>
      <vt:lpstr>Clustering output for FCM</vt:lpstr>
      <vt:lpstr>PowerPoint Presentation</vt:lpstr>
      <vt:lpstr>Comparision between gmm and fcm</vt:lpstr>
      <vt:lpstr>Land cover and land use change analysis</vt:lpstr>
      <vt:lpstr>PowerPoint Presentation</vt:lpstr>
      <vt:lpstr>PowerPoint Presentation</vt:lpstr>
      <vt:lpstr>Prediction  using LSTM in rnn</vt:lpstr>
      <vt:lpstr>LSTM</vt:lpstr>
      <vt:lpstr>Prediction  Output </vt:lpstr>
      <vt:lpstr>ACCURACY ASSESSMENT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2019-04-29T15:23:31Z</dcterms:modified>
</cp:coreProperties>
</file>