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s://www.persistencemarketresearch.com/market-research/textile-flooring-market.asp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ersistencemarketresearch.com/market-research/textile-flooring-market.asp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%40ajaykumarpmr/revenue-growth-of-the-sodium-ion-battery-market-to-be-influenced-by-growing-end-use-adoption-79e7b89ea0fa" TargetMode="External"/><Relationship Id="rId3" Type="http://schemas.openxmlformats.org/officeDocument/2006/relationships/hyperlink" Target="https://prnewssync.wordpress.com/2023/12/15/distributed-acoustic-sensing-market-to-witness-rapid-increase-in-consumption-during-2023-2033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ales@persistencemarketresearch.com" TargetMode="External"/><Relationship Id="rId3" Type="http://schemas.openxmlformats.org/officeDocument/2006/relationships/hyperlink" Target="https://www.persistencemarketresearch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914400"/>
            <a:ext cx="5982335" cy="3409315"/>
            <a:chOff x="896416" y="914400"/>
            <a:chExt cx="5982335" cy="3409315"/>
          </a:xfrm>
        </p:grpSpPr>
        <p:sp>
          <p:nvSpPr>
            <p:cNvPr id="3" name="object 3"/>
            <p:cNvSpPr/>
            <p:nvPr/>
          </p:nvSpPr>
          <p:spPr>
            <a:xfrm>
              <a:off x="896416" y="4295901"/>
              <a:ext cx="5982335" cy="27940"/>
            </a:xfrm>
            <a:custGeom>
              <a:avLst/>
              <a:gdLst/>
              <a:ahLst/>
              <a:cxnLst/>
              <a:rect l="l" t="t" r="r" b="b"/>
              <a:pathLst>
                <a:path w="5982334" h="27939">
                  <a:moveTo>
                    <a:pt x="5982335" y="18288"/>
                  </a:moveTo>
                  <a:lnTo>
                    <a:pt x="0" y="18288"/>
                  </a:lnTo>
                  <a:lnTo>
                    <a:pt x="0" y="27432"/>
                  </a:lnTo>
                  <a:lnTo>
                    <a:pt x="5982335" y="27432"/>
                  </a:lnTo>
                  <a:lnTo>
                    <a:pt x="5982335" y="18288"/>
                  </a:lnTo>
                  <a:close/>
                </a:path>
                <a:path w="5982334" h="27939">
                  <a:moveTo>
                    <a:pt x="598233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5982335" y="9144"/>
                  </a:lnTo>
                  <a:lnTo>
                    <a:pt x="5982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914400"/>
              <a:ext cx="5943600" cy="3343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2004" y="4405121"/>
            <a:ext cx="5961380" cy="4544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mbria"/>
                <a:cs typeface="Cambria"/>
              </a:rPr>
              <a:t>Stepping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into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Comfort: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The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Textile Flooring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in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2023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Beneath</a:t>
            </a:r>
            <a:r>
              <a:rPr dirty="0" sz="1100" spc="-10">
                <a:latin typeface="Cambria"/>
                <a:cs typeface="Cambria"/>
              </a:rPr>
              <a:t> our</a:t>
            </a:r>
            <a:r>
              <a:rPr dirty="0" sz="1100">
                <a:latin typeface="Cambria"/>
                <a:cs typeface="Cambria"/>
              </a:rPr>
              <a:t> feet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world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vibrant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colors,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plush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textures,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enduring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designs.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encompassing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carpets,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rugs,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other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woven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wonders,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more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than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just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practical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choice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covering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floors. </a:t>
            </a:r>
            <a:r>
              <a:rPr dirty="0" sz="1100">
                <a:latin typeface="Cambria"/>
                <a:cs typeface="Cambria"/>
              </a:rPr>
              <a:t>It's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canvas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self-expression,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comfort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luxury,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testament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centuries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skilled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craftsmanship.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100" spc="-5" b="1">
                <a:latin typeface="Cambria"/>
                <a:cs typeface="Cambria"/>
              </a:rPr>
              <a:t>Evolution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of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Textile Flooring: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A</a:t>
            </a:r>
            <a:r>
              <a:rPr dirty="0" sz="1100" spc="-5" b="1">
                <a:latin typeface="Cambria"/>
                <a:cs typeface="Cambria"/>
              </a:rPr>
              <a:t> Historical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Perspective</a:t>
            </a:r>
            <a:endParaRPr sz="1100">
              <a:latin typeface="Cambria"/>
              <a:cs typeface="Cambria"/>
            </a:endParaRPr>
          </a:p>
          <a:p>
            <a:pPr marL="12700" marR="41910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rich history, </a:t>
            </a:r>
            <a:r>
              <a:rPr dirty="0" sz="1100" spc="5">
                <a:latin typeface="Cambria"/>
                <a:cs typeface="Cambria"/>
              </a:rPr>
              <a:t>dating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back</a:t>
            </a:r>
            <a:r>
              <a:rPr dirty="0" sz="1100" spc="-5">
                <a:latin typeface="Cambria"/>
                <a:cs typeface="Cambria"/>
              </a:rPr>
              <a:t> centuries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handmade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rugs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adorned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palaces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homes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elite.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industrial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revolution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turning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point, with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advent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 mechanized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carpet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weaving,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making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these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accessible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general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population. In 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latter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half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20th</a:t>
            </a:r>
            <a:r>
              <a:rPr dirty="0" sz="1100" spc="-5">
                <a:latin typeface="Cambria"/>
                <a:cs typeface="Cambria"/>
              </a:rPr>
              <a:t> century,</a:t>
            </a:r>
            <a:r>
              <a:rPr dirty="0" sz="1100">
                <a:latin typeface="Cambria"/>
                <a:cs typeface="Cambria"/>
              </a:rPr>
              <a:t> synthetic</a:t>
            </a:r>
            <a:r>
              <a:rPr dirty="0" sz="1100" spc="-5">
                <a:latin typeface="Cambria"/>
                <a:cs typeface="Cambria"/>
              </a:rPr>
              <a:t> fibers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gained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prominence, revolutionizing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industry </a:t>
            </a:r>
            <a:r>
              <a:rPr dirty="0" sz="1100">
                <a:latin typeface="Cambria"/>
                <a:cs typeface="Cambria"/>
              </a:rPr>
              <a:t> with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enhanced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durability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cost-effectiveness.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Dynamics:</a:t>
            </a:r>
            <a:r>
              <a:rPr dirty="0" sz="1100" b="1">
                <a:latin typeface="Cambria"/>
                <a:cs typeface="Cambria"/>
              </a:rPr>
              <a:t> Global</a:t>
            </a:r>
            <a:r>
              <a:rPr dirty="0" sz="1100" spc="-5" b="1">
                <a:latin typeface="Cambria"/>
                <a:cs typeface="Cambria"/>
              </a:rPr>
              <a:t> Landscape </a:t>
            </a:r>
            <a:r>
              <a:rPr dirty="0" sz="1100" spc="5" b="1">
                <a:latin typeface="Cambria"/>
                <a:cs typeface="Cambria"/>
              </a:rPr>
              <a:t>and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Regional Trends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100" spc="-5">
                <a:latin typeface="Cambria"/>
                <a:cs typeface="Cambria"/>
              </a:rPr>
              <a:t>Global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Overview</a:t>
            </a:r>
            <a:endParaRPr sz="1100">
              <a:latin typeface="Cambria"/>
              <a:cs typeface="Cambria"/>
            </a:endParaRPr>
          </a:p>
          <a:p>
            <a:pPr marL="12700" marR="132715">
              <a:lnSpc>
                <a:spcPct val="105500"/>
              </a:lnSpc>
              <a:spcBef>
                <a:spcPts val="795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global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witnessed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significant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growth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recent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years, driven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factors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urbanization, </a:t>
            </a:r>
            <a:r>
              <a:rPr dirty="0" sz="1100">
                <a:latin typeface="Cambria"/>
                <a:cs typeface="Cambria"/>
              </a:rPr>
              <a:t>rising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disposable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incomes,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emphasis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interior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aesthetics. The 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diverse, encompassing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various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carpets, </a:t>
            </a:r>
            <a:r>
              <a:rPr dirty="0" sz="1100" spc="-10">
                <a:latin typeface="Cambria"/>
                <a:cs typeface="Cambria"/>
              </a:rPr>
              <a:t>area</a:t>
            </a:r>
            <a:r>
              <a:rPr dirty="0" sz="1100" spc="-5">
                <a:latin typeface="Cambria"/>
                <a:cs typeface="Cambria"/>
              </a:rPr>
              <a:t> rugs,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carpet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tiles.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Key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include</a:t>
            </a:r>
            <a:r>
              <a:rPr dirty="0" sz="1100" spc="-10">
                <a:latin typeface="Cambria"/>
                <a:cs typeface="Cambria"/>
              </a:rPr>
              <a:t> Shaw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Industries, Mohawk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Industries,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Interface,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among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others.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>
                <a:latin typeface="Cambria"/>
                <a:cs typeface="Cambria"/>
              </a:rPr>
              <a:t>Market </a:t>
            </a:r>
            <a:r>
              <a:rPr dirty="0" sz="1100">
                <a:latin typeface="Cambria"/>
                <a:cs typeface="Cambria"/>
              </a:rPr>
              <a:t>Size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</a:t>
            </a:r>
            <a:endParaRPr sz="1100">
              <a:latin typeface="Cambria"/>
              <a:cs typeface="Cambria"/>
            </a:endParaRPr>
          </a:p>
          <a:p>
            <a:pPr marL="12700" marR="131445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u="sng" sz="110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global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textile</a:t>
            </a:r>
            <a:r>
              <a:rPr dirty="0" u="sng" sz="1100" spc="2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flooring</a:t>
            </a:r>
            <a:r>
              <a:rPr dirty="0" u="sng" sz="1100" spc="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market</a:t>
            </a:r>
            <a:r>
              <a:rPr dirty="0" sz="1100" spc="10" b="1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forecast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expand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CAGR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5.6%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thereby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increase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from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value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US$9.7</a:t>
            </a:r>
            <a:r>
              <a:rPr dirty="0" sz="1100" spc="-10" b="1">
                <a:latin typeface="Cambria"/>
                <a:cs typeface="Cambria"/>
              </a:rPr>
              <a:t> Billion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2023,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US$14.3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Billion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2030.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growing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949950" cy="8065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314">
              <a:lnSpc>
                <a:spcPct val="105500"/>
              </a:lnSpc>
              <a:spcBef>
                <a:spcPts val="95"/>
              </a:spcBef>
            </a:pPr>
            <a:r>
              <a:rPr dirty="0" sz="1100" spc="-5">
                <a:latin typeface="Cambria"/>
                <a:cs typeface="Cambria"/>
              </a:rPr>
              <a:t>emphasis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interior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aesthetics,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surge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construction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activities,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increasing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preference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sustainable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recyclable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materials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key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drivers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expansion.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>
                <a:latin typeface="Cambria"/>
                <a:cs typeface="Cambria"/>
              </a:rPr>
              <a:t>Regional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</a:t>
            </a:r>
            <a:endParaRPr sz="1100">
              <a:latin typeface="Cambria"/>
              <a:cs typeface="Cambria"/>
            </a:endParaRPr>
          </a:p>
          <a:p>
            <a:pPr marL="12700" marR="158115">
              <a:lnSpc>
                <a:spcPct val="105500"/>
              </a:lnSpc>
              <a:spcBef>
                <a:spcPts val="819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exhibits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regional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influenced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cultural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preferences,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economic </a:t>
            </a:r>
            <a:r>
              <a:rPr dirty="0" sz="1100">
                <a:latin typeface="Cambria"/>
                <a:cs typeface="Cambria"/>
              </a:rPr>
              <a:t>factors,</a:t>
            </a:r>
            <a:r>
              <a:rPr dirty="0" sz="1100" spc="-5">
                <a:latin typeface="Cambria"/>
                <a:cs typeface="Cambria"/>
              </a:rPr>
              <a:t> and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lifestyle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choices. 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North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America,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instance, carpeted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remains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popular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residential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settings,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providing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warmth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comfort.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contrast,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European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leans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towards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sleeker 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options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carpet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tiles,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reflecting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preference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modern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minimalist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design.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15">
                <a:latin typeface="Cambria"/>
                <a:cs typeface="Cambria"/>
              </a:rPr>
              <a:t>E</a:t>
            </a:r>
            <a:r>
              <a:rPr dirty="0" sz="1100" spc="-10">
                <a:latin typeface="Cambria"/>
                <a:cs typeface="Cambria"/>
              </a:rPr>
              <a:t>m</a:t>
            </a:r>
            <a:r>
              <a:rPr dirty="0" sz="1100" spc="-15">
                <a:latin typeface="Cambria"/>
                <a:cs typeface="Cambria"/>
              </a:rPr>
              <a:t>e</a:t>
            </a:r>
            <a:r>
              <a:rPr dirty="0" sz="1100">
                <a:latin typeface="Cambria"/>
                <a:cs typeface="Cambria"/>
              </a:rPr>
              <a:t>rgi</a:t>
            </a:r>
            <a:r>
              <a:rPr dirty="0" sz="1100" spc="5">
                <a:latin typeface="Cambria"/>
                <a:cs typeface="Cambria"/>
              </a:rPr>
              <a:t>n</a:t>
            </a:r>
            <a:r>
              <a:rPr dirty="0" sz="1100">
                <a:latin typeface="Cambria"/>
                <a:cs typeface="Cambria"/>
              </a:rPr>
              <a:t>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M</a:t>
            </a:r>
            <a:r>
              <a:rPr dirty="0" sz="1100" spc="-15">
                <a:latin typeface="Cambria"/>
                <a:cs typeface="Cambria"/>
              </a:rPr>
              <a:t>a</a:t>
            </a:r>
            <a:r>
              <a:rPr dirty="0" sz="1100">
                <a:latin typeface="Cambria"/>
                <a:cs typeface="Cambria"/>
              </a:rPr>
              <a:t>r</a:t>
            </a:r>
            <a:r>
              <a:rPr dirty="0" sz="1100" spc="-5">
                <a:latin typeface="Cambria"/>
                <a:cs typeface="Cambria"/>
              </a:rPr>
              <a:t>ke</a:t>
            </a:r>
            <a:r>
              <a:rPr dirty="0" sz="1100" spc="10">
                <a:latin typeface="Cambria"/>
                <a:cs typeface="Cambria"/>
              </a:rPr>
              <a:t>ts</a:t>
            </a:r>
            <a:endParaRPr sz="1100">
              <a:latin typeface="Cambria"/>
              <a:cs typeface="Cambria"/>
            </a:endParaRPr>
          </a:p>
          <a:p>
            <a:pPr marL="12700" marR="132715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Asia-Pacific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emerged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lucrative 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textile</a:t>
            </a:r>
            <a:r>
              <a:rPr dirty="0" sz="1100" spc="-5">
                <a:latin typeface="Cambria"/>
                <a:cs typeface="Cambria"/>
              </a:rPr>
              <a:t> flooring,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fueled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rapid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urbanization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countries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like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China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India.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region's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middle</a:t>
            </a:r>
            <a:r>
              <a:rPr dirty="0" sz="1100" spc="-10">
                <a:latin typeface="Cambria"/>
                <a:cs typeface="Cambria"/>
              </a:rPr>
              <a:t> class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awareness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 interior design trends contribute </a:t>
            </a:r>
            <a:r>
              <a:rPr dirty="0" sz="1100">
                <a:latin typeface="Cambria"/>
                <a:cs typeface="Cambria"/>
              </a:rPr>
              <a:t>to the </a:t>
            </a:r>
            <a:r>
              <a:rPr dirty="0" sz="1100" spc="-5">
                <a:latin typeface="Cambria"/>
                <a:cs typeface="Cambria"/>
              </a:rPr>
              <a:t>increasing </a:t>
            </a:r>
            <a:r>
              <a:rPr dirty="0" sz="1100" spc="-10">
                <a:latin typeface="Cambria"/>
                <a:cs typeface="Cambria"/>
              </a:rPr>
              <a:t>demand</a:t>
            </a:r>
            <a:r>
              <a:rPr dirty="0" sz="1100" spc="-5">
                <a:latin typeface="Cambria"/>
                <a:cs typeface="Cambria"/>
              </a:rPr>
              <a:t> for high-quality, aesthetically pleasing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100" spc="-5" b="1">
                <a:latin typeface="Cambria"/>
                <a:cs typeface="Cambria"/>
              </a:rPr>
              <a:t>Key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Trends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Shaping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Textile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Flooring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</a:t>
            </a:r>
            <a:endParaRPr sz="1100">
              <a:latin typeface="Cambria"/>
              <a:cs typeface="Cambria"/>
            </a:endParaRPr>
          </a:p>
          <a:p>
            <a:pPr marL="12700" marR="156845">
              <a:lnSpc>
                <a:spcPct val="105500"/>
              </a:lnSpc>
              <a:spcBef>
                <a:spcPts val="795"/>
              </a:spcBef>
            </a:pPr>
            <a:r>
              <a:rPr dirty="0" sz="1100" spc="-5">
                <a:latin typeface="Cambria"/>
                <a:cs typeface="Cambria"/>
              </a:rPr>
              <a:t>Sustainability: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era </a:t>
            </a:r>
            <a:r>
              <a:rPr dirty="0" sz="1100" spc="-10">
                <a:latin typeface="Cambria"/>
                <a:cs typeface="Cambria"/>
              </a:rPr>
              <a:t>marked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environmental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consciousness,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sustainability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become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pivotal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factor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textile flooring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market.</a:t>
            </a:r>
            <a:r>
              <a:rPr dirty="0" sz="1100">
                <a:latin typeface="Cambria"/>
                <a:cs typeface="Cambria"/>
              </a:rPr>
              <a:t> Manufacturers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 increasingly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adopting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eco-friendly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materials, recycled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fibers,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sustainable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processes. Consumers, too,</a:t>
            </a:r>
            <a:r>
              <a:rPr dirty="0" sz="1100">
                <a:latin typeface="Cambria"/>
                <a:cs typeface="Cambria"/>
              </a:rPr>
              <a:t> 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prioritizing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commitment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environmental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responsibility.</a:t>
            </a:r>
            <a:endParaRPr sz="1100">
              <a:latin typeface="Cambria"/>
              <a:cs typeface="Cambria"/>
            </a:endParaRPr>
          </a:p>
          <a:p>
            <a:pPr marL="12700" marR="55880">
              <a:lnSpc>
                <a:spcPct val="105500"/>
              </a:lnSpc>
              <a:spcBef>
                <a:spcPts val="795"/>
              </a:spcBef>
            </a:pPr>
            <a:r>
              <a:rPr dirty="0" sz="1100" spc="-5">
                <a:latin typeface="Cambria"/>
                <a:cs typeface="Cambria"/>
              </a:rPr>
              <a:t>Technology</a:t>
            </a:r>
            <a:r>
              <a:rPr dirty="0" sz="1100">
                <a:latin typeface="Cambria"/>
                <a:cs typeface="Cambria"/>
              </a:rPr>
              <a:t> Integration: </a:t>
            </a:r>
            <a:r>
              <a:rPr dirty="0" sz="1100" spc="-5">
                <a:latin typeface="Cambria"/>
                <a:cs typeface="Cambria"/>
              </a:rPr>
              <a:t>Advancements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have </a:t>
            </a:r>
            <a:r>
              <a:rPr dirty="0" sz="1100" spc="-5">
                <a:latin typeface="Cambria"/>
                <a:cs typeface="Cambria"/>
              </a:rPr>
              <a:t>permeated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industry,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leading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innovations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smart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carpets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interactive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</a:t>
            </a:r>
            <a:r>
              <a:rPr dirty="0" sz="1100">
                <a:latin typeface="Cambria"/>
                <a:cs typeface="Cambria"/>
              </a:rPr>
              <a:t> coverings.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These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products,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embedded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sensors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technology,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offer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functionalities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beyond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traditional flooring,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including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temperature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regulation, energy efficiency, 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even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interactive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gaming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experiences.</a:t>
            </a:r>
            <a:endParaRPr sz="1100">
              <a:latin typeface="Cambria"/>
              <a:cs typeface="Cambria"/>
            </a:endParaRPr>
          </a:p>
          <a:p>
            <a:pPr marL="12700" marR="186055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Customization: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Consumers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today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seek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personalized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unique design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elements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living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spaces.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responded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surge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customizable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options,</a:t>
            </a:r>
            <a:r>
              <a:rPr dirty="0" sz="1100" spc="-5">
                <a:latin typeface="Cambria"/>
                <a:cs typeface="Cambria"/>
              </a:rPr>
              <a:t> allowing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customers</a:t>
            </a:r>
            <a:r>
              <a:rPr dirty="0" sz="1100">
                <a:latin typeface="Cambria"/>
                <a:cs typeface="Cambria"/>
              </a:rPr>
              <a:t> to</a:t>
            </a:r>
            <a:r>
              <a:rPr dirty="0" sz="1100" spc="-5">
                <a:latin typeface="Cambria"/>
                <a:cs typeface="Cambria"/>
              </a:rPr>
              <a:t> choose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patterns,</a:t>
            </a:r>
            <a:r>
              <a:rPr dirty="0" sz="1100" spc="-5">
                <a:latin typeface="Cambria"/>
                <a:cs typeface="Cambria"/>
              </a:rPr>
              <a:t> colors,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textures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-5">
                <a:latin typeface="Cambria"/>
                <a:cs typeface="Cambria"/>
              </a:rPr>
              <a:t> their individual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tastes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preferences.</a:t>
            </a:r>
            <a:endParaRPr sz="1100">
              <a:latin typeface="Cambria"/>
              <a:cs typeface="Cambria"/>
            </a:endParaRPr>
          </a:p>
          <a:p>
            <a:pPr marL="12700" marR="192405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Health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Wellness: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awareness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impact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indoor </a:t>
            </a:r>
            <a:r>
              <a:rPr dirty="0" sz="1100" spc="-5">
                <a:latin typeface="Cambria"/>
                <a:cs typeface="Cambria"/>
              </a:rPr>
              <a:t>environments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health,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rising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demand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contribute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healthier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living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space.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ts val="1390"/>
              </a:lnSpc>
              <a:spcBef>
                <a:spcPts val="60"/>
              </a:spcBef>
            </a:pPr>
            <a:r>
              <a:rPr dirty="0" sz="1100" spc="-5">
                <a:latin typeface="Cambria"/>
                <a:cs typeface="Cambria"/>
              </a:rPr>
              <a:t>Antimicrobial treatments,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hypoallergenic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materials,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easy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maintenance </a:t>
            </a:r>
            <a:r>
              <a:rPr dirty="0" sz="1100" spc="-10">
                <a:latin typeface="Cambria"/>
                <a:cs typeface="Cambria"/>
              </a:rPr>
              <a:t>features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increasingly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integrated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100" spc="-5" b="1">
                <a:latin typeface="Cambria"/>
                <a:cs typeface="Cambria"/>
              </a:rPr>
              <a:t>Challenges </a:t>
            </a:r>
            <a:r>
              <a:rPr dirty="0" sz="1100" spc="-10" b="1">
                <a:latin typeface="Cambria"/>
                <a:cs typeface="Cambria"/>
              </a:rPr>
              <a:t>in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Textile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Flooring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Industry</a:t>
            </a:r>
            <a:endParaRPr sz="1100">
              <a:latin typeface="Cambria"/>
              <a:cs typeface="Cambria"/>
            </a:endParaRPr>
          </a:p>
          <a:p>
            <a:pPr marL="12700" marR="183515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Despite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growth,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faces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certain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necessitate strategic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adaptation:</a:t>
            </a:r>
            <a:endParaRPr sz="1100">
              <a:latin typeface="Cambria"/>
              <a:cs typeface="Cambria"/>
            </a:endParaRPr>
          </a:p>
          <a:p>
            <a:pPr marL="12700" marR="475615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Fluctuating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Raw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Prices: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industry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heavily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relies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raw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materials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nylon,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polyester,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polypropylene. Fluctuations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prices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these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impact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manufacturing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costs,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posing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players.</a:t>
            </a:r>
            <a:endParaRPr sz="1100">
              <a:latin typeface="Cambria"/>
              <a:cs typeface="Cambria"/>
            </a:endParaRPr>
          </a:p>
          <a:p>
            <a:pPr marL="12700" marR="79375">
              <a:lnSpc>
                <a:spcPct val="105500"/>
              </a:lnSpc>
              <a:spcBef>
                <a:spcPts val="795"/>
              </a:spcBef>
            </a:pPr>
            <a:r>
              <a:rPr dirty="0" sz="1100">
                <a:latin typeface="Cambria"/>
                <a:cs typeface="Cambria"/>
              </a:rPr>
              <a:t>Intense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Competition: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highly competitive,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-10">
                <a:latin typeface="Cambria"/>
                <a:cs typeface="Cambria"/>
              </a:rPr>
              <a:t> numerous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 </a:t>
            </a:r>
            <a:r>
              <a:rPr dirty="0" sz="1100">
                <a:latin typeface="Cambria"/>
                <a:cs typeface="Cambria"/>
              </a:rPr>
              <a:t> vying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share.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Differentiation through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innovation,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branding,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strategic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partnerships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crucial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for</a:t>
            </a:r>
            <a:r>
              <a:rPr dirty="0" sz="1100" spc="-5">
                <a:latin typeface="Cambria"/>
                <a:cs typeface="Cambria"/>
              </a:rPr>
              <a:t> sustained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success.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902960" cy="81476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5"/>
              </a:spcBef>
            </a:pPr>
            <a:r>
              <a:rPr dirty="0" sz="1100" spc="-5">
                <a:latin typeface="Cambria"/>
                <a:cs typeface="Cambria"/>
              </a:rPr>
              <a:t>Shifting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Preferences: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preferences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 dynamic,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influenced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changing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design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trends, economic factors,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cultural </a:t>
            </a:r>
            <a:r>
              <a:rPr dirty="0" sz="1100">
                <a:latin typeface="Cambria"/>
                <a:cs typeface="Cambria"/>
              </a:rPr>
              <a:t>shifts.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Staying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attuned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these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shifts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adapting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 </a:t>
            </a:r>
            <a:r>
              <a:rPr dirty="0" sz="1100">
                <a:latin typeface="Cambria"/>
                <a:cs typeface="Cambria"/>
              </a:rPr>
              <a:t> offerings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accordingly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perpetual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</a:t>
            </a:r>
            <a:r>
              <a:rPr dirty="0" sz="1100">
                <a:latin typeface="Cambria"/>
                <a:cs typeface="Cambria"/>
              </a:rPr>
              <a:t>industry </a:t>
            </a:r>
            <a:r>
              <a:rPr dirty="0" sz="1100" spc="-5">
                <a:latin typeface="Cambria"/>
                <a:cs typeface="Cambria"/>
              </a:rPr>
              <a:t>players.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Segmentations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Rugs</a:t>
            </a:r>
            <a:endParaRPr sz="1100">
              <a:latin typeface="Cambria"/>
              <a:cs typeface="Cambria"/>
            </a:endParaRPr>
          </a:p>
          <a:p>
            <a:pPr marL="12700" marR="4965065" indent="228600">
              <a:lnSpc>
                <a:spcPts val="2210"/>
              </a:lnSpc>
              <a:spcBef>
                <a:spcPts val="19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C</a:t>
            </a:r>
            <a:r>
              <a:rPr dirty="0" sz="1100" spc="-10">
                <a:latin typeface="Cambria"/>
                <a:cs typeface="Cambria"/>
              </a:rPr>
              <a:t>a</a:t>
            </a:r>
            <a:r>
              <a:rPr dirty="0" sz="1100">
                <a:latin typeface="Cambria"/>
                <a:cs typeface="Cambria"/>
              </a:rPr>
              <a:t>r</a:t>
            </a:r>
            <a:r>
              <a:rPr dirty="0" sz="1100" spc="5">
                <a:latin typeface="Cambria"/>
                <a:cs typeface="Cambria"/>
              </a:rPr>
              <a:t>p</a:t>
            </a:r>
            <a:r>
              <a:rPr dirty="0" sz="1100" spc="-15">
                <a:latin typeface="Cambria"/>
                <a:cs typeface="Cambria"/>
              </a:rPr>
              <a:t>e</a:t>
            </a:r>
            <a:r>
              <a:rPr dirty="0" sz="1100" spc="5">
                <a:latin typeface="Cambria"/>
                <a:cs typeface="Cambria"/>
              </a:rPr>
              <a:t>t</a:t>
            </a:r>
            <a:r>
              <a:rPr dirty="0" sz="1100">
                <a:latin typeface="Cambria"/>
                <a:cs typeface="Cambria"/>
              </a:rPr>
              <a:t>s  </a:t>
            </a:r>
            <a:r>
              <a:rPr dirty="0" sz="1100" spc="-5">
                <a:latin typeface="Cambria"/>
                <a:cs typeface="Cambria"/>
              </a:rPr>
              <a:t>B</a:t>
            </a:r>
            <a:r>
              <a:rPr dirty="0" sz="1100">
                <a:latin typeface="Cambria"/>
                <a:cs typeface="Cambria"/>
              </a:rPr>
              <a:t>y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</a:t>
            </a:r>
            <a:r>
              <a:rPr dirty="0" sz="1100" spc="-15">
                <a:latin typeface="Cambria"/>
                <a:cs typeface="Cambria"/>
              </a:rPr>
              <a:t>e</a:t>
            </a:r>
            <a:r>
              <a:rPr dirty="0" sz="1100" spc="-10">
                <a:latin typeface="Cambria"/>
                <a:cs typeface="Cambria"/>
              </a:rPr>
              <a:t>ch</a:t>
            </a:r>
            <a:r>
              <a:rPr dirty="0" sz="1100" spc="5">
                <a:latin typeface="Cambria"/>
                <a:cs typeface="Cambria"/>
              </a:rPr>
              <a:t>n</a:t>
            </a:r>
            <a:r>
              <a:rPr dirty="0" sz="1100" spc="10">
                <a:latin typeface="Cambria"/>
                <a:cs typeface="Cambria"/>
              </a:rPr>
              <a:t>o</a:t>
            </a:r>
            <a:r>
              <a:rPr dirty="0" sz="1100" spc="-15">
                <a:latin typeface="Cambria"/>
                <a:cs typeface="Cambria"/>
              </a:rPr>
              <a:t>l</a:t>
            </a:r>
            <a:r>
              <a:rPr dirty="0" sz="1100" spc="-10">
                <a:latin typeface="Cambria"/>
                <a:cs typeface="Cambria"/>
              </a:rPr>
              <a:t>o</a:t>
            </a:r>
            <a:r>
              <a:rPr dirty="0" sz="1100" spc="5">
                <a:latin typeface="Cambria"/>
                <a:cs typeface="Cambria"/>
              </a:rPr>
              <a:t>g</a:t>
            </a:r>
            <a:r>
              <a:rPr dirty="0" sz="1100" spc="-5">
                <a:latin typeface="Cambria"/>
                <a:cs typeface="Cambria"/>
              </a:rPr>
              <a:t>y</a:t>
            </a:r>
            <a:r>
              <a:rPr dirty="0" sz="1100">
                <a:latin typeface="Cambria"/>
                <a:cs typeface="Cambria"/>
              </a:rPr>
              <a:t>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64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Tufting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Woven</a:t>
            </a:r>
            <a:endParaRPr sz="1100">
              <a:latin typeface="Cambria"/>
              <a:cs typeface="Cambria"/>
            </a:endParaRPr>
          </a:p>
          <a:p>
            <a:pPr marL="12700" marR="4816475" indent="228600">
              <a:lnSpc>
                <a:spcPct val="165700"/>
              </a:lnSpc>
              <a:spcBef>
                <a:spcPts val="2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N</a:t>
            </a:r>
            <a:r>
              <a:rPr dirty="0" sz="1100" spc="-15">
                <a:latin typeface="Cambria"/>
                <a:cs typeface="Cambria"/>
              </a:rPr>
              <a:t>ee</a:t>
            </a:r>
            <a:r>
              <a:rPr dirty="0" sz="1100" spc="10">
                <a:latin typeface="Cambria"/>
                <a:cs typeface="Cambria"/>
              </a:rPr>
              <a:t>d</a:t>
            </a:r>
            <a:r>
              <a:rPr dirty="0" sz="1100" spc="-15">
                <a:latin typeface="Cambria"/>
                <a:cs typeface="Cambria"/>
              </a:rPr>
              <a:t>le</a:t>
            </a:r>
            <a:r>
              <a:rPr dirty="0" sz="1100">
                <a:latin typeface="Cambria"/>
                <a:cs typeface="Cambria"/>
              </a:rPr>
              <a:t>f</a:t>
            </a:r>
            <a:r>
              <a:rPr dirty="0" sz="1100" spc="10">
                <a:latin typeface="Cambria"/>
                <a:cs typeface="Cambria"/>
              </a:rPr>
              <a:t>e</a:t>
            </a:r>
            <a:r>
              <a:rPr dirty="0" sz="1100" spc="-15">
                <a:latin typeface="Cambria"/>
                <a:cs typeface="Cambria"/>
              </a:rPr>
              <a:t>l</a:t>
            </a:r>
            <a:r>
              <a:rPr dirty="0" sz="1100">
                <a:latin typeface="Cambria"/>
                <a:cs typeface="Cambria"/>
              </a:rPr>
              <a:t>t 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Synthetic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Textiles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8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Polypropylene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PET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Acrylic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10">
                <a:latin typeface="Cambria"/>
                <a:cs typeface="Cambria"/>
              </a:rPr>
              <a:t>Nylon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Animal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Textiles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10">
                <a:latin typeface="Cambria"/>
                <a:cs typeface="Cambria"/>
              </a:rPr>
              <a:t>Wool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Fur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Plant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Textiles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Grass</a:t>
            </a:r>
            <a:endParaRPr sz="1100">
              <a:latin typeface="Cambria"/>
              <a:cs typeface="Cambria"/>
            </a:endParaRPr>
          </a:p>
          <a:p>
            <a:pPr lvl="1" marL="12700" marR="4692015" indent="685800">
              <a:lnSpc>
                <a:spcPts val="2210"/>
              </a:lnSpc>
              <a:spcBef>
                <a:spcPts val="20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>
                <a:latin typeface="Cambria"/>
                <a:cs typeface="Cambria"/>
              </a:rPr>
              <a:t>Sis</a:t>
            </a:r>
            <a:r>
              <a:rPr dirty="0" sz="1100" spc="-15">
                <a:latin typeface="Cambria"/>
                <a:cs typeface="Cambria"/>
              </a:rPr>
              <a:t>a</a:t>
            </a:r>
            <a:r>
              <a:rPr dirty="0" sz="1100">
                <a:latin typeface="Cambria"/>
                <a:cs typeface="Cambria"/>
              </a:rPr>
              <a:t>l 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Application: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64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Residential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Commercial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Others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(Industrial,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etc.)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100" spc="-5" b="1">
                <a:latin typeface="Cambria"/>
                <a:cs typeface="Cambria"/>
              </a:rPr>
              <a:t>Regional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Dynamics</a:t>
            </a:r>
            <a:endParaRPr sz="1100">
              <a:latin typeface="Cambria"/>
              <a:cs typeface="Cambria"/>
            </a:endParaRPr>
          </a:p>
          <a:p>
            <a:pPr marL="12700" marR="26670">
              <a:lnSpc>
                <a:spcPct val="105500"/>
              </a:lnSpc>
              <a:spcBef>
                <a:spcPts val="795"/>
              </a:spcBef>
            </a:pPr>
            <a:r>
              <a:rPr dirty="0" sz="1100" spc="-5">
                <a:latin typeface="Cambria"/>
                <a:cs typeface="Cambria"/>
              </a:rPr>
              <a:t>North America: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North American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driven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demand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premium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customized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residential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commercial spaces. Sustainability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initiatives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also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influence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931535" cy="8221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9385">
              <a:lnSpc>
                <a:spcPct val="105500"/>
              </a:lnSpc>
              <a:spcBef>
                <a:spcPts val="95"/>
              </a:spcBef>
            </a:pPr>
            <a:r>
              <a:rPr dirty="0" sz="1100" spc="-10">
                <a:latin typeface="Cambria"/>
                <a:cs typeface="Cambria"/>
              </a:rPr>
              <a:t>Europe:</a:t>
            </a:r>
            <a:r>
              <a:rPr dirty="0" sz="1100" spc="-5">
                <a:latin typeface="Cambria"/>
                <a:cs typeface="Cambria"/>
              </a:rPr>
              <a:t> Europe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significant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player</a:t>
            </a:r>
            <a:r>
              <a:rPr dirty="0" sz="1100">
                <a:latin typeface="Cambria"/>
                <a:cs typeface="Cambria"/>
              </a:rPr>
              <a:t> 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market,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focus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design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aesthetics,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high-quality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materials,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sustainability.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region's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commitment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environmental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standards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supports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adoption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eco-friendly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options.</a:t>
            </a:r>
            <a:endParaRPr sz="1100">
              <a:latin typeface="Cambria"/>
              <a:cs typeface="Cambria"/>
            </a:endParaRPr>
          </a:p>
          <a:p>
            <a:pPr marL="12700" marR="24765">
              <a:lnSpc>
                <a:spcPct val="105500"/>
              </a:lnSpc>
              <a:spcBef>
                <a:spcPts val="795"/>
              </a:spcBef>
            </a:pPr>
            <a:r>
              <a:rPr dirty="0" sz="1100" spc="-5">
                <a:latin typeface="Cambria"/>
                <a:cs typeface="Cambria"/>
              </a:rPr>
              <a:t>Asia-Pacific: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Asia-Pacific region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experiencing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rapid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growth, </a:t>
            </a:r>
            <a:r>
              <a:rPr dirty="0" sz="1100" spc="-10">
                <a:latin typeface="Cambria"/>
                <a:cs typeface="Cambria"/>
              </a:rPr>
              <a:t>propelled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urbanization, increased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disposable income,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awareness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interior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design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trends.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construction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boom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countries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like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China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India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contributes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expansion.</a:t>
            </a:r>
            <a:endParaRPr sz="1100">
              <a:latin typeface="Cambria"/>
              <a:cs typeface="Cambria"/>
            </a:endParaRPr>
          </a:p>
          <a:p>
            <a:pPr marL="12700" marR="704215">
              <a:lnSpc>
                <a:spcPct val="105500"/>
              </a:lnSpc>
              <a:spcBef>
                <a:spcPts val="815"/>
              </a:spcBef>
            </a:pPr>
            <a:r>
              <a:rPr dirty="0" sz="1100" b="1">
                <a:latin typeface="Cambria"/>
                <a:cs typeface="Cambria"/>
              </a:rPr>
              <a:t>Global </a:t>
            </a:r>
            <a:r>
              <a:rPr dirty="0" sz="1100" spc="-5" b="1">
                <a:latin typeface="Cambria"/>
                <a:cs typeface="Cambria"/>
              </a:rPr>
              <a:t>Industry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Analysis,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Size,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Share,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Growth,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Trends,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5" b="1">
                <a:latin typeface="Cambria"/>
                <a:cs typeface="Cambria"/>
              </a:rPr>
              <a:t>and</a:t>
            </a:r>
            <a:r>
              <a:rPr dirty="0" sz="1100" spc="-5" b="1">
                <a:latin typeface="Cambria"/>
                <a:cs typeface="Cambria"/>
              </a:rPr>
              <a:t> Forecast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2023-2030: 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https://www.persistencemarketresearch.com/market-research/textile-flooring- </a:t>
            </a:r>
            <a:r>
              <a:rPr dirty="0" sz="1100" b="1">
                <a:solidFill>
                  <a:srgbClr val="0462C1"/>
                </a:solidFill>
                <a:latin typeface="Cambria"/>
                <a:cs typeface="Cambria"/>
              </a:rPr>
              <a:t> </a:t>
            </a:r>
            <a:r>
              <a:rPr dirty="0" u="sng" sz="110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market.asp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10" b="1">
                <a:latin typeface="Cambria"/>
                <a:cs typeface="Cambria"/>
              </a:rPr>
              <a:t>Ke</a:t>
            </a:r>
            <a:r>
              <a:rPr dirty="0" sz="1100" b="1">
                <a:latin typeface="Cambria"/>
                <a:cs typeface="Cambria"/>
              </a:rPr>
              <a:t>y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P</a:t>
            </a:r>
            <a:r>
              <a:rPr dirty="0" sz="1100" spc="-5" b="1">
                <a:latin typeface="Cambria"/>
                <a:cs typeface="Cambria"/>
              </a:rPr>
              <a:t>l</a:t>
            </a:r>
            <a:r>
              <a:rPr dirty="0" sz="1100" spc="5" b="1">
                <a:latin typeface="Cambria"/>
                <a:cs typeface="Cambria"/>
              </a:rPr>
              <a:t>a</a:t>
            </a:r>
            <a:r>
              <a:rPr dirty="0" sz="1100" spc="-10" b="1">
                <a:latin typeface="Cambria"/>
                <a:cs typeface="Cambria"/>
              </a:rPr>
              <a:t>y</a:t>
            </a:r>
            <a:r>
              <a:rPr dirty="0" sz="1100" spc="10" b="1">
                <a:latin typeface="Cambria"/>
                <a:cs typeface="Cambria"/>
              </a:rPr>
              <a:t>e</a:t>
            </a:r>
            <a:r>
              <a:rPr dirty="0" sz="1100" spc="-5" b="1">
                <a:latin typeface="Cambria"/>
                <a:cs typeface="Cambria"/>
              </a:rPr>
              <a:t>r</a:t>
            </a:r>
            <a:r>
              <a:rPr dirty="0" sz="1100" b="1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  <a:p>
            <a:pPr marL="12700" marR="532765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The Textile Flooring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features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key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at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forefront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innovation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competitiveness.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Some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prominent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</a:t>
            </a:r>
            <a:r>
              <a:rPr dirty="0" sz="1100">
                <a:latin typeface="Cambria"/>
                <a:cs typeface="Cambria"/>
              </a:rPr>
              <a:t> include: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Mohawk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Industries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Shaw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Industries </a:t>
            </a:r>
            <a:r>
              <a:rPr dirty="0" sz="1100" spc="-10">
                <a:latin typeface="Cambria"/>
                <a:cs typeface="Cambria"/>
              </a:rPr>
              <a:t>Group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Interface,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Inc.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Beaulieu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International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Group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Tarkett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</a:t>
            </a:r>
            <a:r>
              <a:rPr dirty="0" sz="1100" spc="-15">
                <a:latin typeface="Cambria"/>
                <a:cs typeface="Cambria"/>
              </a:rPr>
              <a:t>al</a:t>
            </a:r>
            <a:r>
              <a:rPr dirty="0" sz="1100" spc="5">
                <a:latin typeface="Cambria"/>
                <a:cs typeface="Cambria"/>
              </a:rPr>
              <a:t>t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G</a:t>
            </a:r>
            <a:r>
              <a:rPr dirty="0" sz="1100">
                <a:latin typeface="Cambria"/>
                <a:cs typeface="Cambria"/>
              </a:rPr>
              <a:t>r</a:t>
            </a:r>
            <a:r>
              <a:rPr dirty="0" sz="1100" spc="-15">
                <a:latin typeface="Cambria"/>
                <a:cs typeface="Cambria"/>
              </a:rPr>
              <a:t>ou</a:t>
            </a:r>
            <a:r>
              <a:rPr dirty="0" sz="110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5">
                <a:latin typeface="Cambria"/>
                <a:cs typeface="Cambria"/>
              </a:rPr>
              <a:t>D</a:t>
            </a:r>
            <a:r>
              <a:rPr dirty="0" sz="1100">
                <a:latin typeface="Cambria"/>
                <a:cs typeface="Cambria"/>
              </a:rPr>
              <a:t>i</a:t>
            </a:r>
            <a:r>
              <a:rPr dirty="0" sz="1100" spc="-10">
                <a:latin typeface="Cambria"/>
                <a:cs typeface="Cambria"/>
              </a:rPr>
              <a:t>x</a:t>
            </a:r>
            <a:r>
              <a:rPr dirty="0" sz="1100">
                <a:latin typeface="Cambria"/>
                <a:cs typeface="Cambria"/>
              </a:rPr>
              <a:t>ie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G</a:t>
            </a:r>
            <a:r>
              <a:rPr dirty="0" sz="1100">
                <a:latin typeface="Cambria"/>
                <a:cs typeface="Cambria"/>
              </a:rPr>
              <a:t>r</a:t>
            </a:r>
            <a:r>
              <a:rPr dirty="0" sz="1100" spc="-15">
                <a:latin typeface="Cambria"/>
                <a:cs typeface="Cambria"/>
              </a:rPr>
              <a:t>ou</a:t>
            </a:r>
            <a:r>
              <a:rPr dirty="0" sz="110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Brintons Carpets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Limited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Mannington </a:t>
            </a:r>
            <a:r>
              <a:rPr dirty="0" sz="1100" spc="-10">
                <a:latin typeface="Cambria"/>
                <a:cs typeface="Cambria"/>
              </a:rPr>
              <a:t>Mills,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Mergers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&amp;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Acquisitions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witnessing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notable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mergers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acquisitions, driving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consolidation.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Strategic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alliances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acquisitions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aim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broaden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portfolios,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presence,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leverage </a:t>
            </a:r>
            <a:r>
              <a:rPr dirty="0" sz="1100">
                <a:latin typeface="Cambria"/>
                <a:cs typeface="Cambria"/>
              </a:rPr>
              <a:t>emerging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trends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sustainable</a:t>
            </a:r>
            <a:r>
              <a:rPr dirty="0" sz="1100" spc="-5">
                <a:latin typeface="Cambria"/>
                <a:cs typeface="Cambria"/>
              </a:rPr>
              <a:t>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innovative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solutions.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reflects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commitment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industry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</a:t>
            </a:r>
            <a:r>
              <a:rPr dirty="0" sz="1100">
                <a:latin typeface="Cambria"/>
                <a:cs typeface="Cambria"/>
              </a:rPr>
              <a:t> 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address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evolving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 </a:t>
            </a:r>
            <a:r>
              <a:rPr dirty="0" sz="1100">
                <a:latin typeface="Cambria"/>
                <a:cs typeface="Cambria"/>
              </a:rPr>
              <a:t>demands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dynamics.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Investment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Opportunities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5" b="1">
                <a:latin typeface="Cambria"/>
                <a:cs typeface="Cambria"/>
              </a:rPr>
              <a:t>and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Risks:</a:t>
            </a:r>
            <a:endParaRPr sz="1100">
              <a:latin typeface="Cambria"/>
              <a:cs typeface="Cambria"/>
            </a:endParaRPr>
          </a:p>
          <a:p>
            <a:pPr marL="12700" marR="194945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presents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attractive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investment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opportunities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driven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growing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demand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innovative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sustainable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solutions. Investments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research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development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create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new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improve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manufacturing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processes,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enhance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technological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position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companies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long-term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success.</a:t>
            </a:r>
            <a:endParaRPr sz="1100">
              <a:latin typeface="Cambria"/>
              <a:cs typeface="Cambria"/>
            </a:endParaRPr>
          </a:p>
          <a:p>
            <a:pPr marL="12700" marR="52705">
              <a:lnSpc>
                <a:spcPct val="105500"/>
              </a:lnSpc>
              <a:spcBef>
                <a:spcPts val="820"/>
              </a:spcBef>
            </a:pPr>
            <a:r>
              <a:rPr dirty="0" sz="1100" spc="-5">
                <a:latin typeface="Cambria"/>
                <a:cs typeface="Cambria"/>
              </a:rPr>
              <a:t>However, risks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fluctuations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raw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prices,</a:t>
            </a:r>
            <a:r>
              <a:rPr dirty="0" sz="1100" spc="-5">
                <a:latin typeface="Cambria"/>
                <a:cs typeface="Cambria"/>
              </a:rPr>
              <a:t> competitive</a:t>
            </a:r>
            <a:r>
              <a:rPr dirty="0" sz="1100" spc="-10">
                <a:latin typeface="Cambria"/>
                <a:cs typeface="Cambria"/>
              </a:rPr>
              <a:t> 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dynamics,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continuous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innovation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pose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challenges. </a:t>
            </a:r>
            <a:r>
              <a:rPr dirty="0" sz="1100">
                <a:latin typeface="Cambria"/>
                <a:cs typeface="Cambria"/>
              </a:rPr>
              <a:t>Strategic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planning,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intelligence,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commitment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10">
                <a:latin typeface="Cambria"/>
                <a:cs typeface="Cambria"/>
              </a:rPr>
              <a:t>quality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sustainability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 essential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mitigating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these risks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maintaining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competitive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edge.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5894705" cy="7882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mbria"/>
                <a:cs typeface="Cambria"/>
              </a:rPr>
              <a:t>Future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Outlook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5" b="1">
                <a:latin typeface="Cambria"/>
                <a:cs typeface="Cambria"/>
              </a:rPr>
              <a:t>and</a:t>
            </a:r>
            <a:r>
              <a:rPr dirty="0" sz="1100" spc="-2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Opportunities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poised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continued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growth, driven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several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factors:</a:t>
            </a:r>
            <a:endParaRPr sz="1100">
              <a:latin typeface="Cambria"/>
              <a:cs typeface="Cambria"/>
            </a:endParaRPr>
          </a:p>
          <a:p>
            <a:pPr marL="12700" marR="15240">
              <a:lnSpc>
                <a:spcPct val="105500"/>
              </a:lnSpc>
              <a:spcBef>
                <a:spcPts val="819"/>
              </a:spcBef>
            </a:pPr>
            <a:r>
              <a:rPr dirty="0" sz="1100" spc="-5">
                <a:latin typeface="Cambria"/>
                <a:cs typeface="Cambria"/>
              </a:rPr>
              <a:t>E-commerce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Expansion: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rise</a:t>
            </a:r>
            <a:r>
              <a:rPr dirty="0" sz="1100" spc="-10">
                <a:latin typeface="Cambria"/>
                <a:cs typeface="Cambria"/>
              </a:rPr>
              <a:t>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e-commerce </a:t>
            </a:r>
            <a:r>
              <a:rPr dirty="0" sz="1100">
                <a:latin typeface="Cambria"/>
                <a:cs typeface="Cambria"/>
              </a:rPr>
              <a:t>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opened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up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new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avenues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reach</a:t>
            </a:r>
            <a:r>
              <a:rPr dirty="0" sz="1100" spc="-5">
                <a:latin typeface="Cambria"/>
                <a:cs typeface="Cambria"/>
              </a:rPr>
              <a:t> consumers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directly. </a:t>
            </a:r>
            <a:r>
              <a:rPr dirty="0" sz="1100">
                <a:latin typeface="Cambria"/>
                <a:cs typeface="Cambria"/>
              </a:rPr>
              <a:t>Online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platforms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provide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convenient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channel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purchasing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exploring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wide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range</a:t>
            </a:r>
            <a:r>
              <a:rPr dirty="0" sz="1100" spc="-10">
                <a:latin typeface="Cambria"/>
                <a:cs typeface="Cambria"/>
              </a:rPr>
              <a:t> 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options, facilitating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expansion.</a:t>
            </a:r>
            <a:endParaRPr sz="1100">
              <a:latin typeface="Cambria"/>
              <a:cs typeface="Cambria"/>
            </a:endParaRPr>
          </a:p>
          <a:p>
            <a:pPr marL="12700" marR="33655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Integration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Artificial Intelligence: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Artificial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intelligence </a:t>
            </a:r>
            <a:r>
              <a:rPr dirty="0" sz="1100">
                <a:latin typeface="Cambria"/>
                <a:cs typeface="Cambria"/>
              </a:rPr>
              <a:t>(AI)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gradually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making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presence </a:t>
            </a:r>
            <a:r>
              <a:rPr dirty="0" sz="1100" spc="-10">
                <a:latin typeface="Cambria"/>
                <a:cs typeface="Cambria"/>
              </a:rPr>
              <a:t>felt 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industry.</a:t>
            </a:r>
            <a:r>
              <a:rPr dirty="0" sz="1100" spc="-5">
                <a:latin typeface="Cambria"/>
                <a:cs typeface="Cambria"/>
              </a:rPr>
              <a:t> AI-driven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offer </a:t>
            </a:r>
            <a:r>
              <a:rPr dirty="0" sz="1100" spc="-10">
                <a:latin typeface="Cambria"/>
                <a:cs typeface="Cambria"/>
              </a:rPr>
              <a:t>enhanced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predictive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analytics,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enabling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manufacturers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optimize </a:t>
            </a:r>
            <a:r>
              <a:rPr dirty="0" sz="1100" spc="-5">
                <a:latin typeface="Cambria"/>
                <a:cs typeface="Cambria"/>
              </a:rPr>
              <a:t>production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processes,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forecast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demand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accurately,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improve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overall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operational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efficiency.</a:t>
            </a:r>
            <a:endParaRPr sz="1100">
              <a:latin typeface="Cambria"/>
              <a:cs typeface="Cambria"/>
            </a:endParaRPr>
          </a:p>
          <a:p>
            <a:pPr algn="just" marL="12700" marR="5080">
              <a:lnSpc>
                <a:spcPct val="105500"/>
              </a:lnSpc>
              <a:spcBef>
                <a:spcPts val="795"/>
              </a:spcBef>
            </a:pPr>
            <a:r>
              <a:rPr dirty="0" sz="1100" spc="-5">
                <a:latin typeface="Cambria"/>
                <a:cs typeface="Cambria"/>
              </a:rPr>
              <a:t>Continued Innovation: Innovation will </a:t>
            </a:r>
            <a:r>
              <a:rPr dirty="0" sz="1100" spc="-10">
                <a:latin typeface="Cambria"/>
                <a:cs typeface="Cambria"/>
              </a:rPr>
              <a:t>remain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10">
                <a:latin typeface="Cambria"/>
                <a:cs typeface="Cambria"/>
              </a:rPr>
              <a:t>key </a:t>
            </a:r>
            <a:r>
              <a:rPr dirty="0" sz="1100">
                <a:latin typeface="Cambria"/>
                <a:cs typeface="Cambria"/>
              </a:rPr>
              <a:t>driver </a:t>
            </a:r>
            <a:r>
              <a:rPr dirty="0" sz="1100" spc="-5">
                <a:latin typeface="Cambria"/>
                <a:cs typeface="Cambria"/>
              </a:rPr>
              <a:t>of </a:t>
            </a:r>
            <a:r>
              <a:rPr dirty="0" sz="1100" spc="-10">
                <a:latin typeface="Cambria"/>
                <a:cs typeface="Cambria"/>
              </a:rPr>
              <a:t>success </a:t>
            </a:r>
            <a:r>
              <a:rPr dirty="0" sz="1100">
                <a:latin typeface="Cambria"/>
                <a:cs typeface="Cambria"/>
              </a:rPr>
              <a:t>in the </a:t>
            </a:r>
            <a:r>
              <a:rPr dirty="0" sz="1100" spc="-5">
                <a:latin typeface="Cambria"/>
                <a:cs typeface="Cambria"/>
              </a:rPr>
              <a:t>textile flooring market.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Continued </a:t>
            </a:r>
            <a:r>
              <a:rPr dirty="0" sz="1100" spc="-10">
                <a:latin typeface="Cambria"/>
                <a:cs typeface="Cambria"/>
              </a:rPr>
              <a:t>research </a:t>
            </a:r>
            <a:r>
              <a:rPr dirty="0" sz="1100" spc="-5">
                <a:latin typeface="Cambria"/>
                <a:cs typeface="Cambria"/>
              </a:rPr>
              <a:t>and development efforts </a:t>
            </a:r>
            <a:r>
              <a:rPr dirty="0" sz="1100">
                <a:latin typeface="Cambria"/>
                <a:cs typeface="Cambria"/>
              </a:rPr>
              <a:t>to create </a:t>
            </a:r>
            <a:r>
              <a:rPr dirty="0" sz="1100" spc="-5">
                <a:latin typeface="Cambria"/>
                <a:cs typeface="Cambria"/>
              </a:rPr>
              <a:t>novel materials, </a:t>
            </a:r>
            <a:r>
              <a:rPr dirty="0" sz="1100">
                <a:latin typeface="Cambria"/>
                <a:cs typeface="Cambria"/>
              </a:rPr>
              <a:t>designs, </a:t>
            </a:r>
            <a:r>
              <a:rPr dirty="0" sz="1100" spc="-5">
                <a:latin typeface="Cambria"/>
                <a:cs typeface="Cambria"/>
              </a:rPr>
              <a:t>and functionalities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will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leaders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apart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cater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evolving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demands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Cambria"/>
                <a:cs typeface="Cambria"/>
              </a:rPr>
              <a:t>Key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Questions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Answered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in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the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Report: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7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current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How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technological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innovations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shaping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landscape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solutions?</a:t>
            </a:r>
            <a:endParaRPr sz="1100">
              <a:latin typeface="Cambria"/>
              <a:cs typeface="Cambria"/>
            </a:endParaRPr>
          </a:p>
          <a:p>
            <a:pPr marL="469900" marR="290195" indent="-229235">
              <a:lnSpc>
                <a:spcPct val="1055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regulatory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framework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governing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production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use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materials?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investment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opportunities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associated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risks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How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COVID-19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pandemic impacted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future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considering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evolving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trends?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Who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key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strategies?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How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do</a:t>
            </a:r>
            <a:r>
              <a:rPr dirty="0" sz="1100" spc="-5">
                <a:latin typeface="Cambria"/>
                <a:cs typeface="Cambria"/>
              </a:rPr>
              <a:t> regional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factors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influence</a:t>
            </a:r>
            <a:r>
              <a:rPr dirty="0" sz="1100" spc="-10">
                <a:latin typeface="Cambria"/>
                <a:cs typeface="Cambria"/>
              </a:rPr>
              <a:t> 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opportunities?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emerging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expected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impact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Flooring </a:t>
            </a:r>
            <a:r>
              <a:rPr dirty="0" sz="1100" spc="-5">
                <a:latin typeface="Cambria"/>
                <a:cs typeface="Cambria"/>
              </a:rPr>
              <a:t>market?</a:t>
            </a:r>
            <a:endParaRPr sz="1100">
              <a:latin typeface="Cambria"/>
              <a:cs typeface="Cambria"/>
            </a:endParaRPr>
          </a:p>
          <a:p>
            <a:pPr marL="469900" marR="419100" indent="-229235">
              <a:lnSpc>
                <a:spcPct val="1055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How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does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competitive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landscape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look,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positioning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key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Read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More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Trending “PMR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Exclusive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Article”: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Market</a:t>
            </a:r>
            <a:r>
              <a:rPr dirty="0" u="sng" sz="110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Study</a:t>
            </a:r>
            <a:r>
              <a:rPr dirty="0" u="sng" sz="11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on</a:t>
            </a:r>
            <a:r>
              <a:rPr dirty="0" u="sng" sz="1100" spc="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11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Sodium</a:t>
            </a:r>
            <a:r>
              <a:rPr dirty="0" u="sng" sz="110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Ion</a:t>
            </a:r>
            <a:r>
              <a:rPr dirty="0" u="sng" sz="1100" spc="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Battery</a:t>
            </a:r>
            <a:endParaRPr sz="1100">
              <a:latin typeface="Cambria"/>
              <a:cs typeface="Cambria"/>
            </a:endParaRPr>
          </a:p>
          <a:p>
            <a:pPr marL="12700" marR="2491105" indent="228600">
              <a:lnSpc>
                <a:spcPct val="165500"/>
              </a:lnSpc>
              <a:spcBef>
                <a:spcPts val="25"/>
              </a:spcBef>
              <a:buClr>
                <a:srgbClr val="000000"/>
              </a:buClr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Market Study</a:t>
            </a:r>
            <a:r>
              <a:rPr dirty="0" u="sng" sz="11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on</a:t>
            </a:r>
            <a:r>
              <a:rPr dirty="0" u="sng" sz="1100" spc="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Distributed</a:t>
            </a:r>
            <a:r>
              <a:rPr dirty="0" u="sng" sz="1100" spc="-1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Acoustic</a:t>
            </a:r>
            <a:r>
              <a:rPr dirty="0" u="sng" sz="110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 Sensing </a:t>
            </a:r>
            <a:r>
              <a:rPr dirty="0" sz="1100" spc="-225" b="1">
                <a:solidFill>
                  <a:srgbClr val="0462C1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About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Persistence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Research:</a:t>
            </a:r>
            <a:endParaRPr sz="1100">
              <a:latin typeface="Cambria"/>
              <a:cs typeface="Cambria"/>
            </a:endParaRPr>
          </a:p>
          <a:p>
            <a:pPr marL="12700" marR="147320">
              <a:lnSpc>
                <a:spcPct val="1055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Business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intelligence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foundation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every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business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 </a:t>
            </a:r>
            <a:r>
              <a:rPr dirty="0" sz="1100" spc="-10">
                <a:latin typeface="Cambria"/>
                <a:cs typeface="Cambria"/>
              </a:rPr>
              <a:t>employed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Persistence Market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Research. Multi-dimensional</a:t>
            </a:r>
            <a:r>
              <a:rPr dirty="0" sz="1100" spc="-10">
                <a:latin typeface="Cambria"/>
                <a:cs typeface="Cambria"/>
              </a:rPr>
              <a:t> sources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put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work,</a:t>
            </a:r>
            <a:r>
              <a:rPr dirty="0" sz="1100" spc="-5">
                <a:latin typeface="Cambria"/>
                <a:cs typeface="Cambria"/>
              </a:rPr>
              <a:t> which include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data, customer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experience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analytics,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real-time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collection.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Thus,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working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“micros” by </a:t>
            </a:r>
            <a:r>
              <a:rPr dirty="0" sz="1100">
                <a:latin typeface="Cambria"/>
                <a:cs typeface="Cambria"/>
              </a:rPr>
              <a:t>Persistence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helps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companies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overcome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 “macro” </a:t>
            </a:r>
            <a:r>
              <a:rPr dirty="0" sz="1100">
                <a:latin typeface="Cambria"/>
                <a:cs typeface="Cambria"/>
              </a:rPr>
              <a:t>business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925185" cy="252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5"/>
              </a:spcBef>
            </a:pPr>
            <a:r>
              <a:rPr dirty="0" sz="1100" spc="-5">
                <a:latin typeface="Cambria"/>
                <a:cs typeface="Cambria"/>
              </a:rPr>
              <a:t>Persistence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always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ahead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time.</a:t>
            </a:r>
            <a:r>
              <a:rPr dirty="0" sz="1100" spc="-5">
                <a:latin typeface="Cambria"/>
                <a:cs typeface="Cambria"/>
              </a:rPr>
              <a:t> 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other</a:t>
            </a:r>
            <a:r>
              <a:rPr dirty="0" sz="1100">
                <a:latin typeface="Cambria"/>
                <a:cs typeface="Cambria"/>
              </a:rPr>
              <a:t> words,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tables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 </a:t>
            </a:r>
            <a:r>
              <a:rPr dirty="0" sz="1100" spc="-5">
                <a:latin typeface="Cambria"/>
                <a:cs typeface="Cambria"/>
              </a:rPr>
              <a:t> 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stepping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into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5">
                <a:latin typeface="Cambria"/>
                <a:cs typeface="Cambria"/>
              </a:rPr>
              <a:t> companies’/clients’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shoes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much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before they</a:t>
            </a:r>
            <a:r>
              <a:rPr dirty="0" sz="1100">
                <a:latin typeface="Cambria"/>
                <a:cs typeface="Cambria"/>
              </a:rPr>
              <a:t> themselves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have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5">
                <a:latin typeface="Cambria"/>
                <a:cs typeface="Cambria"/>
              </a:rPr>
              <a:t> sneak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pick</a:t>
            </a:r>
            <a:r>
              <a:rPr dirty="0" sz="1100" spc="-5">
                <a:latin typeface="Cambria"/>
                <a:cs typeface="Cambria"/>
              </a:rPr>
              <a:t> into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market.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pro-active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approach followed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experts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Persistence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helps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companies/clients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lay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</a:t>
            </a:r>
            <a:r>
              <a:rPr dirty="0" sz="1100">
                <a:latin typeface="Cambria"/>
                <a:cs typeface="Cambria"/>
              </a:rPr>
              <a:t> hands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techno-commercial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insights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beforehand, </a:t>
            </a:r>
            <a:r>
              <a:rPr dirty="0" sz="1100">
                <a:latin typeface="Cambria"/>
                <a:cs typeface="Cambria"/>
              </a:rPr>
              <a:t>so</a:t>
            </a:r>
            <a:r>
              <a:rPr dirty="0" sz="1100" spc="-5">
                <a:latin typeface="Cambria"/>
                <a:cs typeface="Cambria"/>
              </a:rPr>
              <a:t> that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subsequent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course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could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simplified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 </a:t>
            </a:r>
            <a:r>
              <a:rPr dirty="0" sz="1100">
                <a:latin typeface="Cambria"/>
                <a:cs typeface="Cambria"/>
              </a:rPr>
              <a:t>part.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Contact</a:t>
            </a:r>
            <a:r>
              <a:rPr dirty="0" sz="1100" spc="-2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Us:</a:t>
            </a:r>
            <a:endParaRPr sz="1100">
              <a:latin typeface="Cambria"/>
              <a:cs typeface="Cambria"/>
            </a:endParaRPr>
          </a:p>
          <a:p>
            <a:pPr marL="12700" marR="3989704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Persistence Market Research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Teerth Technospace, </a:t>
            </a:r>
            <a:r>
              <a:rPr dirty="0" sz="1100">
                <a:latin typeface="Cambria"/>
                <a:cs typeface="Cambria"/>
              </a:rPr>
              <a:t>Unit </a:t>
            </a:r>
            <a:r>
              <a:rPr dirty="0" sz="1100" spc="-10">
                <a:latin typeface="Cambria"/>
                <a:cs typeface="Cambria"/>
              </a:rPr>
              <a:t>B-704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Survey Number </a:t>
            </a:r>
            <a:r>
              <a:rPr dirty="0" sz="1100">
                <a:latin typeface="Cambria"/>
                <a:cs typeface="Cambria"/>
              </a:rPr>
              <a:t>- 103, </a:t>
            </a:r>
            <a:r>
              <a:rPr dirty="0" sz="1100" spc="-5">
                <a:latin typeface="Cambria"/>
                <a:cs typeface="Cambria"/>
              </a:rPr>
              <a:t>Baner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Mumbai Bangalore </a:t>
            </a:r>
            <a:r>
              <a:rPr dirty="0" sz="1100">
                <a:latin typeface="Cambria"/>
                <a:cs typeface="Cambria"/>
              </a:rPr>
              <a:t>Highway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Pune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411045,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India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10">
                <a:latin typeface="Cambria"/>
                <a:cs typeface="Cambria"/>
              </a:rPr>
              <a:t>Email: </a:t>
            </a: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sales@persistencemarketresearch.com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spc="-5" b="1">
                <a:latin typeface="Cambria"/>
                <a:cs typeface="Cambria"/>
              </a:rPr>
              <a:t>Web: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https://www.persistencemarketresearch.com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Ajay Kumar</dc:creator>
  <dcterms:created xsi:type="dcterms:W3CDTF">2023-12-28T07:34:48Z</dcterms:created>
  <dcterms:modified xsi:type="dcterms:W3CDTF">2023-12-28T07:34:48Z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2023-12-28T00:00:00Z</vt:filetime>
  </property>
</Properties>
</file>