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persistencemarketresearch.com/market-research/enterprise-governance-risk-compliance-market.asp" TargetMode="External"/><Relationship Id="rId3" Type="http://schemas.openxmlformats.org/officeDocument/2006/relationships/hyperlink" Target="https://www.persistencemarketresearch.com/samples/4754" TargetMode="External"/><Relationship Id="rId4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persistencemarketresearch.com/request-customization/4754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persistencemarketresearch.com/checkout/4754" TargetMode="External"/><Relationship Id="rId3" Type="http://schemas.openxmlformats.org/officeDocument/2006/relationships/hyperlink" Target="mailto:sales@persistencemarketresearch.com" TargetMode="External"/><Relationship Id="rId4" Type="http://schemas.openxmlformats.org/officeDocument/2006/relationships/hyperlink" Target="https://www.persistencemarketresearch.com/" TargetMode="External"/><Relationship Id="rId5" Type="http://schemas.openxmlformats.org/officeDocument/2006/relationships/hyperlink" Target="https://www.linkedin.com/company/persistence-market-research-%26-consulting/" TargetMode="External"/><Relationship Id="rId6" Type="http://schemas.openxmlformats.org/officeDocument/2006/relationships/hyperlink" Target="https://twitter.com/persistence_mkt" TargetMode="External"/><Relationship Id="rId7" Type="http://schemas.openxmlformats.org/officeDocument/2006/relationships/hyperlink" Target="https://brilad.com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65497"/>
            <a:ext cx="5962015" cy="4745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Cambria"/>
                <a:cs typeface="Cambria"/>
              </a:rPr>
              <a:t>Market</a:t>
            </a:r>
            <a:r>
              <a:rPr dirty="0" sz="1100" spc="-25" b="1">
                <a:latin typeface="Cambria"/>
                <a:cs typeface="Cambria"/>
              </a:rPr>
              <a:t> </a:t>
            </a:r>
            <a:r>
              <a:rPr dirty="0" sz="1100" spc="-10" b="1">
                <a:latin typeface="Cambria"/>
                <a:cs typeface="Cambria"/>
              </a:rPr>
              <a:t>Overview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Definition</a:t>
            </a:r>
            <a:r>
              <a:rPr dirty="0" sz="1100" spc="-10">
                <a:latin typeface="Cambria"/>
                <a:cs typeface="Cambria"/>
              </a:rPr>
              <a:t> 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Scope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05500"/>
              </a:lnSpc>
              <a:spcBef>
                <a:spcPts val="790"/>
              </a:spcBef>
            </a:pPr>
            <a:r>
              <a:rPr dirty="0" sz="1100">
                <a:latin typeface="Cambria"/>
                <a:cs typeface="Cambria"/>
              </a:rPr>
              <a:t>Enterprise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Governance,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Risk,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Compliance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(EGRC)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encompasses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integrated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approach </a:t>
            </a:r>
            <a:r>
              <a:rPr dirty="0" sz="1100">
                <a:latin typeface="Cambria"/>
                <a:cs typeface="Cambria"/>
              </a:rPr>
              <a:t>to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managing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organization's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GRC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requirements. It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5">
                <a:latin typeface="Cambria"/>
                <a:cs typeface="Cambria"/>
              </a:rPr>
              <a:t>involves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use</a:t>
            </a:r>
            <a:r>
              <a:rPr dirty="0" sz="1100" spc="-10">
                <a:latin typeface="Cambria"/>
                <a:cs typeface="Cambria"/>
              </a:rPr>
              <a:t> of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technology,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processes, and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policies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5">
                <a:latin typeface="Cambria"/>
                <a:cs typeface="Cambria"/>
              </a:rPr>
              <a:t> ensure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compliance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with</a:t>
            </a:r>
            <a:r>
              <a:rPr dirty="0" sz="1100" spc="-5">
                <a:latin typeface="Cambria"/>
                <a:cs typeface="Cambria"/>
              </a:rPr>
              <a:t> regulations, </a:t>
            </a:r>
            <a:r>
              <a:rPr dirty="0" sz="1100">
                <a:latin typeface="Cambria"/>
                <a:cs typeface="Cambria"/>
              </a:rPr>
              <a:t>mitigate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risks, 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optimize operational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efficiency.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assist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15">
                <a:latin typeface="Cambria"/>
                <a:cs typeface="Cambria"/>
              </a:rPr>
              <a:t>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streamlining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GRC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activities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across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organization,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reducing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complexity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increasing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effectiveness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managing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governance,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risk,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compliance.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Market </a:t>
            </a:r>
            <a:r>
              <a:rPr dirty="0" sz="1100">
                <a:latin typeface="Cambria"/>
                <a:cs typeface="Cambria"/>
              </a:rPr>
              <a:t>Size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 Growth</a:t>
            </a:r>
            <a:endParaRPr sz="1100">
              <a:latin typeface="Cambria"/>
              <a:cs typeface="Cambria"/>
            </a:endParaRPr>
          </a:p>
          <a:p>
            <a:pPr marL="12700" marR="9525">
              <a:lnSpc>
                <a:spcPct val="105500"/>
              </a:lnSpc>
              <a:spcBef>
                <a:spcPts val="815"/>
              </a:spcBef>
            </a:pP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u="sng" sz="1100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2"/>
              </a:rPr>
              <a:t>EGRC</a:t>
            </a:r>
            <a:r>
              <a:rPr dirty="0" u="sng" sz="11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2"/>
              </a:rPr>
              <a:t> market</a:t>
            </a:r>
            <a:r>
              <a:rPr dirty="0" sz="1100" spc="15" b="1">
                <a:solidFill>
                  <a:srgbClr val="0462C1"/>
                </a:solidFill>
                <a:latin typeface="Cambria"/>
                <a:cs typeface="Cambria"/>
                <a:hlinkClick r:id="rId2"/>
              </a:rPr>
              <a:t> </a:t>
            </a:r>
            <a:r>
              <a:rPr dirty="0" sz="1100" spc="-10">
                <a:latin typeface="Cambria"/>
                <a:cs typeface="Cambria"/>
              </a:rPr>
              <a:t>has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exhibited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robust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growth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recent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years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due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increasing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complexity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 </a:t>
            </a:r>
            <a:r>
              <a:rPr dirty="0" sz="1100" spc="-5">
                <a:latin typeface="Cambria"/>
                <a:cs typeface="Cambria"/>
              </a:rPr>
              <a:t> regulations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 </a:t>
            </a:r>
            <a:r>
              <a:rPr dirty="0" sz="1100" spc="-5">
                <a:latin typeface="Cambria"/>
                <a:cs typeface="Cambria"/>
              </a:rPr>
              <a:t>need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streamlined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compliance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processes.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According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Persistence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Research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enterprise,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governance, </a:t>
            </a:r>
            <a:r>
              <a:rPr dirty="0" sz="1100">
                <a:latin typeface="Cambria"/>
                <a:cs typeface="Cambria"/>
              </a:rPr>
              <a:t>risk</a:t>
            </a:r>
            <a:r>
              <a:rPr dirty="0" sz="1100" spc="-5">
                <a:latin typeface="Cambria"/>
                <a:cs typeface="Cambria"/>
              </a:rPr>
              <a:t> 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compliance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was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valued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at</a:t>
            </a:r>
            <a:r>
              <a:rPr dirty="0" sz="1100" spc="45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US$ </a:t>
            </a:r>
            <a:r>
              <a:rPr dirty="0" sz="1100" spc="-5" b="1">
                <a:latin typeface="Cambria"/>
                <a:cs typeface="Cambria"/>
              </a:rPr>
              <a:t>15,233.4 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Million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2022,</a:t>
            </a:r>
            <a:r>
              <a:rPr dirty="0" sz="1100" spc="-5">
                <a:latin typeface="Cambria"/>
                <a:cs typeface="Cambria"/>
              </a:rPr>
              <a:t> 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>
                <a:latin typeface="Cambria"/>
                <a:cs typeface="Cambria"/>
              </a:rPr>
              <a:t> 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2033, </a:t>
            </a:r>
            <a:r>
              <a:rPr dirty="0" sz="1100">
                <a:latin typeface="Cambria"/>
                <a:cs typeface="Cambria"/>
              </a:rPr>
              <a:t>it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analyzed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have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grown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US$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62,398.4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Million</a:t>
            </a:r>
            <a:r>
              <a:rPr dirty="0" sz="1100" spc="-5">
                <a:latin typeface="Cambria"/>
                <a:cs typeface="Cambria"/>
              </a:rPr>
              <a:t>. This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estimated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valuate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US$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17,101.5 </a:t>
            </a:r>
            <a:r>
              <a:rPr dirty="0" sz="1100" b="1">
                <a:latin typeface="Cambria"/>
                <a:cs typeface="Cambria"/>
              </a:rPr>
              <a:t>Million</a:t>
            </a:r>
            <a:r>
              <a:rPr dirty="0" sz="1100" spc="20" b="1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2023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predicted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 </a:t>
            </a:r>
            <a:r>
              <a:rPr dirty="0" sz="1100" spc="-5">
                <a:latin typeface="Cambria"/>
                <a:cs typeface="Cambria"/>
              </a:rPr>
              <a:t>grow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CAGR 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of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12.8%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during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forecast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period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2023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2033.</a:t>
            </a:r>
            <a:endParaRPr sz="1100">
              <a:latin typeface="Cambria"/>
              <a:cs typeface="Cambria"/>
            </a:endParaRPr>
          </a:p>
          <a:p>
            <a:pPr marL="12700" marR="1982470">
              <a:lnSpc>
                <a:spcPct val="105500"/>
              </a:lnSpc>
              <a:spcBef>
                <a:spcPts val="795"/>
              </a:spcBef>
            </a:pPr>
            <a:r>
              <a:rPr dirty="0" sz="1100" spc="-10" b="1">
                <a:latin typeface="Cambria"/>
                <a:cs typeface="Cambria"/>
              </a:rPr>
              <a:t>Request</a:t>
            </a:r>
            <a:r>
              <a:rPr dirty="0" sz="1100" spc="-5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a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Sample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of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the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Report</a:t>
            </a:r>
            <a:r>
              <a:rPr dirty="0" sz="1100" b="1">
                <a:latin typeface="Cambria"/>
                <a:cs typeface="Cambria"/>
              </a:rPr>
              <a:t> Now@ 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u="sng" sz="11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3"/>
              </a:rPr>
              <a:t>https://www.persistencemarketresearch.com/samples/4754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 spc="-5" b="1">
                <a:latin typeface="Cambria"/>
                <a:cs typeface="Cambria"/>
              </a:rPr>
              <a:t>Market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Segmentations: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8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: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65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>
                <a:latin typeface="Cambria"/>
                <a:cs typeface="Cambria"/>
              </a:rPr>
              <a:t>Software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65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>
                <a:latin typeface="Cambria"/>
                <a:cs typeface="Cambria"/>
              </a:rPr>
              <a:t>Audit</a:t>
            </a:r>
            <a:r>
              <a:rPr dirty="0" sz="1100" spc="-4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Management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90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>
                <a:latin typeface="Cambria"/>
                <a:cs typeface="Cambria"/>
              </a:rPr>
              <a:t>Risk</a:t>
            </a:r>
            <a:r>
              <a:rPr dirty="0" sz="1100" spc="-6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Management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914400"/>
            <a:ext cx="594360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5858"/>
            <a:ext cx="3421379" cy="7989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 indent="-229235">
              <a:lnSpc>
                <a:spcPct val="100000"/>
              </a:lnSpc>
              <a:spcBef>
                <a:spcPts val="100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5">
                <a:latin typeface="Cambria"/>
                <a:cs typeface="Cambria"/>
              </a:rPr>
              <a:t>Business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Continuity</a:t>
            </a:r>
            <a:endParaRPr sz="1100">
              <a:latin typeface="Cambria"/>
              <a:cs typeface="Cambria"/>
            </a:endParaRPr>
          </a:p>
          <a:p>
            <a:pPr marL="927100" indent="-229235">
              <a:lnSpc>
                <a:spcPct val="100000"/>
              </a:lnSpc>
              <a:spcBef>
                <a:spcPts val="865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5">
                <a:latin typeface="Cambria"/>
                <a:cs typeface="Cambria"/>
              </a:rPr>
              <a:t>Compliance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&amp; </a:t>
            </a:r>
            <a:r>
              <a:rPr dirty="0" sz="1100" spc="-10">
                <a:latin typeface="Cambria"/>
                <a:cs typeface="Cambria"/>
              </a:rPr>
              <a:t>Policy </a:t>
            </a:r>
            <a:r>
              <a:rPr dirty="0" sz="1100" spc="-5">
                <a:latin typeface="Cambria"/>
                <a:cs typeface="Cambria"/>
              </a:rPr>
              <a:t>Management</a:t>
            </a:r>
            <a:endParaRPr sz="1100">
              <a:latin typeface="Cambria"/>
              <a:cs typeface="Cambria"/>
            </a:endParaRPr>
          </a:p>
          <a:p>
            <a:pPr marL="927100" indent="-229235">
              <a:lnSpc>
                <a:spcPct val="100000"/>
              </a:lnSpc>
              <a:spcBef>
                <a:spcPts val="895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5">
                <a:latin typeface="Cambria"/>
                <a:cs typeface="Cambria"/>
              </a:rPr>
              <a:t>Information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Security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&amp; </a:t>
            </a:r>
            <a:r>
              <a:rPr dirty="0" sz="1100" spc="-5">
                <a:latin typeface="Cambria"/>
                <a:cs typeface="Cambria"/>
              </a:rPr>
              <a:t>Data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Management</a:t>
            </a:r>
            <a:endParaRPr sz="1100">
              <a:latin typeface="Cambria"/>
              <a:cs typeface="Cambria"/>
            </a:endParaRPr>
          </a:p>
          <a:p>
            <a:pPr marL="927100" indent="-229235">
              <a:lnSpc>
                <a:spcPct val="100000"/>
              </a:lnSpc>
              <a:spcBef>
                <a:spcPts val="860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5">
                <a:latin typeface="Cambria"/>
                <a:cs typeface="Cambria"/>
              </a:rPr>
              <a:t>Regulatory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Change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Management</a:t>
            </a:r>
            <a:endParaRPr sz="1100">
              <a:latin typeface="Cambria"/>
              <a:cs typeface="Cambria"/>
            </a:endParaRPr>
          </a:p>
          <a:p>
            <a:pPr marL="927100" indent="-229235">
              <a:lnSpc>
                <a:spcPct val="100000"/>
              </a:lnSpc>
              <a:spcBef>
                <a:spcPts val="865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5">
                <a:latin typeface="Cambria"/>
                <a:cs typeface="Cambria"/>
              </a:rPr>
              <a:t>Services</a:t>
            </a:r>
            <a:endParaRPr sz="1100">
              <a:latin typeface="Cambria"/>
              <a:cs typeface="Cambria"/>
            </a:endParaRPr>
          </a:p>
          <a:p>
            <a:pPr marL="927100" indent="-229235">
              <a:lnSpc>
                <a:spcPct val="100000"/>
              </a:lnSpc>
              <a:spcBef>
                <a:spcPts val="890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5">
                <a:latin typeface="Cambria"/>
                <a:cs typeface="Cambria"/>
              </a:rPr>
              <a:t>Consulting</a:t>
            </a:r>
            <a:endParaRPr sz="1100">
              <a:latin typeface="Cambria"/>
              <a:cs typeface="Cambria"/>
            </a:endParaRPr>
          </a:p>
          <a:p>
            <a:pPr marL="927100" indent="-229235">
              <a:lnSpc>
                <a:spcPct val="100000"/>
              </a:lnSpc>
              <a:spcBef>
                <a:spcPts val="865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5">
                <a:latin typeface="Cambria"/>
                <a:cs typeface="Cambria"/>
              </a:rPr>
              <a:t>Integration</a:t>
            </a:r>
            <a:r>
              <a:rPr dirty="0" sz="1100">
                <a:latin typeface="Cambria"/>
                <a:cs typeface="Cambria"/>
              </a:rPr>
              <a:t> &amp;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Implementation</a:t>
            </a:r>
            <a:endParaRPr sz="1100">
              <a:latin typeface="Cambria"/>
              <a:cs typeface="Cambria"/>
            </a:endParaRPr>
          </a:p>
          <a:p>
            <a:pPr marL="927100" indent="-229235">
              <a:lnSpc>
                <a:spcPct val="100000"/>
              </a:lnSpc>
              <a:spcBef>
                <a:spcPts val="865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5">
                <a:latin typeface="Cambria"/>
                <a:cs typeface="Cambria"/>
              </a:rPr>
              <a:t>Support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&amp;</a:t>
            </a:r>
            <a:r>
              <a:rPr dirty="0" sz="1100" spc="-5">
                <a:latin typeface="Cambria"/>
                <a:cs typeface="Cambria"/>
              </a:rPr>
              <a:t> Maintenance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8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Organization size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: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65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5">
                <a:latin typeface="Cambria"/>
                <a:cs typeface="Cambria"/>
              </a:rPr>
              <a:t>Large</a:t>
            </a:r>
            <a:r>
              <a:rPr dirty="0" sz="1100" spc="-4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Enterprise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65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>
                <a:latin typeface="Cambria"/>
                <a:cs typeface="Cambria"/>
              </a:rPr>
              <a:t>Medium</a:t>
            </a:r>
            <a:r>
              <a:rPr dirty="0" sz="1100" spc="-4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Enterprise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90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10">
                <a:latin typeface="Cambria"/>
                <a:cs typeface="Cambria"/>
              </a:rPr>
              <a:t>Small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Enterprise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Vertical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: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65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5">
                <a:latin typeface="Cambria"/>
                <a:cs typeface="Cambria"/>
              </a:rPr>
              <a:t>Aerospace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&amp;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Defense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65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5">
                <a:latin typeface="Cambria"/>
                <a:cs typeface="Cambria"/>
              </a:rPr>
              <a:t>Automotive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85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5">
                <a:latin typeface="Cambria"/>
                <a:cs typeface="Cambria"/>
              </a:rPr>
              <a:t>Consumer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goods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&amp;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Retail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65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10">
                <a:latin typeface="Cambria"/>
                <a:cs typeface="Cambria"/>
              </a:rPr>
              <a:t>Healthcare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&amp; Life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science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65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5">
                <a:latin typeface="Cambria"/>
                <a:cs typeface="Cambria"/>
              </a:rPr>
              <a:t>ITES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&amp;</a:t>
            </a:r>
            <a:r>
              <a:rPr dirty="0" sz="1100" spc="-10">
                <a:latin typeface="Cambria"/>
                <a:cs typeface="Cambria"/>
              </a:rPr>
              <a:t> Telecom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90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5">
                <a:latin typeface="Cambria"/>
                <a:cs typeface="Cambria"/>
              </a:rPr>
              <a:t>Others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Region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: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65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5">
                <a:latin typeface="Cambria"/>
                <a:cs typeface="Cambria"/>
              </a:rPr>
              <a:t>North</a:t>
            </a:r>
            <a:r>
              <a:rPr dirty="0" sz="1100" spc="-4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America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90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>
                <a:latin typeface="Cambria"/>
                <a:cs typeface="Cambria"/>
              </a:rPr>
              <a:t>Latin</a:t>
            </a:r>
            <a:r>
              <a:rPr dirty="0" sz="1100" spc="-5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America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65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5">
                <a:latin typeface="Cambria"/>
                <a:cs typeface="Cambria"/>
              </a:rPr>
              <a:t>Europe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60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10">
                <a:latin typeface="Cambria"/>
                <a:cs typeface="Cambria"/>
              </a:rPr>
              <a:t>East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Asia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90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 spc="-5">
                <a:latin typeface="Cambria"/>
                <a:cs typeface="Cambria"/>
              </a:rPr>
              <a:t>South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Asia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Pacific</a:t>
            </a:r>
            <a:endParaRPr sz="11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865"/>
              </a:spcBef>
              <a:buSzPct val="90909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100">
                <a:latin typeface="Cambria"/>
                <a:cs typeface="Cambria"/>
              </a:rPr>
              <a:t>Middle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East</a:t>
            </a:r>
            <a:r>
              <a:rPr dirty="0" sz="1100" spc="-5">
                <a:latin typeface="Cambria"/>
                <a:cs typeface="Cambria"/>
              </a:rPr>
              <a:t> and Africa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 spc="-5" b="1">
                <a:latin typeface="Cambria"/>
                <a:cs typeface="Cambria"/>
              </a:rPr>
              <a:t>Key</a:t>
            </a:r>
            <a:r>
              <a:rPr dirty="0" sz="1100" spc="-50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Players: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100" spc="-5">
                <a:latin typeface="Cambria"/>
                <a:cs typeface="Cambria"/>
              </a:rPr>
              <a:t>Key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players </a:t>
            </a:r>
            <a:r>
              <a:rPr dirty="0" sz="1100">
                <a:latin typeface="Cambria"/>
                <a:cs typeface="Cambria"/>
              </a:rPr>
              <a:t>in 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include,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IBM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(US)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5858"/>
            <a:ext cx="5947410" cy="7733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229235">
              <a:lnSpc>
                <a:spcPct val="100000"/>
              </a:lnSpc>
              <a:spcBef>
                <a:spcPts val="10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Microsoft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(US)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10">
                <a:latin typeface="Cambria"/>
                <a:cs typeface="Cambria"/>
              </a:rPr>
              <a:t>Oracle</a:t>
            </a:r>
            <a:r>
              <a:rPr dirty="0" sz="1100" spc="-4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(US)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9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>
                <a:latin typeface="Cambria"/>
                <a:cs typeface="Cambria"/>
              </a:rPr>
              <a:t>SAP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(Germany)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>
                <a:latin typeface="Cambria"/>
                <a:cs typeface="Cambria"/>
              </a:rPr>
              <a:t>SAS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Institute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(US)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Thomson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Reuters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(Canada)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9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Wolters </a:t>
            </a:r>
            <a:r>
              <a:rPr dirty="0" sz="1100" spc="-10">
                <a:latin typeface="Cambria"/>
                <a:cs typeface="Cambria"/>
              </a:rPr>
              <a:t>Kluwer </a:t>
            </a:r>
            <a:r>
              <a:rPr dirty="0" sz="1100" spc="-5">
                <a:latin typeface="Cambria"/>
                <a:cs typeface="Cambria"/>
              </a:rPr>
              <a:t>(Netherlands)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Dell</a:t>
            </a:r>
            <a:r>
              <a:rPr dirty="0" sz="1100" spc="-4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EMC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(US)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>
                <a:latin typeface="Cambria"/>
                <a:cs typeface="Cambria"/>
              </a:rPr>
              <a:t>FIS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(US)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8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MetricStream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(US)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>
                <a:latin typeface="Cambria"/>
                <a:cs typeface="Cambria"/>
              </a:rPr>
              <a:t>Software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AG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(Germany)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>
                <a:latin typeface="Cambria"/>
                <a:cs typeface="Cambria"/>
              </a:rPr>
              <a:t>SAI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Global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(US)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9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ProcessGene</a:t>
            </a:r>
            <a:r>
              <a:rPr dirty="0" sz="1100" spc="-4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(Israel)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among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others.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 spc="-5" b="1">
                <a:latin typeface="Cambria"/>
                <a:cs typeface="Cambria"/>
              </a:rPr>
              <a:t>Market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Mergers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&amp;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Acquisitions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(M&amp;A):</a:t>
            </a:r>
            <a:endParaRPr sz="1100">
              <a:latin typeface="Cambria"/>
              <a:cs typeface="Cambria"/>
            </a:endParaRPr>
          </a:p>
          <a:p>
            <a:pPr marL="469900" marR="132715" indent="-229235">
              <a:lnSpc>
                <a:spcPct val="105500"/>
              </a:lnSpc>
              <a:spcBef>
                <a:spcPts val="79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In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5">
                <a:latin typeface="Cambria"/>
                <a:cs typeface="Cambria"/>
              </a:rPr>
              <a:t>2022,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Oracle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Corporation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acquired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leading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software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provider,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strengthening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its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position</a:t>
            </a:r>
            <a:r>
              <a:rPr dirty="0" sz="1100">
                <a:latin typeface="Cambria"/>
                <a:cs typeface="Cambria"/>
              </a:rPr>
              <a:t> in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market.</a:t>
            </a:r>
            <a:endParaRPr sz="1100">
              <a:latin typeface="Cambria"/>
              <a:cs typeface="Cambria"/>
            </a:endParaRPr>
          </a:p>
          <a:p>
            <a:pPr marL="469900" marR="381000" indent="-229235">
              <a:lnSpc>
                <a:spcPct val="105500"/>
              </a:lnSpc>
              <a:spcBef>
                <a:spcPts val="81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IBM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Corporation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acquired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prominent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compliance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management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company</a:t>
            </a:r>
            <a:r>
              <a:rPr dirty="0" sz="1100">
                <a:latin typeface="Cambria"/>
                <a:cs typeface="Cambria"/>
              </a:rPr>
              <a:t> to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expand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its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offerings.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7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MetricStream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acquired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5">
                <a:latin typeface="Cambria"/>
                <a:cs typeface="Cambria"/>
              </a:rPr>
              <a:t> smaller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software</a:t>
            </a:r>
            <a:r>
              <a:rPr dirty="0" sz="1100" spc="-5">
                <a:latin typeface="Cambria"/>
                <a:cs typeface="Cambria"/>
              </a:rPr>
              <a:t> vendor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 </a:t>
            </a:r>
            <a:r>
              <a:rPr dirty="0" sz="1100" spc="-5">
                <a:latin typeface="Cambria"/>
                <a:cs typeface="Cambria"/>
              </a:rPr>
              <a:t>enhance </a:t>
            </a:r>
            <a:r>
              <a:rPr dirty="0" sz="1100">
                <a:latin typeface="Cambria"/>
                <a:cs typeface="Cambria"/>
              </a:rPr>
              <a:t>its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product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portfolio.</a:t>
            </a:r>
            <a:endParaRPr sz="1100">
              <a:latin typeface="Cambria"/>
              <a:cs typeface="Cambria"/>
            </a:endParaRPr>
          </a:p>
          <a:p>
            <a:pPr marL="469900" marR="5080" indent="-229235">
              <a:lnSpc>
                <a:spcPct val="105500"/>
              </a:lnSpc>
              <a:spcBef>
                <a:spcPts val="79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>
                <a:latin typeface="Cambria"/>
                <a:cs typeface="Cambria"/>
              </a:rPr>
              <a:t>SAP SE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completed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strategic</a:t>
            </a:r>
            <a:r>
              <a:rPr dirty="0" sz="1100" spc="-5">
                <a:latin typeface="Cambria"/>
                <a:cs typeface="Cambria"/>
              </a:rPr>
              <a:t> merger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with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specialized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consulting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firm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 </a:t>
            </a:r>
            <a:r>
              <a:rPr dirty="0" sz="1100" spc="-5">
                <a:latin typeface="Cambria"/>
                <a:cs typeface="Cambria"/>
              </a:rPr>
              <a:t>augment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its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service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capabilities.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100" spc="-5" b="1">
                <a:latin typeface="Cambria"/>
                <a:cs typeface="Cambria"/>
              </a:rPr>
              <a:t>Drivers</a:t>
            </a:r>
            <a:r>
              <a:rPr dirty="0" sz="1100" spc="-20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&amp;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Restraints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100" spc="-5">
                <a:latin typeface="Cambria"/>
                <a:cs typeface="Cambria"/>
              </a:rPr>
              <a:t>Market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Drivers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 </a:t>
            </a:r>
            <a:r>
              <a:rPr dirty="0" sz="1100">
                <a:latin typeface="Cambria"/>
                <a:cs typeface="Cambria"/>
              </a:rPr>
              <a:t>Enterprise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Governance,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Risk,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Compliance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(EGRC)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Market:</a:t>
            </a:r>
            <a:endParaRPr sz="1100">
              <a:latin typeface="Cambria"/>
              <a:cs typeface="Cambria"/>
            </a:endParaRPr>
          </a:p>
          <a:p>
            <a:pPr algn="just" marL="469900" marR="67945" indent="-229235">
              <a:lnSpc>
                <a:spcPct val="105500"/>
              </a:lnSpc>
              <a:spcBef>
                <a:spcPts val="795"/>
              </a:spcBef>
              <a:buSzPct val="90909"/>
              <a:buFont typeface="Symbol"/>
              <a:buChar char=""/>
              <a:tabLst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Regulatory Compliance: Increasingly </a:t>
            </a:r>
            <a:r>
              <a:rPr dirty="0" sz="1100">
                <a:latin typeface="Cambria"/>
                <a:cs typeface="Cambria"/>
              </a:rPr>
              <a:t>stringent </a:t>
            </a:r>
            <a:r>
              <a:rPr dirty="0" sz="1100" spc="-5">
                <a:latin typeface="Cambria"/>
                <a:cs typeface="Cambria"/>
              </a:rPr>
              <a:t>regulations across industries, such </a:t>
            </a:r>
            <a:r>
              <a:rPr dirty="0" sz="1100" spc="-10">
                <a:latin typeface="Cambria"/>
                <a:cs typeface="Cambria"/>
              </a:rPr>
              <a:t>as </a:t>
            </a:r>
            <a:r>
              <a:rPr dirty="0" sz="1100" spc="-5">
                <a:latin typeface="Cambria"/>
                <a:cs typeface="Cambria"/>
              </a:rPr>
              <a:t>GDPR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 HIPAA, are compelling organizations </a:t>
            </a:r>
            <a:r>
              <a:rPr dirty="0" sz="1100">
                <a:latin typeface="Cambria"/>
                <a:cs typeface="Cambria"/>
              </a:rPr>
              <a:t>to </a:t>
            </a:r>
            <a:r>
              <a:rPr dirty="0" sz="1100" spc="-5">
                <a:latin typeface="Cambria"/>
                <a:cs typeface="Cambria"/>
              </a:rPr>
              <a:t>invest </a:t>
            </a:r>
            <a:r>
              <a:rPr dirty="0" sz="1100" spc="-15">
                <a:latin typeface="Cambria"/>
                <a:cs typeface="Cambria"/>
              </a:rPr>
              <a:t>in </a:t>
            </a:r>
            <a:r>
              <a:rPr dirty="0" sz="1100" spc="-5">
                <a:latin typeface="Cambria"/>
                <a:cs typeface="Cambria"/>
              </a:rPr>
              <a:t>EGRC solutions </a:t>
            </a:r>
            <a:r>
              <a:rPr dirty="0" sz="1100">
                <a:latin typeface="Cambria"/>
                <a:cs typeface="Cambria"/>
              </a:rPr>
              <a:t>to </a:t>
            </a:r>
            <a:r>
              <a:rPr dirty="0" sz="1100" spc="-5">
                <a:latin typeface="Cambria"/>
                <a:cs typeface="Cambria"/>
              </a:rPr>
              <a:t>ensure compliance,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driving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growth.</a:t>
            </a:r>
            <a:endParaRPr sz="1100">
              <a:latin typeface="Cambria"/>
              <a:cs typeface="Cambria"/>
            </a:endParaRPr>
          </a:p>
          <a:p>
            <a:pPr marL="469900" marR="14604" indent="-229235">
              <a:lnSpc>
                <a:spcPct val="105500"/>
              </a:lnSpc>
              <a:spcBef>
                <a:spcPts val="81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Data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Security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Concerns: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rising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threat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data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breaches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cyberattacks </a:t>
            </a:r>
            <a:r>
              <a:rPr dirty="0" sz="1100" spc="-10">
                <a:latin typeface="Cambria"/>
                <a:cs typeface="Cambria"/>
              </a:rPr>
              <a:t>has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made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essential for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safeguarding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sensitive information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mitigating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risks,</a:t>
            </a:r>
            <a:r>
              <a:rPr dirty="0" sz="1100" spc="-5">
                <a:latin typeface="Cambria"/>
                <a:cs typeface="Cambria"/>
              </a:rPr>
              <a:t> fostering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demand.</a:t>
            </a:r>
            <a:endParaRPr sz="1100">
              <a:latin typeface="Cambria"/>
              <a:cs typeface="Cambria"/>
            </a:endParaRPr>
          </a:p>
          <a:p>
            <a:pPr algn="just" marL="469900" marR="88265" indent="-229235">
              <a:lnSpc>
                <a:spcPct val="105500"/>
              </a:lnSpc>
              <a:spcBef>
                <a:spcPts val="795"/>
              </a:spcBef>
              <a:buSzPct val="90909"/>
              <a:buFont typeface="Symbol"/>
              <a:buChar char=""/>
              <a:tabLst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Cost Reduction: EGRC tools </a:t>
            </a:r>
            <a:r>
              <a:rPr dirty="0" sz="1100" spc="-10">
                <a:latin typeface="Cambria"/>
                <a:cs typeface="Cambria"/>
              </a:rPr>
              <a:t>help </a:t>
            </a:r>
            <a:r>
              <a:rPr dirty="0" sz="1100" spc="-5">
                <a:latin typeface="Cambria"/>
                <a:cs typeface="Cambria"/>
              </a:rPr>
              <a:t>streamline processes, reduce manual efforts, and enhance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operational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efficiency,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leading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5">
                <a:latin typeface="Cambria"/>
                <a:cs typeface="Cambria"/>
              </a:rPr>
              <a:t> cost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savings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stimulating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5">
                <a:latin typeface="Cambria"/>
                <a:cs typeface="Cambria"/>
              </a:rPr>
              <a:t>adoption.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324"/>
            <a:ext cx="5925185" cy="80378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494030" indent="-229235">
              <a:lnSpc>
                <a:spcPct val="105500"/>
              </a:lnSpc>
              <a:spcBef>
                <a:spcPts val="9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Business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Continuity: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crucial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 spc="3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ensuring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business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continuity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by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managing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risks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enabling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organizations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 </a:t>
            </a:r>
            <a:r>
              <a:rPr dirty="0" sz="1100" spc="-10">
                <a:latin typeface="Cambria"/>
                <a:cs typeface="Cambria"/>
              </a:rPr>
              <a:t>adapt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 </a:t>
            </a:r>
            <a:r>
              <a:rPr dirty="0" sz="1100" spc="-5">
                <a:latin typeface="Cambria"/>
                <a:cs typeface="Cambria"/>
              </a:rPr>
              <a:t>changing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dynamics,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propelling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growth.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100" spc="-5">
                <a:latin typeface="Cambria"/>
                <a:cs typeface="Cambria"/>
              </a:rPr>
              <a:t>Market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Restraints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Enterprise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Governance, </a:t>
            </a:r>
            <a:r>
              <a:rPr dirty="0" sz="1100">
                <a:latin typeface="Cambria"/>
                <a:cs typeface="Cambria"/>
              </a:rPr>
              <a:t>Risk,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Compliance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(EGRC)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Market:</a:t>
            </a:r>
            <a:endParaRPr sz="1100">
              <a:latin typeface="Cambria"/>
              <a:cs typeface="Cambria"/>
            </a:endParaRPr>
          </a:p>
          <a:p>
            <a:pPr marL="469900" marR="13335" indent="-229235">
              <a:lnSpc>
                <a:spcPct val="105500"/>
              </a:lnSpc>
              <a:spcBef>
                <a:spcPts val="81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Implementation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Complexity: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Integrating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into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existing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IT infrastructures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can </a:t>
            </a:r>
            <a:r>
              <a:rPr dirty="0" sz="1100" spc="-5">
                <a:latin typeface="Cambria"/>
                <a:cs typeface="Cambria"/>
              </a:rPr>
              <a:t> be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complex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time-consuming,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deterring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some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organizations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from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adoption.</a:t>
            </a:r>
            <a:endParaRPr sz="1100">
              <a:latin typeface="Cambria"/>
              <a:cs typeface="Cambria"/>
            </a:endParaRPr>
          </a:p>
          <a:p>
            <a:pPr marL="469900" marR="328930" indent="-229235">
              <a:lnSpc>
                <a:spcPct val="105500"/>
              </a:lnSpc>
              <a:spcBef>
                <a:spcPts val="79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>
                <a:latin typeface="Cambria"/>
                <a:cs typeface="Cambria"/>
              </a:rPr>
              <a:t>High </a:t>
            </a:r>
            <a:r>
              <a:rPr dirty="0" sz="1100" spc="-5">
                <a:latin typeface="Cambria"/>
                <a:cs typeface="Cambria"/>
              </a:rPr>
              <a:t>Initial </a:t>
            </a:r>
            <a:r>
              <a:rPr dirty="0" sz="1100">
                <a:latin typeface="Cambria"/>
                <a:cs typeface="Cambria"/>
              </a:rPr>
              <a:t>Costs: </a:t>
            </a:r>
            <a:r>
              <a:rPr dirty="0" sz="1100" spc="-5">
                <a:latin typeface="Cambria"/>
                <a:cs typeface="Cambria"/>
              </a:rPr>
              <a:t>The initial investment required for EGRC </a:t>
            </a:r>
            <a:r>
              <a:rPr dirty="0" sz="1100">
                <a:latin typeface="Cambria"/>
                <a:cs typeface="Cambria"/>
              </a:rPr>
              <a:t>implementation, </a:t>
            </a:r>
            <a:r>
              <a:rPr dirty="0" sz="1100" spc="-5">
                <a:latin typeface="Cambria"/>
                <a:cs typeface="Cambria"/>
              </a:rPr>
              <a:t>including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software, training,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consultancy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services,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can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barrier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smaller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enterprises.</a:t>
            </a:r>
            <a:endParaRPr sz="1100">
              <a:latin typeface="Cambria"/>
              <a:cs typeface="Cambria"/>
            </a:endParaRPr>
          </a:p>
          <a:p>
            <a:pPr marL="469900" marR="72390" indent="-229235">
              <a:lnSpc>
                <a:spcPct val="105500"/>
              </a:lnSpc>
              <a:spcBef>
                <a:spcPts val="79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Resistance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 </a:t>
            </a:r>
            <a:r>
              <a:rPr dirty="0" sz="1100" spc="-5">
                <a:latin typeface="Cambria"/>
                <a:cs typeface="Cambria"/>
              </a:rPr>
              <a:t>Change: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Resistance within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organizations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 </a:t>
            </a:r>
            <a:r>
              <a:rPr dirty="0" sz="1100" spc="-10">
                <a:latin typeface="Cambria"/>
                <a:cs typeface="Cambria"/>
              </a:rPr>
              <a:t>adapt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 </a:t>
            </a:r>
            <a:r>
              <a:rPr dirty="0" sz="1100" spc="-5">
                <a:latin typeface="Cambria"/>
                <a:cs typeface="Cambria"/>
              </a:rPr>
              <a:t>new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practices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technologies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can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impede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adoption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solutions.</a:t>
            </a:r>
            <a:endParaRPr sz="1100">
              <a:latin typeface="Cambria"/>
              <a:cs typeface="Cambria"/>
            </a:endParaRPr>
          </a:p>
          <a:p>
            <a:pPr marL="469900" marR="26670" indent="-229235">
              <a:lnSpc>
                <a:spcPct val="105500"/>
              </a:lnSpc>
              <a:spcBef>
                <a:spcPts val="81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Lack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Skilled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Workforce: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There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shortage</a:t>
            </a:r>
            <a:r>
              <a:rPr dirty="0" sz="1100" spc="-10">
                <a:latin typeface="Cambria"/>
                <a:cs typeface="Cambria"/>
              </a:rPr>
              <a:t> 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professionals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with</a:t>
            </a:r>
            <a:r>
              <a:rPr dirty="0" sz="1100" spc="-4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5">
                <a:latin typeface="Cambria"/>
                <a:cs typeface="Cambria"/>
              </a:rPr>
              <a:t> necessary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expertise, making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challenging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organizations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effectively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implement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strategies.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This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can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hinder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growth</a:t>
            </a:r>
            <a:r>
              <a:rPr dirty="0" sz="1100" spc="-10">
                <a:latin typeface="Cambria"/>
                <a:cs typeface="Cambria"/>
              </a:rPr>
              <a:t> as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well.</a:t>
            </a:r>
            <a:endParaRPr sz="1100">
              <a:latin typeface="Cambria"/>
              <a:cs typeface="Cambria"/>
            </a:endParaRPr>
          </a:p>
          <a:p>
            <a:pPr marL="12700" marR="1019175">
              <a:lnSpc>
                <a:spcPct val="105500"/>
              </a:lnSpc>
              <a:spcBef>
                <a:spcPts val="795"/>
              </a:spcBef>
            </a:pPr>
            <a:r>
              <a:rPr dirty="0" sz="1100" b="1">
                <a:latin typeface="Cambria"/>
                <a:cs typeface="Cambria"/>
              </a:rPr>
              <a:t>Get</a:t>
            </a:r>
            <a:r>
              <a:rPr dirty="0" sz="1100" spc="-5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A</a:t>
            </a:r>
            <a:r>
              <a:rPr dirty="0" sz="1100" spc="-5" b="1">
                <a:latin typeface="Cambria"/>
                <a:cs typeface="Cambria"/>
              </a:rPr>
              <a:t> Customized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Scope</a:t>
            </a:r>
            <a:r>
              <a:rPr dirty="0" sz="1100" spc="-10" b="1">
                <a:latin typeface="Cambria"/>
                <a:cs typeface="Cambria"/>
              </a:rPr>
              <a:t> To</a:t>
            </a:r>
            <a:r>
              <a:rPr dirty="0" sz="1100" spc="15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Match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Your Need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Ask</a:t>
            </a:r>
            <a:r>
              <a:rPr dirty="0" sz="1100" spc="15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An </a:t>
            </a:r>
            <a:r>
              <a:rPr dirty="0" sz="1100" spc="-5" b="1">
                <a:latin typeface="Cambria"/>
                <a:cs typeface="Cambria"/>
              </a:rPr>
              <a:t>Expert</a:t>
            </a:r>
            <a:r>
              <a:rPr dirty="0" sz="1100" b="1">
                <a:latin typeface="Cambria"/>
                <a:cs typeface="Cambria"/>
              </a:rPr>
              <a:t> - 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u="sng" sz="11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2"/>
              </a:rPr>
              <a:t>https://www.persistencemarketresearch.com/request-customization/4754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 spc="-5" b="1">
                <a:latin typeface="Cambria"/>
                <a:cs typeface="Cambria"/>
              </a:rPr>
              <a:t>Trends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Shaping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the</a:t>
            </a:r>
            <a:r>
              <a:rPr dirty="0" sz="1100" spc="-20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EGRC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Market</a:t>
            </a:r>
            <a:endParaRPr sz="1100">
              <a:latin typeface="Cambria"/>
              <a:cs typeface="Cambria"/>
            </a:endParaRPr>
          </a:p>
          <a:p>
            <a:pPr marL="12700" marR="870585">
              <a:lnSpc>
                <a:spcPct val="105600"/>
              </a:lnSpc>
              <a:spcBef>
                <a:spcPts val="790"/>
              </a:spcBef>
            </a:pP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constantly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evolving,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driven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industry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trends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technological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advancements.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Some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>
                <a:latin typeface="Cambria"/>
                <a:cs typeface="Cambria"/>
              </a:rPr>
              <a:t> 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notable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trends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shaping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this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include:</a:t>
            </a:r>
            <a:endParaRPr sz="1100">
              <a:latin typeface="Cambria"/>
              <a:cs typeface="Cambria"/>
            </a:endParaRPr>
          </a:p>
          <a:p>
            <a:pPr marL="469900" marR="5080" indent="-229235">
              <a:lnSpc>
                <a:spcPct val="105500"/>
              </a:lnSpc>
              <a:spcBef>
                <a:spcPts val="81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>
                <a:latin typeface="Cambria"/>
                <a:cs typeface="Cambria"/>
              </a:rPr>
              <a:t>AI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Machine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Learning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Integration: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solutions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increasingly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incorporating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artificial intelligence 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machine learning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 </a:t>
            </a:r>
            <a:r>
              <a:rPr dirty="0" sz="1100" spc="-5">
                <a:latin typeface="Cambria"/>
                <a:cs typeface="Cambria"/>
              </a:rPr>
              <a:t>improve </a:t>
            </a:r>
            <a:r>
              <a:rPr dirty="0" sz="1100">
                <a:latin typeface="Cambria"/>
                <a:cs typeface="Cambria"/>
              </a:rPr>
              <a:t>risk</a:t>
            </a:r>
            <a:r>
              <a:rPr dirty="0" sz="1100" spc="4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assessment,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identify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compliance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violations,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predict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potential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issues.</a:t>
            </a:r>
            <a:endParaRPr sz="1100">
              <a:latin typeface="Cambria"/>
              <a:cs typeface="Cambria"/>
            </a:endParaRPr>
          </a:p>
          <a:p>
            <a:pPr marL="469900" marR="134620" indent="-229235">
              <a:lnSpc>
                <a:spcPts val="1390"/>
              </a:lnSpc>
              <a:spcBef>
                <a:spcPts val="6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Cloud-Based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Solutions: The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adoption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cloud-based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on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rise, </a:t>
            </a:r>
            <a:r>
              <a:rPr dirty="0" sz="1100" spc="-10">
                <a:latin typeface="Cambria"/>
                <a:cs typeface="Cambria"/>
              </a:rPr>
              <a:t>as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they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offer scalability,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flexibility,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cost-efficiency.</a:t>
            </a:r>
            <a:endParaRPr sz="1100">
              <a:latin typeface="Cambria"/>
              <a:cs typeface="Cambria"/>
            </a:endParaRPr>
          </a:p>
          <a:p>
            <a:pPr marL="469900" marR="10795" indent="-229235">
              <a:lnSpc>
                <a:spcPts val="1390"/>
              </a:lnSpc>
              <a:spcBef>
                <a:spcPts val="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Cybersecurity 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Data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Privacy Focus:</a:t>
            </a:r>
            <a:r>
              <a:rPr dirty="0" sz="1100">
                <a:latin typeface="Cambria"/>
                <a:cs typeface="Cambria"/>
              </a:rPr>
              <a:t> With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growing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threat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cyberattacks 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increasing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importance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data</a:t>
            </a:r>
            <a:r>
              <a:rPr dirty="0" sz="1100" spc="-5">
                <a:latin typeface="Cambria"/>
                <a:cs typeface="Cambria"/>
              </a:rPr>
              <a:t> privacy, EGRC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 placing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5">
                <a:latin typeface="Cambria"/>
                <a:cs typeface="Cambria"/>
              </a:rPr>
              <a:t> significant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emphasis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on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cybersecurity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data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protection.</a:t>
            </a:r>
            <a:endParaRPr sz="1100">
              <a:latin typeface="Cambria"/>
              <a:cs typeface="Cambria"/>
            </a:endParaRPr>
          </a:p>
          <a:p>
            <a:pPr marL="469900" marR="311785" indent="-229235">
              <a:lnSpc>
                <a:spcPts val="1390"/>
              </a:lnSpc>
              <a:spcBef>
                <a:spcPts val="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Regulatory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Technology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(RegTech):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RegTech </a:t>
            </a:r>
            <a:r>
              <a:rPr dirty="0" sz="1100">
                <a:latin typeface="Cambria"/>
                <a:cs typeface="Cambria"/>
              </a:rPr>
              <a:t>solutions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becoming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integral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part</a:t>
            </a:r>
            <a:r>
              <a:rPr dirty="0" sz="1100" spc="15">
                <a:latin typeface="Cambria"/>
                <a:cs typeface="Cambria"/>
              </a:rPr>
              <a:t> of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platforms,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helping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organizations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stay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compliant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ever-evolving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regulations.</a:t>
            </a:r>
            <a:endParaRPr sz="1100">
              <a:latin typeface="Cambria"/>
              <a:cs typeface="Cambria"/>
            </a:endParaRPr>
          </a:p>
          <a:p>
            <a:pPr algn="just" marL="469900" marR="114300" indent="-229235">
              <a:lnSpc>
                <a:spcPts val="1390"/>
              </a:lnSpc>
              <a:spcBef>
                <a:spcPts val="10"/>
              </a:spcBef>
              <a:buSzPct val="90909"/>
              <a:buFont typeface="Symbol"/>
              <a:buChar char=""/>
              <a:tabLst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Sustainability </a:t>
            </a:r>
            <a:r>
              <a:rPr dirty="0" sz="1100" spc="-10">
                <a:latin typeface="Cambria"/>
                <a:cs typeface="Cambria"/>
              </a:rPr>
              <a:t>and </a:t>
            </a:r>
            <a:r>
              <a:rPr dirty="0" sz="1100" spc="-5">
                <a:latin typeface="Cambria"/>
                <a:cs typeface="Cambria"/>
              </a:rPr>
              <a:t>ESG Compliance: Environmental, </a:t>
            </a:r>
            <a:r>
              <a:rPr dirty="0" sz="1100" spc="-10">
                <a:latin typeface="Cambria"/>
                <a:cs typeface="Cambria"/>
              </a:rPr>
              <a:t>Social, </a:t>
            </a:r>
            <a:r>
              <a:rPr dirty="0" sz="1100" spc="-5">
                <a:latin typeface="Cambria"/>
                <a:cs typeface="Cambria"/>
              </a:rPr>
              <a:t>and Governance </a:t>
            </a:r>
            <a:r>
              <a:rPr dirty="0" sz="1100">
                <a:latin typeface="Cambria"/>
                <a:cs typeface="Cambria"/>
              </a:rPr>
              <a:t>(ESG) </a:t>
            </a:r>
            <a:r>
              <a:rPr dirty="0" sz="1100" spc="-5">
                <a:latin typeface="Cambria"/>
                <a:cs typeface="Cambria"/>
              </a:rPr>
              <a:t>criteria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 </a:t>
            </a:r>
            <a:r>
              <a:rPr dirty="0" sz="1100">
                <a:latin typeface="Cambria"/>
                <a:cs typeface="Cambria"/>
              </a:rPr>
              <a:t>gaining </a:t>
            </a:r>
            <a:r>
              <a:rPr dirty="0" sz="1100" spc="-5">
                <a:latin typeface="Cambria"/>
                <a:cs typeface="Cambria"/>
              </a:rPr>
              <a:t>prominence </a:t>
            </a:r>
            <a:r>
              <a:rPr dirty="0" sz="1100">
                <a:latin typeface="Cambria"/>
                <a:cs typeface="Cambria"/>
              </a:rPr>
              <a:t>in EGRC, </a:t>
            </a:r>
            <a:r>
              <a:rPr dirty="0" sz="1100" spc="-10">
                <a:latin typeface="Cambria"/>
                <a:cs typeface="Cambria"/>
              </a:rPr>
              <a:t>as </a:t>
            </a:r>
            <a:r>
              <a:rPr dirty="0" sz="1100" spc="-5">
                <a:latin typeface="Cambria"/>
                <a:cs typeface="Cambria"/>
              </a:rPr>
              <a:t>companies are increasingly </a:t>
            </a:r>
            <a:r>
              <a:rPr dirty="0" sz="1100" spc="-10">
                <a:latin typeface="Cambria"/>
                <a:cs typeface="Cambria"/>
              </a:rPr>
              <a:t>held </a:t>
            </a:r>
            <a:r>
              <a:rPr dirty="0" sz="1100" spc="-5">
                <a:latin typeface="Cambria"/>
                <a:cs typeface="Cambria"/>
              </a:rPr>
              <a:t>accountable </a:t>
            </a:r>
            <a:r>
              <a:rPr dirty="0" sz="1100" spc="10">
                <a:latin typeface="Cambria"/>
                <a:cs typeface="Cambria"/>
              </a:rPr>
              <a:t>for </a:t>
            </a:r>
            <a:r>
              <a:rPr dirty="0" sz="1100">
                <a:latin typeface="Cambria"/>
                <a:cs typeface="Cambria"/>
              </a:rPr>
              <a:t>their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environmental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social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impacts.</a:t>
            </a:r>
            <a:endParaRPr sz="1100">
              <a:latin typeface="Cambria"/>
              <a:cs typeface="Cambria"/>
            </a:endParaRPr>
          </a:p>
          <a:p>
            <a:pPr marL="469900" marR="57150" indent="-229235">
              <a:lnSpc>
                <a:spcPts val="1390"/>
              </a:lnSpc>
              <a:spcBef>
                <a:spcPts val="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>
                <a:latin typeface="Cambria"/>
                <a:cs typeface="Cambria"/>
              </a:rPr>
              <a:t>Vendor</a:t>
            </a:r>
            <a:r>
              <a:rPr dirty="0" sz="1100" spc="-5">
                <a:latin typeface="Cambria"/>
                <a:cs typeface="Cambria"/>
              </a:rPr>
              <a:t> Risk Management: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EGRC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incorporating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advanced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vendor</a:t>
            </a:r>
            <a:r>
              <a:rPr dirty="0" sz="1100">
                <a:latin typeface="Cambria"/>
                <a:cs typeface="Cambria"/>
              </a:rPr>
              <a:t> risk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management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capabilities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5">
                <a:latin typeface="Cambria"/>
                <a:cs typeface="Cambria"/>
              </a:rPr>
              <a:t> assess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mitigate</a:t>
            </a:r>
            <a:r>
              <a:rPr dirty="0" sz="1100" spc="-10">
                <a:latin typeface="Cambria"/>
                <a:cs typeface="Cambria"/>
              </a:rPr>
              <a:t> risks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associated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 </a:t>
            </a:r>
            <a:r>
              <a:rPr dirty="0" sz="1100">
                <a:latin typeface="Cambria"/>
                <a:cs typeface="Cambria"/>
              </a:rPr>
              <a:t>third-party </a:t>
            </a:r>
            <a:r>
              <a:rPr dirty="0" sz="1100" spc="-5">
                <a:latin typeface="Cambria"/>
                <a:cs typeface="Cambria"/>
              </a:rPr>
              <a:t>suppliers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partners.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100" spc="-5" b="1">
                <a:latin typeface="Cambria"/>
                <a:cs typeface="Cambria"/>
              </a:rPr>
              <a:t>Challenges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spc="-10" b="1">
                <a:latin typeface="Cambria"/>
                <a:cs typeface="Cambria"/>
              </a:rPr>
              <a:t>in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the</a:t>
            </a:r>
            <a:r>
              <a:rPr dirty="0" sz="1100" spc="-20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EGRC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Market</a:t>
            </a:r>
            <a:endParaRPr sz="1100">
              <a:latin typeface="Cambria"/>
              <a:cs typeface="Cambria"/>
            </a:endParaRPr>
          </a:p>
          <a:p>
            <a:pPr marL="469900" marR="31115" indent="-229235">
              <a:lnSpc>
                <a:spcPct val="105500"/>
              </a:lnSpc>
              <a:spcBef>
                <a:spcPts val="79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Despite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growth </a:t>
            </a:r>
            <a:r>
              <a:rPr dirty="0" sz="1100" spc="-10">
                <a:latin typeface="Cambria"/>
                <a:cs typeface="Cambria"/>
              </a:rPr>
              <a:t>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potential</a:t>
            </a:r>
            <a:r>
              <a:rPr dirty="0" sz="1100" spc="-10">
                <a:latin typeface="Cambria"/>
                <a:cs typeface="Cambria"/>
              </a:rPr>
              <a:t> of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market, organizations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face several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challenges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when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implementing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solutions:</a:t>
            </a:r>
            <a:endParaRPr sz="1100">
              <a:latin typeface="Cambria"/>
              <a:cs typeface="Cambria"/>
            </a:endParaRPr>
          </a:p>
          <a:p>
            <a:pPr marL="469900" marR="35560" indent="-229235">
              <a:lnSpc>
                <a:spcPct val="105500"/>
              </a:lnSpc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Data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Complexity: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volume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complexity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data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that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must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manage</a:t>
            </a:r>
            <a:r>
              <a:rPr dirty="0" sz="1100" spc="-10">
                <a:latin typeface="Cambria"/>
                <a:cs typeface="Cambria"/>
              </a:rPr>
              <a:t> can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overwhelming,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making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challenging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extract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valuable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insights.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324"/>
            <a:ext cx="5960745" cy="8096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153670" indent="-229235">
              <a:lnSpc>
                <a:spcPct val="105500"/>
              </a:lnSpc>
              <a:spcBef>
                <a:spcPts val="9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Integration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Issues: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Integrating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existing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systems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processes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can </a:t>
            </a:r>
            <a:r>
              <a:rPr dirty="0" sz="1100" spc="-5">
                <a:latin typeface="Cambria"/>
                <a:cs typeface="Cambria"/>
              </a:rPr>
              <a:t> be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complex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costly.</a:t>
            </a:r>
            <a:endParaRPr sz="1100">
              <a:latin typeface="Cambria"/>
              <a:cs typeface="Cambria"/>
            </a:endParaRPr>
          </a:p>
          <a:p>
            <a:pPr marL="469900" marR="40005" indent="-229235">
              <a:lnSpc>
                <a:spcPts val="1400"/>
              </a:lnSpc>
              <a:spcBef>
                <a:spcPts val="5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Change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Management: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Shifting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organizational</a:t>
            </a:r>
            <a:r>
              <a:rPr dirty="0" sz="1100" spc="-10">
                <a:latin typeface="Cambria"/>
                <a:cs typeface="Cambria"/>
              </a:rPr>
              <a:t> culture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processes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embrace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practices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can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 </a:t>
            </a:r>
            <a:r>
              <a:rPr dirty="0" sz="1100" spc="-10">
                <a:latin typeface="Cambria"/>
                <a:cs typeface="Cambria"/>
              </a:rPr>
              <a:t>met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with </a:t>
            </a:r>
            <a:r>
              <a:rPr dirty="0" sz="1100" spc="-5">
                <a:latin typeface="Cambria"/>
                <a:cs typeface="Cambria"/>
              </a:rPr>
              <a:t>resistance,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necessitating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effective change management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strategies.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Compliance Fatigue: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Organizations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struggle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keep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up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with </a:t>
            </a:r>
            <a:r>
              <a:rPr dirty="0" sz="1100" spc="-10">
                <a:latin typeface="Cambria"/>
                <a:cs typeface="Cambria"/>
              </a:rPr>
              <a:t>an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ever-increasing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number</a:t>
            </a:r>
            <a:endParaRPr sz="11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75"/>
              </a:spcBef>
            </a:pPr>
            <a:r>
              <a:rPr dirty="0" sz="1100" spc="-5">
                <a:latin typeface="Cambria"/>
                <a:cs typeface="Cambria"/>
              </a:rPr>
              <a:t>of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regulations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compliance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requirements, leading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5">
                <a:latin typeface="Cambria"/>
                <a:cs typeface="Cambria"/>
              </a:rPr>
              <a:t> compliance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fatigue.</a:t>
            </a:r>
            <a:endParaRPr sz="1100">
              <a:latin typeface="Cambria"/>
              <a:cs typeface="Cambria"/>
            </a:endParaRPr>
          </a:p>
          <a:p>
            <a:pPr marL="469900" marR="58419" indent="-229235">
              <a:lnSpc>
                <a:spcPct val="105500"/>
              </a:lnSpc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Cost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Considerations: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 </a:t>
            </a:r>
            <a:r>
              <a:rPr dirty="0" sz="1100">
                <a:latin typeface="Cambria"/>
                <a:cs typeface="Cambria"/>
              </a:rPr>
              <a:t>initial </a:t>
            </a:r>
            <a:r>
              <a:rPr dirty="0" sz="1100" spc="-5">
                <a:latin typeface="Cambria"/>
                <a:cs typeface="Cambria"/>
              </a:rPr>
              <a:t>investment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ongoing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maintenance costs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associated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with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can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significant,</a:t>
            </a:r>
            <a:r>
              <a:rPr dirty="0" sz="1100" spc="-5">
                <a:latin typeface="Cambria"/>
                <a:cs typeface="Cambria"/>
              </a:rPr>
              <a:t> requiring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careful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financial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planning.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100" spc="-5" b="1">
                <a:latin typeface="Cambria"/>
                <a:cs typeface="Cambria"/>
              </a:rPr>
              <a:t>Market Trends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&amp;</a:t>
            </a:r>
            <a:r>
              <a:rPr dirty="0" sz="1100" spc="-5" b="1">
                <a:latin typeface="Cambria"/>
                <a:cs typeface="Cambria"/>
              </a:rPr>
              <a:t> Latest Developments: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9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Increased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Focus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Predictive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Analytics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Convergence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Cybersecurity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Environmental,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Social,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Governance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(ESG)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Integration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8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Enhanced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User Experience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Mobile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Accessibility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100" spc="-5" b="1">
                <a:latin typeface="Cambria"/>
                <a:cs typeface="Cambria"/>
              </a:rPr>
              <a:t>Emerging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Technologies: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Artificial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Intelligence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Machine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Learning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Blockchain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Data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Integrity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9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Robotic</a:t>
            </a:r>
            <a:r>
              <a:rPr dirty="0" sz="1100" spc="-10">
                <a:latin typeface="Cambria"/>
                <a:cs typeface="Cambria"/>
              </a:rPr>
              <a:t> Process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Automation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(RPA)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Advanced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Analytics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 spc="-10" b="1">
                <a:latin typeface="Cambria"/>
                <a:cs typeface="Cambria"/>
              </a:rPr>
              <a:t>Future</a:t>
            </a:r>
            <a:r>
              <a:rPr dirty="0" sz="1100" spc="-40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Projections:</a:t>
            </a:r>
            <a:endParaRPr sz="1100">
              <a:latin typeface="Cambria"/>
              <a:cs typeface="Cambria"/>
            </a:endParaRPr>
          </a:p>
          <a:p>
            <a:pPr marL="12700" marR="108585">
              <a:lnSpc>
                <a:spcPct val="105500"/>
              </a:lnSpc>
              <a:spcBef>
                <a:spcPts val="815"/>
              </a:spcBef>
            </a:pP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poised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continued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growth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years.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5">
                <a:latin typeface="Cambria"/>
                <a:cs typeface="Cambria"/>
              </a:rPr>
              <a:t> integration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advanced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technologies,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increased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awareness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cybersecurity,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expanding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scope</a:t>
            </a:r>
            <a:r>
              <a:rPr dirty="0" sz="1100" spc="-10">
                <a:latin typeface="Cambria"/>
                <a:cs typeface="Cambria"/>
              </a:rPr>
              <a:t> 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regulations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expected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 </a:t>
            </a:r>
            <a:r>
              <a:rPr dirty="0" sz="1100" spc="-5">
                <a:latin typeface="Cambria"/>
                <a:cs typeface="Cambria"/>
              </a:rPr>
              <a:t>be </a:t>
            </a:r>
            <a:r>
              <a:rPr dirty="0" sz="1100" spc="-10">
                <a:latin typeface="Cambria"/>
                <a:cs typeface="Cambria"/>
              </a:rPr>
              <a:t>key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drivers.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Additionally,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sustainability</a:t>
            </a:r>
            <a:r>
              <a:rPr dirty="0" sz="1100" spc="5">
                <a:latin typeface="Cambria"/>
                <a:cs typeface="Cambria"/>
              </a:rPr>
              <a:t> and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ESG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criteria gain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importance,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likely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adapt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10">
                <a:latin typeface="Cambria"/>
                <a:cs typeface="Cambria"/>
              </a:rPr>
              <a:t> meet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evolving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needs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organizations.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 spc="-5" b="1">
                <a:latin typeface="Cambria"/>
                <a:cs typeface="Cambria"/>
              </a:rPr>
              <a:t>Key</a:t>
            </a:r>
            <a:r>
              <a:rPr dirty="0" sz="1100" spc="-2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Offerings</a:t>
            </a:r>
            <a:r>
              <a:rPr dirty="0" sz="1100" spc="-10" b="1">
                <a:latin typeface="Cambria"/>
                <a:cs typeface="Cambria"/>
              </a:rPr>
              <a:t> in</a:t>
            </a:r>
            <a:r>
              <a:rPr dirty="0" sz="1100" spc="-5" b="1">
                <a:latin typeface="Cambria"/>
                <a:cs typeface="Cambria"/>
              </a:rPr>
              <a:t> Report: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Comprehensive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Analysis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9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Competitive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Landscape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Profiles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Key </a:t>
            </a:r>
            <a:r>
              <a:rPr dirty="0" sz="1100" spc="-10">
                <a:latin typeface="Cambria"/>
                <a:cs typeface="Cambria"/>
              </a:rPr>
              <a:t>Players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>
                <a:latin typeface="Cambria"/>
                <a:cs typeface="Cambria"/>
              </a:rPr>
              <a:t>M&amp;A </a:t>
            </a:r>
            <a:r>
              <a:rPr dirty="0" sz="1100" spc="-5">
                <a:latin typeface="Cambria"/>
                <a:cs typeface="Cambria"/>
              </a:rPr>
              <a:t>Activities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Strategic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Partnerships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Regional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Analysis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Segmentation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8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Emerging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Technologies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Future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Projections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 spc="-5" b="1">
                <a:latin typeface="Cambria"/>
                <a:cs typeface="Cambria"/>
              </a:rPr>
              <a:t>Reasons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to</a:t>
            </a:r>
            <a:r>
              <a:rPr dirty="0" sz="1100" spc="-5" b="1">
                <a:latin typeface="Cambria"/>
                <a:cs typeface="Cambria"/>
              </a:rPr>
              <a:t> Purchase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spc="-10" b="1">
                <a:latin typeface="Cambria"/>
                <a:cs typeface="Cambria"/>
              </a:rPr>
              <a:t>this </a:t>
            </a:r>
            <a:r>
              <a:rPr dirty="0" sz="1100" spc="-5" b="1">
                <a:latin typeface="Cambria"/>
                <a:cs typeface="Cambria"/>
              </a:rPr>
              <a:t>Report: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>
                <a:latin typeface="Cambria"/>
                <a:cs typeface="Cambria"/>
              </a:rPr>
              <a:t>Strategic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insights for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decision-makers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9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In-depth understanding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dynamics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Competitive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analysis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positioning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5858"/>
            <a:ext cx="5922010" cy="8237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229235">
              <a:lnSpc>
                <a:spcPct val="100000"/>
              </a:lnSpc>
              <a:spcBef>
                <a:spcPts val="10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Emerging trends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and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opportunities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Comprehensive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regional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segment-wise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analysis</a:t>
            </a:r>
            <a:endParaRPr sz="1100">
              <a:latin typeface="Cambria"/>
              <a:cs typeface="Cambria"/>
            </a:endParaRPr>
          </a:p>
          <a:p>
            <a:pPr marL="12700" marR="96520">
              <a:lnSpc>
                <a:spcPct val="105500"/>
              </a:lnSpc>
              <a:spcBef>
                <a:spcPts val="819"/>
              </a:spcBef>
            </a:pPr>
            <a:r>
              <a:rPr dirty="0" sz="1100" spc="-5" b="1">
                <a:latin typeface="Cambria"/>
                <a:cs typeface="Cambria"/>
              </a:rPr>
              <a:t>Unlock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Exclusive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Insights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into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Business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Opportunities</a:t>
            </a:r>
            <a:r>
              <a:rPr dirty="0" sz="1100" spc="5" b="1">
                <a:latin typeface="Cambria"/>
                <a:cs typeface="Cambria"/>
              </a:rPr>
              <a:t> and</a:t>
            </a:r>
            <a:r>
              <a:rPr dirty="0" sz="1100" spc="-5" b="1">
                <a:latin typeface="Cambria"/>
                <a:cs typeface="Cambria"/>
              </a:rPr>
              <a:t> Market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Value</a:t>
            </a:r>
            <a:r>
              <a:rPr dirty="0" sz="1100" spc="25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-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Get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the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Premium </a:t>
            </a:r>
            <a:r>
              <a:rPr dirty="0" sz="1100" spc="-229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Insight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Now!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u="sng" sz="11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2"/>
              </a:rPr>
              <a:t>https://www.persistencemarketresearch.com/checkout/4754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 spc="-5" b="1">
                <a:latin typeface="Cambria"/>
                <a:cs typeface="Cambria"/>
              </a:rPr>
              <a:t>Key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Questions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Answered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spc="-10" b="1">
                <a:latin typeface="Cambria"/>
                <a:cs typeface="Cambria"/>
              </a:rPr>
              <a:t>in</a:t>
            </a:r>
            <a:r>
              <a:rPr dirty="0" sz="1100" spc="10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the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Report: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10">
                <a:latin typeface="Cambria"/>
                <a:cs typeface="Cambria"/>
              </a:rPr>
              <a:t>What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current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size</a:t>
            </a:r>
            <a:r>
              <a:rPr dirty="0" sz="1100" spc="-5">
                <a:latin typeface="Cambria"/>
                <a:cs typeface="Cambria"/>
              </a:rPr>
              <a:t> 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growth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potential </a:t>
            </a:r>
            <a:r>
              <a:rPr dirty="0" sz="1100" spc="-5">
                <a:latin typeface="Cambria"/>
                <a:cs typeface="Cambria"/>
              </a:rPr>
              <a:t>for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solutions?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8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>
                <a:latin typeface="Cambria"/>
                <a:cs typeface="Cambria"/>
              </a:rPr>
              <a:t>Who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are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key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players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what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their strategies?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10">
                <a:latin typeface="Cambria"/>
                <a:cs typeface="Cambria"/>
              </a:rPr>
              <a:t>What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major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segments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their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growth prospects?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10">
                <a:latin typeface="Cambria"/>
                <a:cs typeface="Cambria"/>
              </a:rPr>
              <a:t>What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5">
                <a:latin typeface="Cambria"/>
                <a:cs typeface="Cambria"/>
              </a:rPr>
              <a:t>M&amp;A </a:t>
            </a:r>
            <a:r>
              <a:rPr dirty="0" sz="1100" spc="-5">
                <a:latin typeface="Cambria"/>
                <a:cs typeface="Cambria"/>
              </a:rPr>
              <a:t>activities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have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shaped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recent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years?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9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>
                <a:latin typeface="Cambria"/>
                <a:cs typeface="Cambria"/>
              </a:rPr>
              <a:t>How do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regional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factors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impact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market?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10">
                <a:latin typeface="Cambria"/>
                <a:cs typeface="Cambria"/>
              </a:rPr>
              <a:t>What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primary drivers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adoption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organizations?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5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10">
                <a:latin typeface="Cambria"/>
                <a:cs typeface="Cambria"/>
              </a:rPr>
              <a:t>What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major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challenges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faced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implementations?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9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10">
                <a:latin typeface="Cambria"/>
                <a:cs typeface="Cambria"/>
              </a:rPr>
              <a:t>What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opportunities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exist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for EGRC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solutions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future?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6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10">
                <a:latin typeface="Cambria"/>
                <a:cs typeface="Cambria"/>
              </a:rPr>
              <a:t>What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latest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trends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developments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market?</a:t>
            </a:r>
            <a:endParaRPr sz="1100">
              <a:latin typeface="Cambria"/>
              <a:cs typeface="Cambria"/>
            </a:endParaRPr>
          </a:p>
          <a:p>
            <a:pPr marL="469900" indent="-229235">
              <a:lnSpc>
                <a:spcPct val="100000"/>
              </a:lnSpc>
              <a:spcBef>
                <a:spcPts val="870"/>
              </a:spcBef>
              <a:buSzPct val="90909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10">
                <a:latin typeface="Cambria"/>
                <a:cs typeface="Cambria"/>
              </a:rPr>
              <a:t>What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can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expected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future</a:t>
            </a:r>
            <a:r>
              <a:rPr dirty="0" sz="1100" spc="-10">
                <a:latin typeface="Cambria"/>
                <a:cs typeface="Cambria"/>
              </a:rPr>
              <a:t> 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EGRC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terms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technology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growth?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100" spc="-5" b="1">
                <a:latin typeface="Cambria"/>
                <a:cs typeface="Cambria"/>
              </a:rPr>
              <a:t>About Persistence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Market</a:t>
            </a:r>
            <a:r>
              <a:rPr dirty="0" sz="110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Research:</a:t>
            </a:r>
            <a:endParaRPr sz="1100">
              <a:latin typeface="Cambria"/>
              <a:cs typeface="Cambria"/>
            </a:endParaRPr>
          </a:p>
          <a:p>
            <a:pPr marL="12700" marR="177165">
              <a:lnSpc>
                <a:spcPct val="105500"/>
              </a:lnSpc>
              <a:spcBef>
                <a:spcPts val="815"/>
              </a:spcBef>
            </a:pPr>
            <a:r>
              <a:rPr dirty="0" sz="1100" spc="-5">
                <a:latin typeface="Cambria"/>
                <a:cs typeface="Cambria"/>
              </a:rPr>
              <a:t>Business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intelligence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foundation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every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business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</a:t>
            </a:r>
            <a:r>
              <a:rPr dirty="0" sz="1100" spc="-10">
                <a:latin typeface="Cambria"/>
                <a:cs typeface="Cambria"/>
              </a:rPr>
              <a:t> employed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Persistence Market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Research. Multi-dimensional</a:t>
            </a:r>
            <a:r>
              <a:rPr dirty="0" sz="1100" spc="-10">
                <a:latin typeface="Cambria"/>
                <a:cs typeface="Cambria"/>
              </a:rPr>
              <a:t> sources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put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to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work,</a:t>
            </a:r>
            <a:r>
              <a:rPr dirty="0" sz="1100" spc="-5">
                <a:latin typeface="Cambria"/>
                <a:cs typeface="Cambria"/>
              </a:rPr>
              <a:t> which include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data, customer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experience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analytics, and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real-time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data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collection.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Thus,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working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“micros” by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Persistence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Research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helps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companies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overcome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their “macro” </a:t>
            </a:r>
            <a:r>
              <a:rPr dirty="0" sz="1100">
                <a:latin typeface="Cambria"/>
                <a:cs typeface="Cambria"/>
              </a:rPr>
              <a:t>business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challenges.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05500"/>
              </a:lnSpc>
              <a:spcBef>
                <a:spcPts val="795"/>
              </a:spcBef>
            </a:pPr>
            <a:r>
              <a:rPr dirty="0" sz="1100" spc="-5">
                <a:latin typeface="Cambria"/>
                <a:cs typeface="Cambria"/>
              </a:rPr>
              <a:t>Persistence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Research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always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way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ahead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its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time.</a:t>
            </a:r>
            <a:r>
              <a:rPr dirty="0" sz="1100" spc="-5">
                <a:latin typeface="Cambria"/>
                <a:cs typeface="Cambria"/>
              </a:rPr>
              <a:t> 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other</a:t>
            </a:r>
            <a:r>
              <a:rPr dirty="0" sz="1100">
                <a:latin typeface="Cambria"/>
                <a:cs typeface="Cambria"/>
              </a:rPr>
              <a:t> words,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tables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market </a:t>
            </a:r>
            <a:r>
              <a:rPr dirty="0" sz="1100" spc="-5">
                <a:latin typeface="Cambria"/>
                <a:cs typeface="Cambria"/>
              </a:rPr>
              <a:t> solutions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stepping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into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5">
                <a:latin typeface="Cambria"/>
                <a:cs typeface="Cambria"/>
              </a:rPr>
              <a:t> companies’/clients’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5">
                <a:latin typeface="Cambria"/>
                <a:cs typeface="Cambria"/>
              </a:rPr>
              <a:t>shoes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much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before they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themselves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have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5">
                <a:latin typeface="Cambria"/>
                <a:cs typeface="Cambria"/>
              </a:rPr>
              <a:t> sneak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pick</a:t>
            </a:r>
            <a:r>
              <a:rPr dirty="0" sz="1100" spc="-5">
                <a:latin typeface="Cambria"/>
                <a:cs typeface="Cambria"/>
              </a:rPr>
              <a:t> into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market.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5">
                <a:latin typeface="Cambria"/>
                <a:cs typeface="Cambria"/>
              </a:rPr>
              <a:t> pro-active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approach followed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by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experts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Persistence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Market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Research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helps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companies/clients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lay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their</a:t>
            </a:r>
            <a:r>
              <a:rPr dirty="0" sz="1100">
                <a:latin typeface="Cambria"/>
                <a:cs typeface="Cambria"/>
              </a:rPr>
              <a:t> hands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techno-commercial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insights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beforehand,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so</a:t>
            </a:r>
            <a:r>
              <a:rPr dirty="0" sz="1100" spc="-5">
                <a:latin typeface="Cambria"/>
                <a:cs typeface="Cambria"/>
              </a:rPr>
              <a:t> that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subsequent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course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action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could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simplified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their </a:t>
            </a:r>
            <a:r>
              <a:rPr dirty="0" sz="1100">
                <a:latin typeface="Cambria"/>
                <a:cs typeface="Cambria"/>
              </a:rPr>
              <a:t>part.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 spc="-5" b="1">
                <a:latin typeface="Cambria"/>
                <a:cs typeface="Cambria"/>
              </a:rPr>
              <a:t>Contact</a:t>
            </a:r>
            <a:r>
              <a:rPr dirty="0" sz="1100" spc="-3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us: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100" spc="-5" b="1">
                <a:latin typeface="Cambria"/>
                <a:cs typeface="Cambria"/>
              </a:rPr>
              <a:t>Persistence</a:t>
            </a:r>
            <a:r>
              <a:rPr dirty="0" sz="1100" spc="-20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Market Research</a:t>
            </a:r>
            <a:endParaRPr sz="1100">
              <a:latin typeface="Cambria"/>
              <a:cs typeface="Cambria"/>
            </a:endParaRPr>
          </a:p>
          <a:p>
            <a:pPr marL="12700" marR="2858770">
              <a:lnSpc>
                <a:spcPct val="105500"/>
              </a:lnSpc>
            </a:pPr>
            <a:r>
              <a:rPr dirty="0" sz="1100" spc="-5">
                <a:latin typeface="Cambria"/>
                <a:cs typeface="Cambria"/>
              </a:rPr>
              <a:t>Address </a:t>
            </a:r>
            <a:r>
              <a:rPr dirty="0" sz="1100">
                <a:latin typeface="Cambria"/>
                <a:cs typeface="Cambria"/>
              </a:rPr>
              <a:t>– </a:t>
            </a:r>
            <a:r>
              <a:rPr dirty="0" sz="1100" spc="-10">
                <a:latin typeface="Cambria"/>
                <a:cs typeface="Cambria"/>
              </a:rPr>
              <a:t>305 </a:t>
            </a:r>
            <a:r>
              <a:rPr dirty="0" sz="1100" spc="-5">
                <a:latin typeface="Cambria"/>
                <a:cs typeface="Cambria"/>
              </a:rPr>
              <a:t>Broadway, 7th </a:t>
            </a:r>
            <a:r>
              <a:rPr dirty="0" sz="1100">
                <a:latin typeface="Cambria"/>
                <a:cs typeface="Cambria"/>
              </a:rPr>
              <a:t>Floor, New </a:t>
            </a:r>
            <a:r>
              <a:rPr dirty="0" sz="1100" spc="-5">
                <a:latin typeface="Cambria"/>
                <a:cs typeface="Cambria"/>
              </a:rPr>
              <a:t>York </a:t>
            </a:r>
            <a:r>
              <a:rPr dirty="0" sz="1100">
                <a:latin typeface="Cambria"/>
                <a:cs typeface="Cambria"/>
              </a:rPr>
              <a:t>City,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NY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10007,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United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States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100" spc="-5">
                <a:latin typeface="Cambria"/>
                <a:cs typeface="Cambria"/>
              </a:rPr>
              <a:t>U.S.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Ph.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–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+1-646-568-7751</a:t>
            </a:r>
            <a:endParaRPr sz="1100">
              <a:latin typeface="Cambria"/>
              <a:cs typeface="Cambria"/>
            </a:endParaRPr>
          </a:p>
          <a:p>
            <a:pPr marL="12700" marR="3135630">
              <a:lnSpc>
                <a:spcPct val="105500"/>
              </a:lnSpc>
            </a:pPr>
            <a:r>
              <a:rPr dirty="0" sz="1100">
                <a:latin typeface="Cambria"/>
                <a:cs typeface="Cambria"/>
              </a:rPr>
              <a:t>USA-Canada </a:t>
            </a:r>
            <a:r>
              <a:rPr dirty="0" sz="1100" spc="-10">
                <a:latin typeface="Cambria"/>
                <a:cs typeface="Cambria"/>
              </a:rPr>
              <a:t>Toll-free </a:t>
            </a:r>
            <a:r>
              <a:rPr dirty="0" sz="1100">
                <a:latin typeface="Cambria"/>
                <a:cs typeface="Cambria"/>
              </a:rPr>
              <a:t>–</a:t>
            </a:r>
            <a:r>
              <a:rPr dirty="0" sz="1100" spc="24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+1</a:t>
            </a:r>
            <a:r>
              <a:rPr dirty="0" sz="1100" spc="2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800-961-0353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Sales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–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  <a:hlinkClick r:id="rId3"/>
              </a:rPr>
              <a:t>sales@persistencemarketresearch.com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100" spc="-5" b="1">
                <a:latin typeface="Cambria"/>
                <a:cs typeface="Cambria"/>
              </a:rPr>
              <a:t>Website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–</a:t>
            </a:r>
            <a:r>
              <a:rPr dirty="0" sz="1100" spc="20" b="1">
                <a:latin typeface="Cambria"/>
                <a:cs typeface="Cambria"/>
              </a:rPr>
              <a:t> </a:t>
            </a:r>
            <a:r>
              <a:rPr dirty="0" u="sng" sz="11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4"/>
              </a:rPr>
              <a:t>https://www.persistencemarketresearch.com 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u="sng" sz="11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5"/>
              </a:rPr>
              <a:t>LinkedIn</a:t>
            </a:r>
            <a:r>
              <a:rPr dirty="0" sz="1100" spc="-25" b="1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 </a:t>
            </a:r>
            <a:r>
              <a:rPr dirty="0" sz="1100" b="1">
                <a:latin typeface="Cambria"/>
                <a:cs typeface="Cambria"/>
              </a:rPr>
              <a:t>|</a:t>
            </a:r>
            <a:r>
              <a:rPr dirty="0" sz="1100" spc="-25" b="1">
                <a:latin typeface="Cambria"/>
                <a:cs typeface="Cambria"/>
              </a:rPr>
              <a:t> </a:t>
            </a:r>
            <a:r>
              <a:rPr dirty="0" u="sng" sz="11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6"/>
              </a:rPr>
              <a:t>Twitter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 spc="-10" b="1">
                <a:latin typeface="Cambria"/>
                <a:cs typeface="Cambria"/>
              </a:rPr>
              <a:t>This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sz="1100" spc="-5" b="1">
                <a:latin typeface="Cambria"/>
                <a:cs typeface="Cambria"/>
              </a:rPr>
              <a:t>press</a:t>
            </a:r>
            <a:r>
              <a:rPr dirty="0" sz="1100" spc="-15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release</a:t>
            </a:r>
            <a:r>
              <a:rPr dirty="0" sz="1100" spc="-20" b="1">
                <a:latin typeface="Cambria"/>
                <a:cs typeface="Cambria"/>
              </a:rPr>
              <a:t> </a:t>
            </a:r>
            <a:r>
              <a:rPr dirty="0" sz="1100" b="1">
                <a:latin typeface="Cambria"/>
                <a:cs typeface="Cambria"/>
              </a:rPr>
              <a:t>first</a:t>
            </a:r>
            <a:r>
              <a:rPr dirty="0" sz="1100" spc="-5" b="1">
                <a:latin typeface="Cambria"/>
                <a:cs typeface="Cambria"/>
              </a:rPr>
              <a:t> seen on</a:t>
            </a:r>
            <a:r>
              <a:rPr dirty="0" sz="1100" spc="5" b="1">
                <a:latin typeface="Cambria"/>
                <a:cs typeface="Cambria"/>
              </a:rPr>
              <a:t> </a:t>
            </a:r>
            <a:r>
              <a:rPr dirty="0" u="sng" sz="11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7"/>
              </a:rPr>
              <a:t>Brilad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Ajay Kumar</dc:creator>
  <dcterms:created xsi:type="dcterms:W3CDTF">2023-12-15T11:10:51Z</dcterms:created>
  <dcterms:modified xsi:type="dcterms:W3CDTF">2023-12-15T11:10:51Z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2023-12-15T00:00:00Z</vt:filetime>
  </property>
</Properties>
</file>