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0" r:id="rId1"/>
  </p:sldMasterIdLst>
  <p:sldIdLst>
    <p:sldId id="256" r:id="rId2"/>
    <p:sldId id="258" r:id="rId3"/>
    <p:sldId id="259" r:id="rId4"/>
    <p:sldId id="260" r:id="rId5"/>
    <p:sldId id="261" r:id="rId6"/>
    <p:sldId id="262" r:id="rId7"/>
    <p:sldId id="263" r:id="rId8"/>
    <p:sldId id="264" r:id="rId9"/>
    <p:sldId id="265" r:id="rId10"/>
    <p:sldId id="273" r:id="rId11"/>
    <p:sldId id="274" r:id="rId12"/>
    <p:sldId id="275" r:id="rId13"/>
    <p:sldId id="268" r:id="rId14"/>
    <p:sldId id="270" r:id="rId15"/>
    <p:sldId id="272"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358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90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9798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07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356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169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608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255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562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124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63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11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45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89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92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317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34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011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6/14/2023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0146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c-sharpcorner.com/" TargetMode="External"/><Relationship Id="rId2" Type="http://schemas.openxmlformats.org/officeDocument/2006/relationships/hyperlink" Target="http://nationalzoo.si.edu/"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92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3DA1-EA3C-4EB9-9666-330806DA13CD}"/>
              </a:ext>
            </a:extLst>
          </p:cNvPr>
          <p:cNvSpPr>
            <a:spLocks noGrp="1"/>
          </p:cNvSpPr>
          <p:nvPr>
            <p:ph type="ctrTitle"/>
          </p:nvPr>
        </p:nvSpPr>
        <p:spPr>
          <a:xfrm>
            <a:off x="684211" y="685800"/>
            <a:ext cx="10937945" cy="745436"/>
          </a:xfrm>
        </p:spPr>
        <p:txBody>
          <a:bodyPr>
            <a:normAutofit fontScale="90000"/>
          </a:bodyPr>
          <a:lstStyle/>
          <a:p>
            <a:pPr algn="ctr"/>
            <a:r>
              <a:rPr lang="en-US" dirty="0">
                <a:latin typeface="Algerian" panose="04020705040A02060702" pitchFamily="82" charset="0"/>
              </a:rPr>
              <a:t>ZOO MANAGEMENT SYSTEM</a:t>
            </a:r>
            <a:endParaRPr lang="en-US" dirty="0"/>
          </a:p>
        </p:txBody>
      </p:sp>
      <p:sp>
        <p:nvSpPr>
          <p:cNvPr id="3" name="Subtitle 2">
            <a:extLst>
              <a:ext uri="{FF2B5EF4-FFF2-40B4-BE49-F238E27FC236}">
                <a16:creationId xmlns:a16="http://schemas.microsoft.com/office/drawing/2014/main" id="{83D031D3-DF02-48A8-87AF-E19641F1F002}"/>
              </a:ext>
            </a:extLst>
          </p:cNvPr>
          <p:cNvSpPr>
            <a:spLocks noGrp="1"/>
          </p:cNvSpPr>
          <p:nvPr>
            <p:ph type="subTitle" idx="1"/>
          </p:nvPr>
        </p:nvSpPr>
        <p:spPr>
          <a:xfrm>
            <a:off x="6122501" y="3977016"/>
            <a:ext cx="5433392" cy="2898913"/>
          </a:xfrm>
        </p:spPr>
        <p:txBody>
          <a:bodyPr>
            <a:normAutofit/>
          </a:bodyPr>
          <a:lstStyle/>
          <a:p>
            <a:r>
              <a:rPr lang="en-US" sz="1400" b="1" dirty="0">
                <a:solidFill>
                  <a:schemeClr val="accent6">
                    <a:lumMod val="75000"/>
                  </a:schemeClr>
                </a:solidFill>
                <a:latin typeface="Times New Roman" panose="02020603050405020304" pitchFamily="18" charset="0"/>
                <a:cs typeface="Times New Roman" panose="02020603050405020304" pitchFamily="18" charset="0"/>
              </a:rPr>
              <a:t>Submitted by:</a:t>
            </a:r>
          </a:p>
          <a:p>
            <a:r>
              <a:rPr lang="en-US" sz="1400" b="1" dirty="0">
                <a:latin typeface="Times New Roman" panose="02020603050405020304" pitchFamily="18" charset="0"/>
                <a:cs typeface="Times New Roman" panose="02020603050405020304" pitchFamily="18" charset="0"/>
              </a:rPr>
              <a:t>Mr. Kanhaiya Govinda Chaudhari</a:t>
            </a:r>
          </a:p>
          <a:p>
            <a:r>
              <a:rPr lang="en-US" sz="1400" b="1" dirty="0">
                <a:latin typeface="Times New Roman" panose="02020603050405020304" pitchFamily="18" charset="0"/>
                <a:cs typeface="Times New Roman" panose="02020603050405020304" pitchFamily="18" charset="0"/>
              </a:rPr>
              <a:t>Mr. Prajwal Santosh </a:t>
            </a:r>
            <a:r>
              <a:rPr lang="en-US" sz="1400" b="1" dirty="0" err="1">
                <a:latin typeface="Times New Roman" panose="02020603050405020304" pitchFamily="18" charset="0"/>
                <a:cs typeface="Times New Roman" panose="02020603050405020304" pitchFamily="18" charset="0"/>
              </a:rPr>
              <a:t>Mankar</a:t>
            </a:r>
            <a:endParaRPr lang="en-US" sz="1400" b="1"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Mr.Bhavesh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nitin</a:t>
            </a:r>
            <a:r>
              <a:rPr lang="en-US" sz="1400" b="1" dirty="0">
                <a:latin typeface="Times New Roman" panose="02020603050405020304" pitchFamily="18" charset="0"/>
                <a:cs typeface="Times New Roman" panose="02020603050405020304" pitchFamily="18" charset="0"/>
              </a:rPr>
              <a:t> Mahajan</a:t>
            </a:r>
          </a:p>
          <a:p>
            <a:r>
              <a:rPr lang="en-US" sz="1400" b="1" dirty="0">
                <a:latin typeface="Times New Roman" panose="02020603050405020304" pitchFamily="18" charset="0"/>
                <a:cs typeface="Times New Roman" panose="02020603050405020304" pitchFamily="18" charset="0"/>
              </a:rPr>
              <a:t>Mr. Ajay Dileep Pawar</a:t>
            </a:r>
          </a:p>
          <a:p>
            <a:r>
              <a:rPr lang="en-US" sz="1400" b="1" dirty="0" err="1">
                <a:latin typeface="Times New Roman" panose="02020603050405020304" pitchFamily="18" charset="0"/>
                <a:cs typeface="Times New Roman" panose="02020603050405020304" pitchFamily="18" charset="0"/>
              </a:rPr>
              <a:t>Mr.Pranil</a:t>
            </a:r>
            <a:r>
              <a:rPr lang="en-US" sz="1400" b="1" dirty="0">
                <a:latin typeface="Times New Roman" panose="02020603050405020304" pitchFamily="18" charset="0"/>
                <a:cs typeface="Times New Roman" panose="02020603050405020304" pitchFamily="18" charset="0"/>
              </a:rPr>
              <a:t> M. Bhavsar</a:t>
            </a:r>
          </a:p>
          <a:p>
            <a:r>
              <a:rPr lang="en-US" sz="1400" b="1" dirty="0" err="1">
                <a:latin typeface="Times New Roman" panose="02020603050405020304" pitchFamily="18" charset="0"/>
                <a:cs typeface="Times New Roman" panose="02020603050405020304" pitchFamily="18" charset="0"/>
              </a:rPr>
              <a:t>Mr.Pankaj</a:t>
            </a:r>
            <a:r>
              <a:rPr lang="en-US" sz="1400" b="1" dirty="0">
                <a:latin typeface="Times New Roman" panose="02020603050405020304" pitchFamily="18" charset="0"/>
                <a:cs typeface="Times New Roman" panose="02020603050405020304" pitchFamily="18" charset="0"/>
              </a:rPr>
              <a:t> S. Patil </a:t>
            </a:r>
          </a:p>
          <a:p>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5755572-7AE1-0C9A-F1F9-4C4DC9A91EB8}"/>
              </a:ext>
            </a:extLst>
          </p:cNvPr>
          <p:cNvSpPr txBox="1"/>
          <p:nvPr/>
        </p:nvSpPr>
        <p:spPr>
          <a:xfrm>
            <a:off x="3048000" y="2824353"/>
            <a:ext cx="6096000" cy="1200329"/>
          </a:xfrm>
          <a:prstGeom prst="rect">
            <a:avLst/>
          </a:prstGeom>
          <a:noFill/>
        </p:spPr>
        <p:txBody>
          <a:bodyPr wrap="square">
            <a:spAutoFit/>
          </a:bodyPr>
          <a:lstStyle/>
          <a:p>
            <a:pPr marL="0" indent="0">
              <a:buNone/>
            </a:pPr>
            <a:r>
              <a:rPr lang="en-US" b="1" dirty="0"/>
              <a:t>Submitted For partial  Fulfillment  For award for degree</a:t>
            </a:r>
          </a:p>
          <a:p>
            <a:pPr marL="0" indent="0">
              <a:buNone/>
            </a:pPr>
            <a:r>
              <a:rPr lang="en-US" b="1" dirty="0"/>
              <a:t>M.C.A ( Master of Computer Application)</a:t>
            </a:r>
          </a:p>
          <a:p>
            <a:pPr marL="0" indent="0">
              <a:buNone/>
            </a:pPr>
            <a:r>
              <a:rPr lang="en-US" b="1" dirty="0"/>
              <a:t> </a:t>
            </a:r>
          </a:p>
          <a:p>
            <a:pPr>
              <a:buClrTx/>
              <a:buFont typeface="Wingdings" panose="05000000000000000000" pitchFamily="2" charset="2"/>
              <a:buChar char="§"/>
            </a:pPr>
            <a:r>
              <a:rPr lang="en-US" b="1" dirty="0">
                <a:solidFill>
                  <a:srgbClr val="7030A0"/>
                </a:solidFill>
              </a:rPr>
              <a:t>Subject name: </a:t>
            </a:r>
            <a:r>
              <a:rPr lang="en-US" b="1" dirty="0"/>
              <a:t>Project Report &amp; Viva</a:t>
            </a:r>
          </a:p>
        </p:txBody>
      </p:sp>
    </p:spTree>
    <p:extLst>
      <p:ext uri="{BB962C8B-B14F-4D97-AF65-F5344CB8AC3E}">
        <p14:creationId xmlns:p14="http://schemas.microsoft.com/office/powerpoint/2010/main" val="51756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1AD768-15A6-4F4B-8886-BDA4DBD74886}"/>
              </a:ext>
            </a:extLst>
          </p:cNvPr>
          <p:cNvSpPr/>
          <p:nvPr/>
        </p:nvSpPr>
        <p:spPr>
          <a:xfrm>
            <a:off x="4048671" y="739674"/>
            <a:ext cx="4094658" cy="707886"/>
          </a:xfrm>
          <a:prstGeom prst="rect">
            <a:avLst/>
          </a:prstGeom>
        </p:spPr>
        <p:txBody>
          <a:bodyPr wrap="square">
            <a:spAutoFit/>
          </a:bodyPr>
          <a:lstStyle/>
          <a:p>
            <a:r>
              <a:rPr lang="en-US" sz="4000" dirty="0">
                <a:solidFill>
                  <a:srgbClr val="000000"/>
                </a:solidFill>
                <a:latin typeface="Algerian" panose="04020705040A02060702" pitchFamily="82" charset="0"/>
                <a:ea typeface="Calibri" panose="020F0502020204030204" pitchFamily="34" charset="0"/>
              </a:rPr>
              <a:t>FUTURE SCOPE</a:t>
            </a:r>
            <a:endParaRPr lang="en-US" sz="4000" dirty="0">
              <a:latin typeface="Algerian" panose="04020705040A02060702" pitchFamily="82" charset="0"/>
            </a:endParaRPr>
          </a:p>
        </p:txBody>
      </p:sp>
      <p:sp>
        <p:nvSpPr>
          <p:cNvPr id="3" name="Rectangle 2">
            <a:extLst>
              <a:ext uri="{FF2B5EF4-FFF2-40B4-BE49-F238E27FC236}">
                <a16:creationId xmlns:a16="http://schemas.microsoft.com/office/drawing/2014/main" id="{2F882368-04C5-4C4A-A473-185F7BE7F7B2}"/>
              </a:ext>
            </a:extLst>
          </p:cNvPr>
          <p:cNvSpPr/>
          <p:nvPr/>
        </p:nvSpPr>
        <p:spPr>
          <a:xfrm>
            <a:off x="1736035" y="1447560"/>
            <a:ext cx="8693426" cy="5486245"/>
          </a:xfrm>
          <a:prstGeom prst="rect">
            <a:avLst/>
          </a:prstGeom>
        </p:spPr>
        <p:txBody>
          <a:bodyPr wrap="square">
            <a:spAutoFit/>
          </a:bodyPr>
          <a:lstStyle/>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Scope of any system is inevitable over the period of years. As this project is user friendly, any sort of enhancement which results in quick response to the user provides more details, reduce manual effort would be given a through for future enhancements. Functional Enhancement </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From the functional point of view </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 Currently, reports are generated only for quotation module. This can be enhanced to get the reports for all other modules as well </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Technical Scope</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This project has been developed using MySQL as back end technology currently. A newer version is introduced and available. When the newer version of database with more functionality is suitable for this project, current version can be upgraded </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Similarly, with the newer version of front-end technology - the visual studio Code is available the new techniques can be used to use this system as more user friendly.</a:t>
            </a:r>
          </a:p>
        </p:txBody>
      </p:sp>
    </p:spTree>
    <p:extLst>
      <p:ext uri="{BB962C8B-B14F-4D97-AF65-F5344CB8AC3E}">
        <p14:creationId xmlns:p14="http://schemas.microsoft.com/office/powerpoint/2010/main" val="84883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0E4A-8DF5-5B97-01B1-825E8ADC9458}"/>
              </a:ext>
            </a:extLst>
          </p:cNvPr>
          <p:cNvSpPr>
            <a:spLocks noGrp="1"/>
          </p:cNvSpPr>
          <p:nvPr>
            <p:ph type="ctrTitle"/>
          </p:nvPr>
        </p:nvSpPr>
        <p:spPr>
          <a:xfrm>
            <a:off x="2928400" y="3464558"/>
            <a:ext cx="9084305" cy="3545842"/>
          </a:xfrm>
        </p:spPr>
        <p:txBody>
          <a:bodyPr anchor="t">
            <a:normAutofit/>
          </a:bodyPr>
          <a:lstStyle/>
          <a:p>
            <a:r>
              <a:rPr lang="en-US" sz="1400" u="sng" dirty="0">
                <a:effectLst/>
                <a:latin typeface="Times New Roman" panose="02020603050405020304" pitchFamily="18" charset="0"/>
                <a:ea typeface="Calibri" panose="020F0502020204030204" pitchFamily="34" charset="0"/>
              </a:rPr>
              <a:t>Ticket’s data</a:t>
            </a:r>
            <a:r>
              <a:rPr lang="en-US" sz="1400" b="1" u="sng" dirty="0">
                <a:effectLst/>
                <a:latin typeface="Times New Roman" panose="02020603050405020304" pitchFamily="18" charset="0"/>
                <a:ea typeface="Calibri" panose="020F0502020204030204" pitchFamily="34" charset="0"/>
              </a:rPr>
              <a:t> </a:t>
            </a:r>
            <a:endParaRPr lang="en-IN" sz="1400" dirty="0"/>
          </a:p>
        </p:txBody>
      </p:sp>
      <p:sp>
        <p:nvSpPr>
          <p:cNvPr id="3" name="Subtitle 2">
            <a:extLst>
              <a:ext uri="{FF2B5EF4-FFF2-40B4-BE49-F238E27FC236}">
                <a16:creationId xmlns:a16="http://schemas.microsoft.com/office/drawing/2014/main" id="{1291F49A-DA96-79FC-6F79-59E465A12848}"/>
              </a:ext>
            </a:extLst>
          </p:cNvPr>
          <p:cNvSpPr>
            <a:spLocks noGrp="1"/>
          </p:cNvSpPr>
          <p:nvPr>
            <p:ph type="subTitle" idx="1"/>
          </p:nvPr>
        </p:nvSpPr>
        <p:spPr>
          <a:xfrm>
            <a:off x="4515377" y="498771"/>
            <a:ext cx="5579411" cy="1725893"/>
          </a:xfrm>
        </p:spPr>
        <p:txBody>
          <a:bodyPr vert="horz" anchor="t" anchorCtr="0"/>
          <a:lstStyle/>
          <a:p>
            <a:endParaRPr lang="en-US" dirty="0"/>
          </a:p>
          <a:p>
            <a:endParaRPr lang="en-IN" dirty="0"/>
          </a:p>
          <a:p>
            <a:endParaRPr lang="en-IN" dirty="0"/>
          </a:p>
        </p:txBody>
      </p:sp>
      <p:grpSp>
        <p:nvGrpSpPr>
          <p:cNvPr id="6" name="Group 5">
            <a:extLst>
              <a:ext uri="{FF2B5EF4-FFF2-40B4-BE49-F238E27FC236}">
                <a16:creationId xmlns:a16="http://schemas.microsoft.com/office/drawing/2014/main" id="{A0C27F48-6792-7725-7310-5C87167BCF34}"/>
              </a:ext>
            </a:extLst>
          </p:cNvPr>
          <p:cNvGrpSpPr/>
          <p:nvPr/>
        </p:nvGrpSpPr>
        <p:grpSpPr>
          <a:xfrm>
            <a:off x="5011271" y="2680447"/>
            <a:ext cx="7001434" cy="3750500"/>
            <a:chOff x="0" y="0"/>
            <a:chExt cx="5140996" cy="2948220"/>
          </a:xfrm>
        </p:grpSpPr>
        <p:grpSp>
          <p:nvGrpSpPr>
            <p:cNvPr id="7" name="Group 6">
              <a:extLst>
                <a:ext uri="{FF2B5EF4-FFF2-40B4-BE49-F238E27FC236}">
                  <a16:creationId xmlns:a16="http://schemas.microsoft.com/office/drawing/2014/main" id="{E9C3F6FA-E7CD-92DB-3102-2C435B6017CA}"/>
                </a:ext>
              </a:extLst>
            </p:cNvPr>
            <p:cNvGrpSpPr/>
            <p:nvPr/>
          </p:nvGrpSpPr>
          <p:grpSpPr>
            <a:xfrm>
              <a:off x="0" y="0"/>
              <a:ext cx="5140996" cy="2830461"/>
              <a:chOff x="0" y="0"/>
              <a:chExt cx="5433743" cy="2839313"/>
            </a:xfrm>
          </p:grpSpPr>
          <p:sp>
            <p:nvSpPr>
              <p:cNvPr id="10" name="Oval 9">
                <a:extLst>
                  <a:ext uri="{FF2B5EF4-FFF2-40B4-BE49-F238E27FC236}">
                    <a16:creationId xmlns:a16="http://schemas.microsoft.com/office/drawing/2014/main" id="{62BE9B7C-5979-9CF5-57B8-68132DADCED6}"/>
                  </a:ext>
                </a:extLst>
              </p:cNvPr>
              <p:cNvSpPr/>
              <p:nvPr/>
            </p:nvSpPr>
            <p:spPr>
              <a:xfrm>
                <a:off x="2061713" y="0"/>
                <a:ext cx="1133856" cy="78105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uFill>
                      <a:solidFill>
                        <a:srgbClr val="FFFFFF"/>
                      </a:solidFill>
                    </a:uFill>
                    <a:latin typeface="Times New Roman" panose="02020603050405020304" pitchFamily="18" charset="0"/>
                    <a:ea typeface="Calibri" panose="020F0502020204030204" pitchFamily="34" charset="0"/>
                  </a:rPr>
                  <a:t>Create New User</a:t>
                </a:r>
                <a:endParaRPr lang="en-IN" sz="1200" dirty="0">
                  <a:effectLst/>
                  <a:uFill>
                    <a:solidFill>
                      <a:srgbClr val="FFFFFF"/>
                    </a:solidFill>
                  </a:uFill>
                  <a:latin typeface="Times New Roman" panose="02020603050405020304" pitchFamily="18" charset="0"/>
                  <a:ea typeface="Calibri" panose="020F0502020204030204" pitchFamily="34" charset="0"/>
                </a:endParaRPr>
              </a:p>
            </p:txBody>
          </p:sp>
          <p:sp>
            <p:nvSpPr>
              <p:cNvPr id="11" name="Rectangle 10">
                <a:extLst>
                  <a:ext uri="{FF2B5EF4-FFF2-40B4-BE49-F238E27FC236}">
                    <a16:creationId xmlns:a16="http://schemas.microsoft.com/office/drawing/2014/main" id="{D04D02EF-9498-8B69-6E74-4F6F0DE125DE}"/>
                  </a:ext>
                </a:extLst>
              </p:cNvPr>
              <p:cNvSpPr/>
              <p:nvPr/>
            </p:nvSpPr>
            <p:spPr>
              <a:xfrm>
                <a:off x="0" y="1397479"/>
                <a:ext cx="847725" cy="40957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Admin</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12" name="Oval 11">
                <a:extLst>
                  <a:ext uri="{FF2B5EF4-FFF2-40B4-BE49-F238E27FC236}">
                    <a16:creationId xmlns:a16="http://schemas.microsoft.com/office/drawing/2014/main" id="{D53B579C-BD50-DF43-88C3-260634CFA902}"/>
                  </a:ext>
                </a:extLst>
              </p:cNvPr>
              <p:cNvSpPr/>
              <p:nvPr/>
            </p:nvSpPr>
            <p:spPr>
              <a:xfrm>
                <a:off x="2147977" y="1173192"/>
                <a:ext cx="1133856" cy="77724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uFill>
                      <a:solidFill>
                        <a:srgbClr val="FFFFFF"/>
                      </a:solidFill>
                    </a:uFill>
                    <a:latin typeface="Times New Roman" panose="02020603050405020304" pitchFamily="18" charset="0"/>
                    <a:ea typeface="Calibri" panose="020F0502020204030204" pitchFamily="34" charset="0"/>
                  </a:rPr>
                  <a:t>Ticketing</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13" name="Rectangle 12">
                <a:extLst>
                  <a:ext uri="{FF2B5EF4-FFF2-40B4-BE49-F238E27FC236}">
                    <a16:creationId xmlns:a16="http://schemas.microsoft.com/office/drawing/2014/main" id="{79D09E1A-F27A-21FB-9B04-87220CE8B3F6}"/>
                  </a:ext>
                </a:extLst>
              </p:cNvPr>
              <p:cNvSpPr/>
              <p:nvPr/>
            </p:nvSpPr>
            <p:spPr>
              <a:xfrm>
                <a:off x="4528868" y="1337094"/>
                <a:ext cx="904875" cy="4000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Display</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2CB4F1D9-7706-4757-FDFF-088591FC49CD}"/>
                  </a:ext>
                </a:extLst>
              </p:cNvPr>
              <p:cNvSpPr/>
              <p:nvPr/>
            </p:nvSpPr>
            <p:spPr>
              <a:xfrm>
                <a:off x="172528" y="8626"/>
                <a:ext cx="790575" cy="3905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solidFill>
                      <a:srgbClr val="000000"/>
                    </a:solidFill>
                    <a:effectLst/>
                    <a:uFill>
                      <a:solidFill>
                        <a:srgbClr val="FFFFFF"/>
                      </a:solidFill>
                    </a:uFill>
                    <a:latin typeface="Times New Roman" panose="02020603050405020304" pitchFamily="18" charset="0"/>
                    <a:ea typeface="Calibri" panose="020F0502020204030204" pitchFamily="34" charset="0"/>
                  </a:rPr>
                  <a:t>	 Login 		</a:t>
                </a:r>
                <a:endParaRPr lang="en-IN" sz="1200" dirty="0">
                  <a:effectLst/>
                  <a:uFill>
                    <a:solidFill>
                      <a:srgbClr val="FFFFFF"/>
                    </a:solidFill>
                  </a:uFill>
                  <a:latin typeface="Times New Roman" panose="02020603050405020304" pitchFamily="18" charset="0"/>
                  <a:ea typeface="Calibri" panose="020F0502020204030204" pitchFamily="34" charset="0"/>
                </a:endParaRPr>
              </a:p>
            </p:txBody>
          </p:sp>
          <p:cxnSp>
            <p:nvCxnSpPr>
              <p:cNvPr id="15" name="Straight Arrow Connector 14">
                <a:extLst>
                  <a:ext uri="{FF2B5EF4-FFF2-40B4-BE49-F238E27FC236}">
                    <a16:creationId xmlns:a16="http://schemas.microsoft.com/office/drawing/2014/main" id="{1363D93A-31D9-8787-4FA6-78A21E156BD2}"/>
                  </a:ext>
                </a:extLst>
              </p:cNvPr>
              <p:cNvCxnSpPr/>
              <p:nvPr/>
            </p:nvCxnSpPr>
            <p:spPr>
              <a:xfrm flipV="1">
                <a:off x="862642" y="1552754"/>
                <a:ext cx="1304925"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D35156-B50B-F1C3-5C6C-1FB4E9A85016}"/>
                  </a:ext>
                </a:extLst>
              </p:cNvPr>
              <p:cNvCxnSpPr/>
              <p:nvPr/>
            </p:nvCxnSpPr>
            <p:spPr>
              <a:xfrm flipV="1">
                <a:off x="862642" y="646981"/>
                <a:ext cx="1276350" cy="923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8D54D03-2D78-C2C0-C185-3550ABC84E1E}"/>
                  </a:ext>
                </a:extLst>
              </p:cNvPr>
              <p:cNvCxnSpPr/>
              <p:nvPr/>
            </p:nvCxnSpPr>
            <p:spPr>
              <a:xfrm>
                <a:off x="3200400" y="526211"/>
                <a:ext cx="1304925" cy="98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46D8965-E662-43BF-2E84-B38B090A403D}"/>
                  </a:ext>
                </a:extLst>
              </p:cNvPr>
              <p:cNvCxnSpPr/>
              <p:nvPr/>
            </p:nvCxnSpPr>
            <p:spPr>
              <a:xfrm flipV="1">
                <a:off x="3243532" y="836762"/>
                <a:ext cx="857250" cy="504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AE7701-70EA-227E-6137-D1820FE95B82}"/>
                  </a:ext>
                </a:extLst>
              </p:cNvPr>
              <p:cNvCxnSpPr/>
              <p:nvPr/>
            </p:nvCxnSpPr>
            <p:spPr>
              <a:xfrm>
                <a:off x="1009291" y="224287"/>
                <a:ext cx="1076325" cy="95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DF2E33-241A-5EA6-543A-7F24FA4BBD43}"/>
                  </a:ext>
                </a:extLst>
              </p:cNvPr>
              <p:cNvCxnSpPr/>
              <p:nvPr/>
            </p:nvCxnSpPr>
            <p:spPr>
              <a:xfrm>
                <a:off x="862642" y="1570007"/>
                <a:ext cx="1328468" cy="87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BD6CD29-0840-07F1-BEFC-357A7C65829B}"/>
                  </a:ext>
                </a:extLst>
              </p:cNvPr>
              <p:cNvSpPr/>
              <p:nvPr/>
            </p:nvSpPr>
            <p:spPr>
              <a:xfrm>
                <a:off x="2191110" y="2061713"/>
                <a:ext cx="1134000" cy="7776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u="sng">
                    <a:effectLst/>
                    <a:uFill>
                      <a:solidFill>
                        <a:srgbClr val="FFFFFF"/>
                      </a:solidFill>
                    </a:uFill>
                    <a:latin typeface="Times New Roman" panose="02020603050405020304" pitchFamily="18" charset="0"/>
                    <a:ea typeface="Calibri" panose="020F0502020204030204" pitchFamily="34" charset="0"/>
                  </a:rPr>
                  <a:t>Anim</a:t>
                </a:r>
                <a:r>
                  <a:rPr lang="en-US" sz="1100">
                    <a:effectLst/>
                    <a:uFill>
                      <a:solidFill>
                        <a:srgbClr val="FFFFFF"/>
                      </a:solidFill>
                    </a:uFill>
                    <a:latin typeface="Times New Roman" panose="02020603050405020304" pitchFamily="18" charset="0"/>
                    <a:ea typeface="Calibri" panose="020F0502020204030204" pitchFamily="34" charset="0"/>
                  </a:rPr>
                  <a:t>al’s Details</a:t>
                </a:r>
                <a:endParaRPr lang="en-IN" sz="1200">
                  <a:effectLst/>
                  <a:uFill>
                    <a:solidFill>
                      <a:srgbClr val="FFFFFF"/>
                    </a:solidFill>
                  </a:uFill>
                  <a:latin typeface="Times New Roman" panose="02020603050405020304" pitchFamily="18" charset="0"/>
                  <a:ea typeface="Calibri" panose="020F0502020204030204" pitchFamily="34" charset="0"/>
                </a:endParaRPr>
              </a:p>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 </a:t>
                </a:r>
                <a:endParaRPr lang="en-IN" sz="1200">
                  <a:effectLst/>
                  <a:uFill>
                    <a:solidFill>
                      <a:srgbClr val="FFFFFF"/>
                    </a:solidFill>
                  </a:uFill>
                  <a:latin typeface="Times New Roman" panose="02020603050405020304" pitchFamily="18" charset="0"/>
                  <a:ea typeface="Calibri" panose="020F0502020204030204" pitchFamily="34" charset="0"/>
                </a:endParaRPr>
              </a:p>
            </p:txBody>
          </p:sp>
          <p:cxnSp>
            <p:nvCxnSpPr>
              <p:cNvPr id="22" name="Straight Arrow Connector 21">
                <a:extLst>
                  <a:ext uri="{FF2B5EF4-FFF2-40B4-BE49-F238E27FC236}">
                    <a16:creationId xmlns:a16="http://schemas.microsoft.com/office/drawing/2014/main" id="{0E40F4B2-9ADA-EAB1-86BE-F015A6350E59}"/>
                  </a:ext>
                </a:extLst>
              </p:cNvPr>
              <p:cNvCxnSpPr/>
              <p:nvPr/>
            </p:nvCxnSpPr>
            <p:spPr>
              <a:xfrm flipV="1">
                <a:off x="3321170" y="1570007"/>
                <a:ext cx="1180740" cy="869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8" name="Straight Arrow Connector 7">
              <a:extLst>
                <a:ext uri="{FF2B5EF4-FFF2-40B4-BE49-F238E27FC236}">
                  <a16:creationId xmlns:a16="http://schemas.microsoft.com/office/drawing/2014/main" id="{445BA4B2-2692-56F0-98AD-E14BAEAD6759}"/>
                </a:ext>
              </a:extLst>
            </p:cNvPr>
            <p:cNvCxnSpPr/>
            <p:nvPr/>
          </p:nvCxnSpPr>
          <p:spPr>
            <a:xfrm>
              <a:off x="3146854" y="2438400"/>
              <a:ext cx="593125" cy="906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A89A14-C7CF-F192-C3B5-54FCC28879E8}"/>
                </a:ext>
              </a:extLst>
            </p:cNvPr>
            <p:cNvSpPr/>
            <p:nvPr/>
          </p:nvSpPr>
          <p:spPr>
            <a:xfrm>
              <a:off x="3781168" y="2174790"/>
              <a:ext cx="1021286" cy="77343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uFill>
                    <a:solidFill>
                      <a:srgbClr val="FFFFFF"/>
                    </a:solidFill>
                  </a:uFill>
                  <a:latin typeface="Times New Roman" panose="02020603050405020304" pitchFamily="18" charset="0"/>
                  <a:ea typeface="Calibri" panose="020F0502020204030204" pitchFamily="34" charset="0"/>
                </a:rPr>
                <a:t>Animal’s Data</a:t>
              </a:r>
              <a:endParaRPr lang="en-IN" sz="1200">
                <a:effectLst/>
                <a:uFill>
                  <a:solidFill>
                    <a:srgbClr val="FFFFFF"/>
                  </a:solidFill>
                </a:uFill>
                <a:latin typeface="Times New Roman" panose="02020603050405020304" pitchFamily="18" charset="0"/>
                <a:ea typeface="Calibri" panose="020F0502020204030204" pitchFamily="34" charset="0"/>
              </a:endParaRPr>
            </a:p>
          </p:txBody>
        </p:sp>
      </p:grpSp>
      <p:cxnSp>
        <p:nvCxnSpPr>
          <p:cNvPr id="23" name="Straight Connector 22">
            <a:extLst>
              <a:ext uri="{FF2B5EF4-FFF2-40B4-BE49-F238E27FC236}">
                <a16:creationId xmlns:a16="http://schemas.microsoft.com/office/drawing/2014/main" id="{9DFBD9F2-DAAE-8B62-9FB6-3CCE7DF1F50D}"/>
              </a:ext>
            </a:extLst>
          </p:cNvPr>
          <p:cNvCxnSpPr/>
          <p:nvPr/>
        </p:nvCxnSpPr>
        <p:spPr>
          <a:xfrm>
            <a:off x="10812029" y="3531474"/>
            <a:ext cx="0" cy="335915"/>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Straight Connector 23">
            <a:extLst>
              <a:ext uri="{FF2B5EF4-FFF2-40B4-BE49-F238E27FC236}">
                <a16:creationId xmlns:a16="http://schemas.microsoft.com/office/drawing/2014/main" id="{AE829BB3-4F95-6824-7F13-219332A862E8}"/>
              </a:ext>
            </a:extLst>
          </p:cNvPr>
          <p:cNvCxnSpPr/>
          <p:nvPr/>
        </p:nvCxnSpPr>
        <p:spPr>
          <a:xfrm>
            <a:off x="10814864" y="3530520"/>
            <a:ext cx="871220" cy="1905"/>
          </a:xfrm>
          <a:prstGeom prst="line">
            <a:avLst/>
          </a:prstGeom>
        </p:spPr>
        <p:style>
          <a:lnRef idx="2">
            <a:schemeClr val="accent6"/>
          </a:lnRef>
          <a:fillRef idx="0">
            <a:schemeClr val="accent6"/>
          </a:fillRef>
          <a:effectRef idx="1">
            <a:schemeClr val="accent6"/>
          </a:effectRef>
          <a:fontRef idx="minor">
            <a:schemeClr val="tx1"/>
          </a:fontRef>
        </p:style>
      </p:cxnSp>
      <p:cxnSp>
        <p:nvCxnSpPr>
          <p:cNvPr id="25" name="Straight Connector 24">
            <a:extLst>
              <a:ext uri="{FF2B5EF4-FFF2-40B4-BE49-F238E27FC236}">
                <a16:creationId xmlns:a16="http://schemas.microsoft.com/office/drawing/2014/main" id="{F7846D59-AF84-E625-AA1A-322C29DA9758}"/>
              </a:ext>
            </a:extLst>
          </p:cNvPr>
          <p:cNvCxnSpPr/>
          <p:nvPr/>
        </p:nvCxnSpPr>
        <p:spPr>
          <a:xfrm>
            <a:off x="10812029" y="3867389"/>
            <a:ext cx="872490" cy="0"/>
          </a:xfrm>
          <a:prstGeom prst="line">
            <a:avLst/>
          </a:prstGeom>
        </p:spPr>
        <p:style>
          <a:lnRef idx="2">
            <a:schemeClr val="accent6"/>
          </a:lnRef>
          <a:fillRef idx="0">
            <a:schemeClr val="accent6"/>
          </a:fillRef>
          <a:effectRef idx="1">
            <a:schemeClr val="accent6"/>
          </a:effectRef>
          <a:fontRef idx="minor">
            <a:schemeClr val="tx1"/>
          </a:fontRef>
        </p:style>
      </p:cxnSp>
      <p:sp>
        <p:nvSpPr>
          <p:cNvPr id="26" name="Rectangle 6">
            <a:extLst>
              <a:ext uri="{FF2B5EF4-FFF2-40B4-BE49-F238E27FC236}">
                <a16:creationId xmlns:a16="http://schemas.microsoft.com/office/drawing/2014/main" id="{4D847E8B-697B-D1CA-CB1C-DDD73D683E74}"/>
              </a:ext>
            </a:extLst>
          </p:cNvPr>
          <p:cNvSpPr>
            <a:spLocks noChangeArrowheads="1"/>
          </p:cNvSpPr>
          <p:nvPr/>
        </p:nvSpPr>
        <p:spPr bwMode="auto">
          <a:xfrm>
            <a:off x="3325906" y="43934"/>
            <a:ext cx="19076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u="sng" dirty="0"/>
              <a:t>DFD LEVEL 1.1</a:t>
            </a:r>
            <a:endParaRPr lang="en-IN" dirty="0"/>
          </a:p>
        </p:txBody>
      </p:sp>
      <p:sp>
        <p:nvSpPr>
          <p:cNvPr id="27" name="Rectangle 7">
            <a:extLst>
              <a:ext uri="{FF2B5EF4-FFF2-40B4-BE49-F238E27FC236}">
                <a16:creationId xmlns:a16="http://schemas.microsoft.com/office/drawing/2014/main" id="{9E4A88B6-9AD9-55A4-0F9F-BF09FB9D9A13}"/>
              </a:ext>
            </a:extLst>
          </p:cNvPr>
          <p:cNvSpPr>
            <a:spLocks noChangeArrowheads="1"/>
          </p:cNvSpPr>
          <p:nvPr/>
        </p:nvSpPr>
        <p:spPr bwMode="auto">
          <a:xfrm>
            <a:off x="457200" y="-1996"/>
            <a:ext cx="110176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8">
            <a:extLst>
              <a:ext uri="{FF2B5EF4-FFF2-40B4-BE49-F238E27FC236}">
                <a16:creationId xmlns:a16="http://schemas.microsoft.com/office/drawing/2014/main" id="{C39B4EF5-A754-3F23-3198-6EA99264A55E}"/>
              </a:ext>
            </a:extLst>
          </p:cNvPr>
          <p:cNvSpPr>
            <a:spLocks noChangeArrowheads="1"/>
          </p:cNvSpPr>
          <p:nvPr/>
        </p:nvSpPr>
        <p:spPr bwMode="auto">
          <a:xfrm>
            <a:off x="457200" y="1024751"/>
            <a:ext cx="40703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9" name="Group 28">
            <a:extLst>
              <a:ext uri="{FF2B5EF4-FFF2-40B4-BE49-F238E27FC236}">
                <a16:creationId xmlns:a16="http://schemas.microsoft.com/office/drawing/2014/main" id="{C2D86AD8-3A1E-0319-5BDD-3BE89F5B30FA}"/>
              </a:ext>
            </a:extLst>
          </p:cNvPr>
          <p:cNvGrpSpPr/>
          <p:nvPr/>
        </p:nvGrpSpPr>
        <p:grpSpPr>
          <a:xfrm>
            <a:off x="4527544" y="806825"/>
            <a:ext cx="5567243" cy="1078257"/>
            <a:chOff x="0" y="0"/>
            <a:chExt cx="5520906" cy="657225"/>
          </a:xfrm>
        </p:grpSpPr>
        <p:sp>
          <p:nvSpPr>
            <p:cNvPr id="30" name="Rectangle 29">
              <a:extLst>
                <a:ext uri="{FF2B5EF4-FFF2-40B4-BE49-F238E27FC236}">
                  <a16:creationId xmlns:a16="http://schemas.microsoft.com/office/drawing/2014/main" id="{A2CD1628-D95D-AD05-CB6F-C59F44D2BDE3}"/>
                </a:ext>
              </a:extLst>
            </p:cNvPr>
            <p:cNvSpPr/>
            <p:nvPr/>
          </p:nvSpPr>
          <p:spPr>
            <a:xfrm>
              <a:off x="0" y="120769"/>
              <a:ext cx="1007314" cy="41460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Admin</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31" name="Oval 30">
              <a:extLst>
                <a:ext uri="{FF2B5EF4-FFF2-40B4-BE49-F238E27FC236}">
                  <a16:creationId xmlns:a16="http://schemas.microsoft.com/office/drawing/2014/main" id="{78DC6AE8-F314-FDCC-FFAC-AB7919906FC8}"/>
                </a:ext>
              </a:extLst>
            </p:cNvPr>
            <p:cNvSpPr/>
            <p:nvPr/>
          </p:nvSpPr>
          <p:spPr>
            <a:xfrm>
              <a:off x="2113472" y="0"/>
              <a:ext cx="1600200" cy="6572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Zoo Web Application</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32" name="Rectangle 31">
              <a:extLst>
                <a:ext uri="{FF2B5EF4-FFF2-40B4-BE49-F238E27FC236}">
                  <a16:creationId xmlns:a16="http://schemas.microsoft.com/office/drawing/2014/main" id="{6E35DAE9-5AF7-984A-B4E1-85460BBAB572}"/>
                </a:ext>
              </a:extLst>
            </p:cNvPr>
            <p:cNvSpPr/>
            <p:nvPr/>
          </p:nvSpPr>
          <p:spPr>
            <a:xfrm>
              <a:off x="4580626" y="60384"/>
              <a:ext cx="940280" cy="4762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User</a:t>
              </a:r>
              <a:endParaRPr lang="en-IN" sz="1200">
                <a:effectLst/>
                <a:uFill>
                  <a:solidFill>
                    <a:srgbClr val="FFFFFF"/>
                  </a:solidFill>
                </a:uFill>
                <a:latin typeface="Times New Roman" panose="02020603050405020304" pitchFamily="18" charset="0"/>
                <a:ea typeface="Calibri" panose="020F0502020204030204" pitchFamily="34" charset="0"/>
              </a:endParaRPr>
            </a:p>
          </p:txBody>
        </p:sp>
        <p:cxnSp>
          <p:nvCxnSpPr>
            <p:cNvPr id="33" name="Straight Arrow Connector 32">
              <a:extLst>
                <a:ext uri="{FF2B5EF4-FFF2-40B4-BE49-F238E27FC236}">
                  <a16:creationId xmlns:a16="http://schemas.microsoft.com/office/drawing/2014/main" id="{5A7741D9-2876-360C-7F43-73133024C716}"/>
                </a:ext>
              </a:extLst>
            </p:cNvPr>
            <p:cNvCxnSpPr/>
            <p:nvPr/>
          </p:nvCxnSpPr>
          <p:spPr>
            <a:xfrm>
              <a:off x="1035170" y="146649"/>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0903F79-1691-1D1E-ED94-BDFCED47CDDF}"/>
                </a:ext>
              </a:extLst>
            </p:cNvPr>
            <p:cNvCxnSpPr/>
            <p:nvPr/>
          </p:nvCxnSpPr>
          <p:spPr>
            <a:xfrm flipH="1">
              <a:off x="1035171" y="535376"/>
              <a:ext cx="1162049" cy="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C9C54A5-B3B7-32B2-C2AC-B8CC92462B34}"/>
                </a:ext>
              </a:extLst>
            </p:cNvPr>
            <p:cNvCxnSpPr/>
            <p:nvPr/>
          </p:nvCxnSpPr>
          <p:spPr>
            <a:xfrm flipH="1">
              <a:off x="3588589" y="129396"/>
              <a:ext cx="100012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42D1CFD-E0AA-A2E5-A359-F7C390072E15}"/>
                </a:ext>
              </a:extLst>
            </p:cNvPr>
            <p:cNvCxnSpPr/>
            <p:nvPr/>
          </p:nvCxnSpPr>
          <p:spPr>
            <a:xfrm>
              <a:off x="3666226" y="457200"/>
              <a:ext cx="8953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6AD26894-CE19-750E-E7E0-63A59832A53C}"/>
              </a:ext>
            </a:extLst>
          </p:cNvPr>
          <p:cNvSpPr txBox="1"/>
          <p:nvPr/>
        </p:nvSpPr>
        <p:spPr>
          <a:xfrm>
            <a:off x="3162299" y="2020138"/>
            <a:ext cx="8204948" cy="385362"/>
          </a:xfrm>
          <a:prstGeom prst="rect">
            <a:avLst/>
          </a:prstGeom>
          <a:noFill/>
        </p:spPr>
        <p:txBody>
          <a:bodyPr wrap="square">
            <a:spAutoFit/>
          </a:bodyPr>
          <a:lstStyle/>
          <a:p>
            <a:pPr>
              <a:lnSpc>
                <a:spcPct val="115000"/>
              </a:lnSpc>
              <a:spcBef>
                <a:spcPts val="1250"/>
              </a:spcBef>
              <a:spcAft>
                <a:spcPts val="1000"/>
              </a:spcAft>
            </a:pPr>
            <a:r>
              <a:rPr lang="en-US" sz="1800" b="1" dirty="0">
                <a:effectLst/>
                <a:uFill>
                  <a:solidFill>
                    <a:srgbClr val="FFFFFF"/>
                  </a:solidFill>
                </a:uFill>
                <a:latin typeface="Times New Roman" panose="02020603050405020304" pitchFamily="18" charset="0"/>
                <a:ea typeface="Calibri" panose="020F0502020204030204" pitchFamily="34" charset="0"/>
              </a:rPr>
              <a:t>                                    Fig 2</a:t>
            </a:r>
            <a:r>
              <a:rPr lang="en-US" sz="1800" dirty="0">
                <a:effectLst/>
                <a:uFill>
                  <a:solidFill>
                    <a:srgbClr val="FFFFFF"/>
                  </a:solidFill>
                </a:uFill>
                <a:latin typeface="Times New Roman" panose="02020603050405020304" pitchFamily="18" charset="0"/>
                <a:ea typeface="Calibri" panose="020F0502020204030204" pitchFamily="34" charset="0"/>
              </a:rPr>
              <a:t>:-1.1:</a:t>
            </a:r>
            <a:r>
              <a:rPr lang="en-US" sz="1800" baseline="30000" dirty="0">
                <a:effectLst/>
                <a:uFill>
                  <a:solidFill>
                    <a:srgbClr val="FFFFFF"/>
                  </a:solidFill>
                </a:uFill>
                <a:latin typeface="Times New Roman" panose="02020603050405020304" pitchFamily="18" charset="0"/>
                <a:ea typeface="Calibri" panose="020F0502020204030204" pitchFamily="34" charset="0"/>
              </a:rPr>
              <a:t> </a:t>
            </a:r>
            <a:r>
              <a:rPr lang="en-US" sz="1800" dirty="0">
                <a:effectLst/>
                <a:uFill>
                  <a:solidFill>
                    <a:srgbClr val="FFFFFF"/>
                  </a:solidFill>
                </a:uFill>
                <a:latin typeface="Times New Roman" panose="02020603050405020304" pitchFamily="18" charset="0"/>
                <a:ea typeface="Calibri" panose="020F0502020204030204" pitchFamily="34" charset="0"/>
              </a:rPr>
              <a:t>Level DFD for Zoo Management System.</a:t>
            </a:r>
            <a:endParaRPr lang="en-IN" sz="1800" dirty="0">
              <a:effectLst/>
              <a:uFill>
                <a:solidFill>
                  <a:srgbClr val="FFFFFF"/>
                </a:solidFill>
              </a:u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9145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F1E1BCB-6688-B304-A89D-C93D4BF70C83}"/>
              </a:ext>
            </a:extLst>
          </p:cNvPr>
          <p:cNvGrpSpPr/>
          <p:nvPr/>
        </p:nvGrpSpPr>
        <p:grpSpPr>
          <a:xfrm>
            <a:off x="3954462" y="313765"/>
            <a:ext cx="5037138" cy="4267200"/>
            <a:chOff x="0" y="0"/>
            <a:chExt cx="5855538" cy="3418708"/>
          </a:xfrm>
        </p:grpSpPr>
        <p:sp>
          <p:nvSpPr>
            <p:cNvPr id="3" name="Rectangle 2">
              <a:extLst>
                <a:ext uri="{FF2B5EF4-FFF2-40B4-BE49-F238E27FC236}">
                  <a16:creationId xmlns:a16="http://schemas.microsoft.com/office/drawing/2014/main" id="{C035EE02-181B-C554-EA99-3A8A0B0FAFFC}"/>
                </a:ext>
              </a:extLst>
            </p:cNvPr>
            <p:cNvSpPr/>
            <p:nvPr/>
          </p:nvSpPr>
          <p:spPr>
            <a:xfrm>
              <a:off x="0" y="1509622"/>
              <a:ext cx="836295" cy="4286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900">
                  <a:effectLst/>
                  <a:uFill>
                    <a:solidFill>
                      <a:srgbClr val="FFFFFF"/>
                    </a:solidFill>
                  </a:uFill>
                  <a:latin typeface="Times New Roman" panose="02020603050405020304" pitchFamily="18" charset="0"/>
                  <a:ea typeface="Calibri" panose="020F0502020204030204" pitchFamily="34" charset="0"/>
                </a:rPr>
                <a:t>Ticketing</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4" name="Oval 3">
              <a:extLst>
                <a:ext uri="{FF2B5EF4-FFF2-40B4-BE49-F238E27FC236}">
                  <a16:creationId xmlns:a16="http://schemas.microsoft.com/office/drawing/2014/main" id="{35B9C69E-C27D-A5CE-37E3-090E64881057}"/>
                </a:ext>
              </a:extLst>
            </p:cNvPr>
            <p:cNvSpPr/>
            <p:nvPr/>
          </p:nvSpPr>
          <p:spPr>
            <a:xfrm>
              <a:off x="2320505" y="1236440"/>
              <a:ext cx="1439545" cy="94869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uFill>
                    <a:solidFill>
                      <a:srgbClr val="FFFFFF"/>
                    </a:solidFill>
                  </a:uFill>
                  <a:latin typeface="Times New Roman" panose="02020603050405020304" pitchFamily="18" charset="0"/>
                  <a:ea typeface="Calibri" panose="020F0502020204030204" pitchFamily="34" charset="0"/>
                </a:rPr>
                <a:t>Number of Tickets for  </a:t>
              </a:r>
              <a:endParaRPr lang="en-IN" sz="1200" dirty="0">
                <a:effectLst/>
                <a:uFill>
                  <a:solidFill>
                    <a:srgbClr val="FFFFFF"/>
                  </a:solidFill>
                </a:uFill>
                <a:latin typeface="Times New Roman" panose="02020603050405020304" pitchFamily="18" charset="0"/>
                <a:ea typeface="Calibri" panose="020F0502020204030204" pitchFamily="34" charset="0"/>
              </a:endParaRPr>
            </a:p>
            <a:p>
              <a:pPr algn="ctr">
                <a:lnSpc>
                  <a:spcPct val="115000"/>
                </a:lnSpc>
                <a:spcAft>
                  <a:spcPts val="1000"/>
                </a:spcAft>
              </a:pPr>
              <a:endParaRPr lang="en-IN" sz="1200" dirty="0">
                <a:effectLst/>
                <a:uFill>
                  <a:solidFill>
                    <a:srgbClr val="FFFFFF"/>
                  </a:solidFill>
                </a:uFill>
                <a:latin typeface="Times New Roman" panose="02020603050405020304" pitchFamily="18" charset="0"/>
                <a:ea typeface="Calibri" panose="020F0502020204030204" pitchFamily="34" charset="0"/>
              </a:endParaRPr>
            </a:p>
          </p:txBody>
        </p:sp>
        <p:sp>
          <p:nvSpPr>
            <p:cNvPr id="5" name="Oval 4">
              <a:extLst>
                <a:ext uri="{FF2B5EF4-FFF2-40B4-BE49-F238E27FC236}">
                  <a16:creationId xmlns:a16="http://schemas.microsoft.com/office/drawing/2014/main" id="{A3281C1B-C9F4-C534-8FC3-9F4A0C4CFFB7}"/>
                </a:ext>
              </a:extLst>
            </p:cNvPr>
            <p:cNvSpPr/>
            <p:nvPr/>
          </p:nvSpPr>
          <p:spPr>
            <a:xfrm>
              <a:off x="2303252" y="0"/>
              <a:ext cx="1439545" cy="89979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000" dirty="0">
                  <a:effectLst/>
                  <a:uFill>
                    <a:solidFill>
                      <a:srgbClr val="FFFFFF"/>
                    </a:solidFill>
                  </a:uFill>
                  <a:latin typeface="Times New Roman" panose="02020603050405020304" pitchFamily="18" charset="0"/>
                  <a:ea typeface="Calibri" panose="020F0502020204030204" pitchFamily="34" charset="0"/>
                </a:rPr>
                <a:t>Number of Tickets</a:t>
              </a:r>
              <a:r>
                <a:rPr lang="en-US" sz="1100" dirty="0">
                  <a:effectLst/>
                  <a:uFill>
                    <a:solidFill>
                      <a:srgbClr val="FFFFFF"/>
                    </a:solidFill>
                  </a:uFill>
                  <a:latin typeface="Times New Roman" panose="02020603050405020304" pitchFamily="18" charset="0"/>
                  <a:ea typeface="Calibri" panose="020F0502020204030204" pitchFamily="34" charset="0"/>
                </a:rPr>
                <a:t> for</a:t>
              </a:r>
              <a:endParaRPr lang="en-IN" sz="1200" dirty="0">
                <a:effectLst/>
                <a:uFill>
                  <a:solidFill>
                    <a:srgbClr val="FFFFFF"/>
                  </a:solidFill>
                </a:uFill>
                <a:latin typeface="Times New Roman" panose="02020603050405020304" pitchFamily="18" charset="0"/>
                <a:ea typeface="Calibri" panose="020F0502020204030204" pitchFamily="34" charset="0"/>
              </a:endParaRPr>
            </a:p>
            <a:p>
              <a:pPr algn="ctr">
                <a:lnSpc>
                  <a:spcPct val="115000"/>
                </a:lnSpc>
                <a:spcAft>
                  <a:spcPts val="1000"/>
                </a:spcAft>
              </a:pPr>
              <a:r>
                <a:rPr lang="en-US" sz="1200" dirty="0">
                  <a:effectLst/>
                  <a:uFill>
                    <a:solidFill>
                      <a:srgbClr val="FFFFFF"/>
                    </a:solidFill>
                  </a:uFill>
                  <a:latin typeface="Times New Roman" panose="02020603050405020304" pitchFamily="18" charset="0"/>
                  <a:ea typeface="Calibri" panose="020F0502020204030204" pitchFamily="34" charset="0"/>
                </a:rPr>
                <a:t> </a:t>
              </a:r>
              <a:endParaRPr lang="en-IN" sz="1200" dirty="0">
                <a:effectLst/>
                <a:uFill>
                  <a:solidFill>
                    <a:srgbClr val="FFFFFF"/>
                  </a:solidFill>
                </a:uFill>
                <a:latin typeface="Times New Roman" panose="02020603050405020304" pitchFamily="18" charset="0"/>
                <a:ea typeface="Calibri" panose="020F0502020204030204" pitchFamily="34" charset="0"/>
              </a:endParaRPr>
            </a:p>
          </p:txBody>
        </p:sp>
        <p:sp>
          <p:nvSpPr>
            <p:cNvPr id="6" name="Rectangle 5">
              <a:extLst>
                <a:ext uri="{FF2B5EF4-FFF2-40B4-BE49-F238E27FC236}">
                  <a16:creationId xmlns:a16="http://schemas.microsoft.com/office/drawing/2014/main" id="{E9BD9260-FA5D-B2E1-6E68-1C120BA49FE1}"/>
                </a:ext>
              </a:extLst>
            </p:cNvPr>
            <p:cNvSpPr/>
            <p:nvPr/>
          </p:nvSpPr>
          <p:spPr>
            <a:xfrm>
              <a:off x="4960188" y="1449237"/>
              <a:ext cx="895350" cy="4667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uFill>
                    <a:solidFill>
                      <a:srgbClr val="FFFFFF"/>
                    </a:solidFill>
                  </a:uFill>
                  <a:latin typeface="Times New Roman" panose="02020603050405020304" pitchFamily="18" charset="0"/>
                  <a:ea typeface="Calibri" panose="020F0502020204030204" pitchFamily="34" charset="0"/>
                </a:rPr>
                <a:t>Display</a:t>
              </a:r>
              <a:endParaRPr lang="en-IN" sz="1200">
                <a:effectLst/>
                <a:uFill>
                  <a:solidFill>
                    <a:srgbClr val="FFFFFF"/>
                  </a:solidFill>
                </a:uFill>
                <a:latin typeface="Times New Roman" panose="02020603050405020304" pitchFamily="18" charset="0"/>
                <a:ea typeface="Calibri" panose="020F0502020204030204" pitchFamily="34" charset="0"/>
              </a:endParaRPr>
            </a:p>
          </p:txBody>
        </p:sp>
        <p:cxnSp>
          <p:nvCxnSpPr>
            <p:cNvPr id="7" name="Straight Arrow Connector 6">
              <a:extLst>
                <a:ext uri="{FF2B5EF4-FFF2-40B4-BE49-F238E27FC236}">
                  <a16:creationId xmlns:a16="http://schemas.microsoft.com/office/drawing/2014/main" id="{F629DFD7-C828-E3EC-F2AD-A9BAF9FB639F}"/>
                </a:ext>
              </a:extLst>
            </p:cNvPr>
            <p:cNvCxnSpPr/>
            <p:nvPr/>
          </p:nvCxnSpPr>
          <p:spPr>
            <a:xfrm flipV="1">
              <a:off x="836762" y="569343"/>
              <a:ext cx="1423358" cy="114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853E099-77DA-CF42-4399-71F17EFA4286}"/>
                </a:ext>
              </a:extLst>
            </p:cNvPr>
            <p:cNvCxnSpPr/>
            <p:nvPr/>
          </p:nvCxnSpPr>
          <p:spPr>
            <a:xfrm>
              <a:off x="836762" y="1716656"/>
              <a:ext cx="1483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8AC577-A823-BF4A-4CC0-2C6792A3DFA9}"/>
                </a:ext>
              </a:extLst>
            </p:cNvPr>
            <p:cNvCxnSpPr/>
            <p:nvPr/>
          </p:nvCxnSpPr>
          <p:spPr>
            <a:xfrm>
              <a:off x="3743864" y="569343"/>
              <a:ext cx="1216324" cy="106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65F0651-F78F-5083-0E02-20208E0CAB9A}"/>
                </a:ext>
              </a:extLst>
            </p:cNvPr>
            <p:cNvCxnSpPr/>
            <p:nvPr/>
          </p:nvCxnSpPr>
          <p:spPr>
            <a:xfrm>
              <a:off x="3804249" y="1716656"/>
              <a:ext cx="1155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6B1FBD9-3106-0C5F-0D40-145D92D22FB9}"/>
                </a:ext>
              </a:extLst>
            </p:cNvPr>
            <p:cNvSpPr/>
            <p:nvPr/>
          </p:nvSpPr>
          <p:spPr>
            <a:xfrm>
              <a:off x="2449901" y="2518913"/>
              <a:ext cx="1440815" cy="89979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000">
                  <a:effectLst/>
                  <a:uFill>
                    <a:solidFill>
                      <a:srgbClr val="FFFFFF"/>
                    </a:solidFill>
                  </a:uFill>
                  <a:latin typeface="Times New Roman" panose="02020603050405020304" pitchFamily="18" charset="0"/>
                  <a:ea typeface="Calibri" panose="020F0502020204030204" pitchFamily="34" charset="0"/>
                </a:rPr>
                <a:t>Tickets for Foreigners</a:t>
              </a:r>
              <a:endParaRPr lang="en-IN" sz="1200">
                <a:effectLst/>
                <a:uFill>
                  <a:solidFill>
                    <a:srgbClr val="FFFFFF"/>
                  </a:solidFill>
                </a:uFill>
                <a:latin typeface="Times New Roman" panose="02020603050405020304" pitchFamily="18" charset="0"/>
                <a:ea typeface="Calibri" panose="020F0502020204030204" pitchFamily="34" charset="0"/>
              </a:endParaRPr>
            </a:p>
          </p:txBody>
        </p:sp>
        <p:cxnSp>
          <p:nvCxnSpPr>
            <p:cNvPr id="12" name="Straight Arrow Connector 11">
              <a:extLst>
                <a:ext uri="{FF2B5EF4-FFF2-40B4-BE49-F238E27FC236}">
                  <a16:creationId xmlns:a16="http://schemas.microsoft.com/office/drawing/2014/main" id="{58D67F5D-7C2A-6A8D-8EBE-9B5B48D30FE1}"/>
                </a:ext>
              </a:extLst>
            </p:cNvPr>
            <p:cNvCxnSpPr/>
            <p:nvPr/>
          </p:nvCxnSpPr>
          <p:spPr>
            <a:xfrm>
              <a:off x="845388" y="1708030"/>
              <a:ext cx="1604513" cy="1190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F039B0-68AD-88E7-AA27-364BA26BE8F1}"/>
                </a:ext>
              </a:extLst>
            </p:cNvPr>
            <p:cNvCxnSpPr/>
            <p:nvPr/>
          </p:nvCxnSpPr>
          <p:spPr>
            <a:xfrm flipV="1">
              <a:off x="3890513" y="1828800"/>
              <a:ext cx="1025621" cy="948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74DF2BF-AAF8-EB96-D59D-E48193C27CB9}"/>
              </a:ext>
            </a:extLst>
          </p:cNvPr>
          <p:cNvSpPr txBox="1"/>
          <p:nvPr/>
        </p:nvSpPr>
        <p:spPr>
          <a:xfrm>
            <a:off x="3048000" y="2929569"/>
            <a:ext cx="6598024" cy="2839367"/>
          </a:xfrm>
          <a:prstGeom prst="rect">
            <a:avLst/>
          </a:prstGeom>
          <a:noFill/>
        </p:spPr>
        <p:txBody>
          <a:bodyPr wrap="square">
            <a:spAutoFit/>
          </a:bodyPr>
          <a:lstStyle/>
          <a:p>
            <a:pPr marL="457200" algn="ctr">
              <a:lnSpc>
                <a:spcPct val="115000"/>
              </a:lnSpc>
              <a:spcBef>
                <a:spcPts val="1250"/>
              </a:spcBef>
              <a:spcAft>
                <a:spcPts val="1000"/>
              </a:spcAft>
            </a:pPr>
            <a:endParaRPr lang="en-US" sz="1800" b="1" dirty="0">
              <a:effectLst/>
              <a:uFill>
                <a:solidFill>
                  <a:srgbClr val="FFFFFF"/>
                </a:solidFill>
              </a:uFill>
              <a:latin typeface="Times New Roman" panose="02020603050405020304" pitchFamily="18" charset="0"/>
              <a:ea typeface="Calibri" panose="020F0502020204030204" pitchFamily="34" charset="0"/>
            </a:endParaRPr>
          </a:p>
          <a:p>
            <a:pPr marL="457200" algn="ctr">
              <a:lnSpc>
                <a:spcPct val="115000"/>
              </a:lnSpc>
              <a:spcBef>
                <a:spcPts val="1250"/>
              </a:spcBef>
              <a:spcAft>
                <a:spcPts val="1000"/>
              </a:spcAft>
            </a:pPr>
            <a:endParaRPr lang="en-US" b="1" dirty="0">
              <a:uFill>
                <a:solidFill>
                  <a:srgbClr val="FFFFFF"/>
                </a:solidFill>
              </a:uFill>
              <a:latin typeface="Times New Roman" panose="02020603050405020304" pitchFamily="18" charset="0"/>
              <a:ea typeface="Calibri" panose="020F0502020204030204" pitchFamily="34" charset="0"/>
            </a:endParaRPr>
          </a:p>
          <a:p>
            <a:pPr marL="457200" algn="ctr">
              <a:lnSpc>
                <a:spcPct val="115000"/>
              </a:lnSpc>
              <a:spcBef>
                <a:spcPts val="1250"/>
              </a:spcBef>
              <a:spcAft>
                <a:spcPts val="1000"/>
              </a:spcAft>
            </a:pPr>
            <a:endParaRPr lang="en-US" sz="1800" b="1" dirty="0">
              <a:effectLst/>
              <a:uFill>
                <a:solidFill>
                  <a:srgbClr val="FFFFFF"/>
                </a:solidFill>
              </a:uFill>
              <a:latin typeface="Times New Roman" panose="02020603050405020304" pitchFamily="18" charset="0"/>
              <a:ea typeface="Calibri" panose="020F0502020204030204" pitchFamily="34" charset="0"/>
            </a:endParaRPr>
          </a:p>
          <a:p>
            <a:pPr marL="457200" algn="ctr">
              <a:lnSpc>
                <a:spcPct val="115000"/>
              </a:lnSpc>
              <a:spcBef>
                <a:spcPts val="1250"/>
              </a:spcBef>
              <a:spcAft>
                <a:spcPts val="1000"/>
              </a:spcAft>
            </a:pPr>
            <a:r>
              <a:rPr lang="en-US" sz="1800" b="1" dirty="0">
                <a:effectLst/>
                <a:uFill>
                  <a:solidFill>
                    <a:srgbClr val="FFFFFF"/>
                  </a:solidFill>
                </a:uFill>
                <a:latin typeface="Times New Roman" panose="02020603050405020304" pitchFamily="18" charset="0"/>
                <a:ea typeface="Calibri" panose="020F0502020204030204" pitchFamily="34" charset="0"/>
              </a:rPr>
              <a:t>Fig 3:</a:t>
            </a:r>
            <a:r>
              <a:rPr lang="en-US" sz="1800" dirty="0">
                <a:effectLst/>
                <a:uFill>
                  <a:solidFill>
                    <a:srgbClr val="FFFFFF"/>
                  </a:solidFill>
                </a:uFill>
                <a:latin typeface="Times New Roman" panose="02020603050405020304" pitchFamily="18" charset="0"/>
                <a:ea typeface="Calibri" panose="020F0502020204030204" pitchFamily="34" charset="0"/>
              </a:rPr>
              <a:t>-1.2: Level DFD for Ticketing.</a:t>
            </a:r>
            <a:endParaRPr lang="en-IN" sz="1800" dirty="0">
              <a:effectLst/>
              <a:uFill>
                <a:solidFill>
                  <a:srgbClr val="FFFFFF"/>
                </a:solidFill>
              </a:uFill>
              <a:latin typeface="Times New Roman" panose="02020603050405020304" pitchFamily="18" charset="0"/>
              <a:ea typeface="Calibri" panose="020F0502020204030204" pitchFamily="34" charset="0"/>
            </a:endParaRPr>
          </a:p>
          <a:p>
            <a:pPr marL="457200" algn="ctr">
              <a:lnSpc>
                <a:spcPct val="115000"/>
              </a:lnSpc>
              <a:spcBef>
                <a:spcPts val="1250"/>
              </a:spcBef>
              <a:spcAft>
                <a:spcPts val="1000"/>
              </a:spcAft>
            </a:pPr>
            <a:r>
              <a:rPr lang="en-US" sz="1800" dirty="0">
                <a:effectLst/>
                <a:uFill>
                  <a:solidFill>
                    <a:srgbClr val="FFFFFF"/>
                  </a:solidFill>
                </a:uFill>
                <a:latin typeface="Times New Roman" panose="02020603050405020304" pitchFamily="18" charset="0"/>
                <a:ea typeface="Calibri" panose="020F0502020204030204" pitchFamily="34" charset="0"/>
              </a:rPr>
              <a:t> </a:t>
            </a:r>
            <a:endParaRPr lang="en-IN" sz="1800" dirty="0">
              <a:effectLst/>
              <a:uFill>
                <a:solidFill>
                  <a:srgbClr val="FFFFFF"/>
                </a:solidFill>
              </a:u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0430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A12854-1F2E-433E-B872-0E6B70E657B6}"/>
              </a:ext>
            </a:extLst>
          </p:cNvPr>
          <p:cNvSpPr/>
          <p:nvPr/>
        </p:nvSpPr>
        <p:spPr>
          <a:xfrm>
            <a:off x="2319132" y="1829122"/>
            <a:ext cx="8150086" cy="4191981"/>
          </a:xfrm>
          <a:prstGeom prst="rect">
            <a:avLst/>
          </a:prstGeom>
        </p:spPr>
        <p:txBody>
          <a:bodyPr wrap="square">
            <a:spAutoFit/>
          </a:bodyPr>
          <a:lstStyle/>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Manage Data of Animal.</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Manage Tickets data.</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Create new User for admin Dashboard.</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Delete new User Existed in Admin dashboard.</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Add Admin. &amp;Delete Admin.</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There is no paper work to lost data also saved trees.</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Data about animal quickly find out.</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If anyone has a problem they can directly contact with zoo.</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It is helps to grow our tourism industry</a:t>
            </a:r>
            <a:r>
              <a:rPr lang="en-US" sz="2000" b="1" dirty="0">
                <a:uFill>
                  <a:solidFill>
                    <a:srgbClr val="FFFFFF"/>
                  </a:solidFill>
                </a:uFill>
                <a:latin typeface="Times New Roman" panose="02020603050405020304" pitchFamily="18" charset="0"/>
                <a:ea typeface="Times New Roman" panose="02020603050405020304" pitchFamily="18" charset="0"/>
              </a:rPr>
              <a:t>.</a:t>
            </a:r>
            <a:endParaRPr lang="en-US" b="1" dirty="0">
              <a:uFill>
                <a:solidFill>
                  <a:srgbClr val="FFFFFF"/>
                </a:solidFill>
              </a:uFill>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3E3BEBB-E3E9-47BE-951D-880B9CA9B612}"/>
              </a:ext>
            </a:extLst>
          </p:cNvPr>
          <p:cNvSpPr txBox="1"/>
          <p:nvPr/>
        </p:nvSpPr>
        <p:spPr>
          <a:xfrm>
            <a:off x="4346713" y="836897"/>
            <a:ext cx="4678017" cy="707886"/>
          </a:xfrm>
          <a:prstGeom prst="rect">
            <a:avLst/>
          </a:prstGeom>
          <a:noFill/>
        </p:spPr>
        <p:txBody>
          <a:bodyPr wrap="square" rtlCol="0">
            <a:spAutoFit/>
          </a:bodyPr>
          <a:lstStyle/>
          <a:p>
            <a:r>
              <a:rPr lang="en-US" sz="4000" dirty="0">
                <a:latin typeface="Algerian" panose="04020705040A02060702" pitchFamily="82" charset="0"/>
              </a:rPr>
              <a:t>ADVANTEGES</a:t>
            </a:r>
          </a:p>
        </p:txBody>
      </p:sp>
    </p:spTree>
    <p:extLst>
      <p:ext uri="{BB962C8B-B14F-4D97-AF65-F5344CB8AC3E}">
        <p14:creationId xmlns:p14="http://schemas.microsoft.com/office/powerpoint/2010/main" val="382905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24FCF-6BBC-45D6-81E6-D9895A307A25}"/>
              </a:ext>
            </a:extLst>
          </p:cNvPr>
          <p:cNvSpPr/>
          <p:nvPr/>
        </p:nvSpPr>
        <p:spPr>
          <a:xfrm>
            <a:off x="3298140" y="731658"/>
            <a:ext cx="4957964" cy="743473"/>
          </a:xfrm>
          <a:prstGeom prst="rect">
            <a:avLst/>
          </a:prstGeom>
        </p:spPr>
        <p:txBody>
          <a:bodyPr wrap="square">
            <a:spAutoFit/>
          </a:bodyPr>
          <a:lstStyle/>
          <a:p>
            <a:pPr algn="ctr">
              <a:lnSpc>
                <a:spcPct val="115000"/>
              </a:lnSpc>
              <a:spcBef>
                <a:spcPts val="5"/>
              </a:spcBef>
              <a:spcAft>
                <a:spcPts val="1000"/>
              </a:spcAft>
            </a:pPr>
            <a:r>
              <a:rPr lang="en-US" sz="4000" dirty="0">
                <a:uFill>
                  <a:solidFill>
                    <a:srgbClr val="FFFFFF"/>
                  </a:solidFill>
                </a:uFill>
                <a:latin typeface="Algerian" panose="04020705040A02060702" pitchFamily="82" charset="0"/>
                <a:ea typeface="Calibri" panose="020F0502020204030204" pitchFamily="34" charset="0"/>
                <a:cs typeface="Times New Roman" panose="02020603050405020304" pitchFamily="18" charset="0"/>
              </a:rPr>
              <a:t>Applications</a:t>
            </a:r>
            <a:endParaRPr lang="en-US" sz="4000" dirty="0">
              <a:effectLst/>
              <a:uFill>
                <a:solidFill>
                  <a:srgbClr val="FFFFFF"/>
                </a:solidFill>
              </a:uFill>
              <a:latin typeface="Algerian" panose="04020705040A02060702" pitchFamily="8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1D39976-9610-47B7-8F14-788E107EA421}"/>
              </a:ext>
            </a:extLst>
          </p:cNvPr>
          <p:cNvSpPr/>
          <p:nvPr/>
        </p:nvSpPr>
        <p:spPr>
          <a:xfrm>
            <a:off x="3048000" y="2141468"/>
            <a:ext cx="6096000" cy="2575064"/>
          </a:xfrm>
          <a:prstGeom prst="rect">
            <a:avLst/>
          </a:prstGeom>
        </p:spPr>
        <p:txBody>
          <a:bodyPr>
            <a:spAutoFit/>
          </a:bodyPr>
          <a:lstStyle/>
          <a:p>
            <a:pPr marL="342900" marR="0" lvl="0" indent="-342900" algn="just">
              <a:lnSpc>
                <a:spcPct val="150000"/>
              </a:lnSpc>
              <a:spcBef>
                <a:spcPts val="0"/>
              </a:spcBef>
              <a:spcAft>
                <a:spcPts val="0"/>
              </a:spcAft>
              <a:buSzPts val="1250"/>
              <a:buFont typeface="Wingdings" panose="05000000000000000000" pitchFamily="2" charset="2"/>
              <a:buChar char="§"/>
            </a:pPr>
            <a:r>
              <a:rPr lang="en-US" b="1" dirty="0">
                <a:uFill>
                  <a:solidFill>
                    <a:srgbClr val="FFFFFF"/>
                  </a:solidFill>
                </a:uFill>
                <a:ea typeface="Calibri" panose="020F0502020204030204" pitchFamily="34" charset="0"/>
              </a:rPr>
              <a:t>Useful in Cow Shed.</a:t>
            </a:r>
          </a:p>
          <a:p>
            <a:pPr marL="342900" marR="0" lvl="0" indent="-342900" algn="just">
              <a:lnSpc>
                <a:spcPct val="150000"/>
              </a:lnSpc>
              <a:spcBef>
                <a:spcPts val="0"/>
              </a:spcBef>
              <a:spcAft>
                <a:spcPts val="0"/>
              </a:spcAft>
              <a:buSzPts val="1250"/>
              <a:buFont typeface="Wingdings" panose="05000000000000000000" pitchFamily="2" charset="2"/>
              <a:buChar char="§"/>
            </a:pPr>
            <a:r>
              <a:rPr lang="en-US" b="1" dirty="0">
                <a:uFill>
                  <a:solidFill>
                    <a:srgbClr val="FFFFFF"/>
                  </a:solidFill>
                </a:uFill>
                <a:ea typeface="Calibri" panose="020F0502020204030204" pitchFamily="34" charset="0"/>
              </a:rPr>
              <a:t>Can use in Zoological gardens.</a:t>
            </a:r>
          </a:p>
          <a:p>
            <a:pPr marL="342900" marR="0" lvl="0" indent="-342900" algn="just">
              <a:lnSpc>
                <a:spcPct val="150000"/>
              </a:lnSpc>
              <a:spcBef>
                <a:spcPts val="0"/>
              </a:spcBef>
              <a:spcAft>
                <a:spcPts val="0"/>
              </a:spcAft>
              <a:buSzPts val="1250"/>
              <a:buFont typeface="Wingdings" panose="05000000000000000000" pitchFamily="2" charset="2"/>
              <a:buChar char="§"/>
            </a:pPr>
            <a:r>
              <a:rPr lang="en-US" b="1" dirty="0">
                <a:uFill>
                  <a:solidFill>
                    <a:srgbClr val="FFFFFF"/>
                  </a:solidFill>
                </a:uFill>
                <a:ea typeface="Calibri" panose="020F0502020204030204" pitchFamily="34" charset="0"/>
              </a:rPr>
              <a:t>Can Use in Botanical Gardens.</a:t>
            </a:r>
          </a:p>
          <a:p>
            <a:pPr marL="342900" marR="0" lvl="0" indent="-342900" algn="just">
              <a:lnSpc>
                <a:spcPct val="150000"/>
              </a:lnSpc>
              <a:spcBef>
                <a:spcPts val="0"/>
              </a:spcBef>
              <a:spcAft>
                <a:spcPts val="0"/>
              </a:spcAft>
              <a:buSzPts val="1250"/>
              <a:buFont typeface="Wingdings" panose="05000000000000000000" pitchFamily="2" charset="2"/>
              <a:buChar char="§"/>
            </a:pPr>
            <a:r>
              <a:rPr lang="en-US" b="1" dirty="0">
                <a:uFill>
                  <a:solidFill>
                    <a:srgbClr val="FFFFFF"/>
                  </a:solidFill>
                </a:uFill>
                <a:ea typeface="Calibri" panose="020F0502020204030204" pitchFamily="34" charset="0"/>
              </a:rPr>
              <a:t>Also use as Government Tourism site.</a:t>
            </a:r>
          </a:p>
          <a:p>
            <a:pPr marL="342900" marR="0" lvl="0" indent="-342900" algn="just">
              <a:lnSpc>
                <a:spcPct val="150000"/>
              </a:lnSpc>
              <a:spcBef>
                <a:spcPts val="0"/>
              </a:spcBef>
              <a:spcAft>
                <a:spcPts val="1000"/>
              </a:spcAft>
              <a:buSzPts val="1250"/>
              <a:buFont typeface="Wingdings" panose="05000000000000000000" pitchFamily="2" charset="2"/>
              <a:buChar char="§"/>
            </a:pPr>
            <a:r>
              <a:rPr lang="en-US" b="1" dirty="0">
                <a:uFill>
                  <a:solidFill>
                    <a:srgbClr val="FFFFFF"/>
                  </a:solidFill>
                </a:uFill>
                <a:ea typeface="Calibri" panose="020F0502020204030204" pitchFamily="34" charset="0"/>
              </a:rPr>
              <a:t>Useful in Tiger Reserves.</a:t>
            </a:r>
          </a:p>
          <a:p>
            <a:pPr marL="285750" indent="-285750">
              <a:buFont typeface="Wingdings" panose="05000000000000000000" pitchFamily="2" charset="2"/>
              <a:buChar char="§"/>
            </a:pPr>
            <a:r>
              <a:rPr lang="en-US" b="1" dirty="0">
                <a:ea typeface="Calibri" panose="020F0502020204030204" pitchFamily="34" charset="0"/>
              </a:rPr>
              <a:t> Useful in Bird sanctuary</a:t>
            </a:r>
            <a:endParaRPr lang="en-US" b="1" dirty="0"/>
          </a:p>
        </p:txBody>
      </p:sp>
    </p:spTree>
    <p:extLst>
      <p:ext uri="{BB962C8B-B14F-4D97-AF65-F5344CB8AC3E}">
        <p14:creationId xmlns:p14="http://schemas.microsoft.com/office/powerpoint/2010/main" val="274538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706D-BD3A-5DF9-051D-F7EB5F5BF3AE}"/>
              </a:ext>
            </a:extLst>
          </p:cNvPr>
          <p:cNvSpPr>
            <a:spLocks noGrp="1"/>
          </p:cNvSpPr>
          <p:nvPr>
            <p:ph type="ctrTitle"/>
          </p:nvPr>
        </p:nvSpPr>
        <p:spPr>
          <a:xfrm>
            <a:off x="2928401" y="215154"/>
            <a:ext cx="4431623" cy="1766046"/>
          </a:xfrm>
        </p:spPr>
        <p:txBody>
          <a:bodyPr>
            <a:normAutofit/>
          </a:bodyPr>
          <a:lstStyle/>
          <a:p>
            <a:pPr marL="0" marR="0" lvl="0" indent="0" defTabSz="914400" rtl="0" eaLnBrk="1" fontAlgn="auto" latinLnBrk="0" hangingPunct="1">
              <a:lnSpc>
                <a:spcPct val="100000"/>
              </a:lnSpc>
              <a:spcBef>
                <a:spcPts val="0"/>
              </a:spcBef>
              <a:spcAft>
                <a:spcPts val="0"/>
              </a:spcAft>
              <a:tabLst/>
              <a:defRPr/>
            </a:pPr>
            <a:r>
              <a:rPr kumimoji="0" lang="en-US" sz="2700" b="1" i="0" u="sng" strike="noStrike" kern="1200" cap="none" spc="0" normalizeH="0" baseline="0" noProof="0" dirty="0">
                <a:ln>
                  <a:noFill/>
                </a:ln>
                <a:solidFill>
                  <a:srgbClr val="1E3C14"/>
                </a:solidFill>
                <a:effectLst>
                  <a:outerShdw blurRad="38100" dist="38100" dir="2700000" algn="tl">
                    <a:srgbClr val="000000">
                      <a:alpha val="43137"/>
                    </a:srgbClr>
                  </a:outerShdw>
                </a:effectLst>
                <a:uLnTx/>
                <a:uFillTx/>
                <a:latin typeface="Constantia"/>
                <a:ea typeface="+mn-ea"/>
                <a:cs typeface="+mn-cs"/>
              </a:rPr>
              <a:t>CONCLUSION</a:t>
            </a:r>
            <a:br>
              <a:rPr kumimoji="0" lang="en-US" sz="5400" b="1" i="0" u="sng" strike="noStrike" kern="1200" cap="none" spc="0" normalizeH="0" baseline="0" noProof="0" dirty="0">
                <a:ln>
                  <a:noFill/>
                </a:ln>
                <a:solidFill>
                  <a:srgbClr val="1E3C14"/>
                </a:solidFill>
                <a:effectLst>
                  <a:outerShdw blurRad="38100" dist="38100" dir="2700000" algn="tl">
                    <a:srgbClr val="000000">
                      <a:alpha val="43137"/>
                    </a:srgbClr>
                  </a:outerShdw>
                </a:effectLst>
                <a:uLnTx/>
                <a:uFillTx/>
                <a:latin typeface="Constantia"/>
                <a:ea typeface="+mn-ea"/>
                <a:cs typeface="+mn-cs"/>
              </a:rPr>
            </a:br>
            <a:endParaRPr lang="en-IN" dirty="0"/>
          </a:p>
        </p:txBody>
      </p:sp>
      <p:sp>
        <p:nvSpPr>
          <p:cNvPr id="3" name="Subtitle 2">
            <a:extLst>
              <a:ext uri="{FF2B5EF4-FFF2-40B4-BE49-F238E27FC236}">
                <a16:creationId xmlns:a16="http://schemas.microsoft.com/office/drawing/2014/main" id="{2454512C-D2BE-2425-94CC-9192F0653664}"/>
              </a:ext>
            </a:extLst>
          </p:cNvPr>
          <p:cNvSpPr>
            <a:spLocks noGrp="1"/>
          </p:cNvSpPr>
          <p:nvPr>
            <p:ph type="subTitle" idx="1"/>
          </p:nvPr>
        </p:nvSpPr>
        <p:spPr>
          <a:xfrm>
            <a:off x="2928401" y="1264024"/>
            <a:ext cx="8574621" cy="3612777"/>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Its  all about managing Zoological garden  and gather information about the kingdom  animalia , their behavior, their habitats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16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This zoo management  system supports zoo managements, teachers, NGOs and others  who use zoos as educational facilities.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16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blog section shares peoples experiences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600" b="1" dirty="0">
              <a:solidFill>
                <a:srgbClr val="390901"/>
              </a:solidFill>
              <a:latin typeface="Bahnschrift SemiCondensed"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600" b="1" dirty="0">
              <a:solidFill>
                <a:srgbClr val="390901"/>
              </a:solidFill>
              <a:latin typeface="Bahnschrift SemiCondensed"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IN" sz="1600" dirty="0"/>
          </a:p>
        </p:txBody>
      </p:sp>
    </p:spTree>
    <p:extLst>
      <p:ext uri="{BB962C8B-B14F-4D97-AF65-F5344CB8AC3E}">
        <p14:creationId xmlns:p14="http://schemas.microsoft.com/office/powerpoint/2010/main" val="70879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4ECEB3-AA0F-1796-49C2-440D8C9C5A34}"/>
              </a:ext>
            </a:extLst>
          </p:cNvPr>
          <p:cNvSpPr txBox="1"/>
          <p:nvPr/>
        </p:nvSpPr>
        <p:spPr>
          <a:xfrm>
            <a:off x="3048000" y="384592"/>
            <a:ext cx="6096000" cy="584775"/>
          </a:xfrm>
          <a:prstGeom prst="rect">
            <a:avLst/>
          </a:prstGeom>
          <a:noFill/>
        </p:spPr>
        <p:txBody>
          <a:bodyPr wrap="square">
            <a:spAutoFit/>
          </a:bodyPr>
          <a:lstStyle/>
          <a:p>
            <a:pPr algn="ctr"/>
            <a:r>
              <a:rPr lang="en-US" sz="3200" b="1" dirty="0"/>
              <a:t>REFERENCES</a:t>
            </a:r>
          </a:p>
        </p:txBody>
      </p:sp>
      <p:sp>
        <p:nvSpPr>
          <p:cNvPr id="7" name="TextBox 6">
            <a:extLst>
              <a:ext uri="{FF2B5EF4-FFF2-40B4-BE49-F238E27FC236}">
                <a16:creationId xmlns:a16="http://schemas.microsoft.com/office/drawing/2014/main" id="{5A3A8516-4A41-9F1F-68C9-086A16785E66}"/>
              </a:ext>
            </a:extLst>
          </p:cNvPr>
          <p:cNvSpPr txBox="1"/>
          <p:nvPr/>
        </p:nvSpPr>
        <p:spPr>
          <a:xfrm>
            <a:off x="3478306" y="1186225"/>
            <a:ext cx="6096000" cy="23698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DBF5F9">
                    <a:lumMod val="10000"/>
                  </a:srgbClr>
                </a:solidFill>
                <a:effectLst/>
                <a:uLnTx/>
                <a:uFillTx/>
                <a:latin typeface="Constantia"/>
                <a:ea typeface="+mn-ea"/>
                <a:cs typeface="+mn-cs"/>
                <a:hlinkClick r:id="rId2">
                  <a:extLst>
                    <a:ext uri="{A12FA001-AC4F-418D-AE19-62706E023703}">
                      <ahyp:hlinkClr xmlns:ahyp="http://schemas.microsoft.com/office/drawing/2018/hyperlinkcolor" val="tx"/>
                    </a:ext>
                  </a:extLst>
                </a:hlinkClick>
              </a:rPr>
              <a:t>http://nationalzoo.si.edu/</a:t>
            </a:r>
            <a:endParaRPr kumimoji="0" lang="en-US" sz="3600" b="1" i="0" u="none" strike="noStrike" kern="1200" cap="none" spc="0" normalizeH="0" baseline="0" noProof="0" dirty="0">
              <a:ln>
                <a:noFill/>
              </a:ln>
              <a:solidFill>
                <a:srgbClr val="DBF5F9">
                  <a:lumMod val="10000"/>
                </a:srgbClr>
              </a:solidFill>
              <a:effectLst/>
              <a:uLnTx/>
              <a:uFillTx/>
              <a:latin typeface="Constant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CEE’s Zoo Education </a:t>
            </a:r>
            <a:r>
              <a:rPr kumimoji="0" lang="en-US" sz="2800" b="1" i="0" u="none" strike="noStrike" kern="1200" cap="none" spc="0" normalizeH="0" baseline="0" noProof="0" dirty="0" err="1">
                <a:ln>
                  <a:noFill/>
                </a:ln>
                <a:solidFill>
                  <a:srgbClr val="390901"/>
                </a:solidFill>
                <a:effectLst/>
                <a:uLnTx/>
                <a:uFillTx/>
                <a:latin typeface="Bahnschrift SemiCondensed" panose="020B0502040204020203" pitchFamily="34" charset="0"/>
                <a:ea typeface="+mn-ea"/>
                <a:cs typeface="+mn-cs"/>
              </a:rPr>
              <a:t>programmes</a:t>
            </a:r>
            <a:endParaRPr kumimoji="0" lang="en-US" sz="28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Software Engineering: </a:t>
            </a:r>
            <a:r>
              <a:rPr kumimoji="0" lang="en-US" sz="2800" b="0"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Roger Pressman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Asp.net:   </a:t>
            </a:r>
            <a:r>
              <a:rPr kumimoji="0" lang="en-US" sz="2800" b="0" i="0" u="sng" strike="noStrike" kern="1200" cap="none" spc="0" normalizeH="0" baseline="0" noProof="0" dirty="0">
                <a:ln>
                  <a:noFill/>
                </a:ln>
                <a:solidFill>
                  <a:srgbClr val="0F6FC6">
                    <a:lumMod val="50000"/>
                  </a:srgbClr>
                </a:solidFill>
                <a:effectLst/>
                <a:uLnTx/>
                <a:uFillTx/>
                <a:latin typeface="Bahnschrift SemiCondensed" panose="020B0502040204020203" pitchFamily="34" charset="0"/>
                <a:ea typeface="+mn-ea"/>
                <a:cs typeface="+mn-cs"/>
                <a:hlinkClick r:id="rId3">
                  <a:extLst>
                    <a:ext uri="{A12FA001-AC4F-418D-AE19-62706E023703}">
                      <ahyp:hlinkClr xmlns:ahyp="http://schemas.microsoft.com/office/drawing/2018/hyperlinkcolor" val="tx"/>
                    </a:ext>
                  </a:extLst>
                </a:hlinkClick>
              </a:rPr>
              <a:t>www.c-sharpcorner.com</a:t>
            </a:r>
            <a:endParaRPr kumimoji="0" lang="en-US" sz="2800" b="0" i="0" u="sng" strike="noStrike" kern="1200" cap="none" spc="0" normalizeH="0" baseline="0" noProof="0" dirty="0">
              <a:ln>
                <a:noFill/>
              </a:ln>
              <a:solidFill>
                <a:srgbClr val="0F6FC6">
                  <a:lumMod val="50000"/>
                </a:srgbClr>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MS-SQL Server:   </a:t>
            </a:r>
            <a:r>
              <a:rPr kumimoji="0" lang="en-US" sz="2800" b="0" i="0" u="sng"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www.w3c.com</a:t>
            </a:r>
            <a:endParaRPr kumimoji="0" lang="en-US" sz="2800" b="0"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endParaRPr>
          </a:p>
        </p:txBody>
      </p:sp>
    </p:spTree>
    <p:extLst>
      <p:ext uri="{BB962C8B-B14F-4D97-AF65-F5344CB8AC3E}">
        <p14:creationId xmlns:p14="http://schemas.microsoft.com/office/powerpoint/2010/main" val="1541852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517E7F-BF9F-8044-487E-2DBFA5184F5C}"/>
              </a:ext>
            </a:extLst>
          </p:cNvPr>
          <p:cNvSpPr txBox="1"/>
          <p:nvPr/>
        </p:nvSpPr>
        <p:spPr>
          <a:xfrm>
            <a:off x="2707341" y="1164522"/>
            <a:ext cx="7028329" cy="584775"/>
          </a:xfrm>
          <a:prstGeom prst="rect">
            <a:avLst/>
          </a:prstGeom>
          <a:noFill/>
        </p:spPr>
        <p:txBody>
          <a:bodyPr wrap="square">
            <a:spAutoFit/>
          </a:bodyPr>
          <a:lstStyle/>
          <a:p>
            <a:pPr algn="ctr"/>
            <a:r>
              <a:rPr lang="en-US" sz="3200" b="1" u="sng" dirty="0">
                <a:solidFill>
                  <a:srgbClr val="1E3C14"/>
                </a:solidFill>
                <a:latin typeface="Algerian" panose="04020705040A02060702" pitchFamily="82" charset="0"/>
              </a:rPr>
              <a:t>THANK</a:t>
            </a:r>
            <a:r>
              <a:rPr lang="en-US" sz="1800" b="1" u="sng" dirty="0">
                <a:solidFill>
                  <a:srgbClr val="1E3C14"/>
                </a:solidFill>
                <a:latin typeface="Algerian" panose="04020705040A02060702" pitchFamily="82" charset="0"/>
              </a:rPr>
              <a:t> YOU</a:t>
            </a:r>
          </a:p>
        </p:txBody>
      </p:sp>
      <p:pic>
        <p:nvPicPr>
          <p:cNvPr id="6" name="Picture 5" descr="thumbs_please_be_safe_do_not_stand_sit_climb_or_lean_on_zoo_fences_animals_could_eat_you_and_that_might_make_them_sick.jpg">
            <a:extLst>
              <a:ext uri="{FF2B5EF4-FFF2-40B4-BE49-F238E27FC236}">
                <a16:creationId xmlns:a16="http://schemas.microsoft.com/office/drawing/2014/main" id="{589BCE4C-7EB2-C580-28D9-AC3DDBFF86F0}"/>
              </a:ext>
            </a:extLst>
          </p:cNvPr>
          <p:cNvPicPr>
            <a:picLocks noChangeAspect="1"/>
          </p:cNvPicPr>
          <p:nvPr/>
        </p:nvPicPr>
        <p:blipFill>
          <a:blip r:embed="rId2"/>
          <a:stretch>
            <a:fillRect/>
          </a:stretch>
        </p:blipFill>
        <p:spPr>
          <a:xfrm>
            <a:off x="3747247" y="2219267"/>
            <a:ext cx="5215590" cy="2889437"/>
          </a:xfrm>
          <a:prstGeom prst="rect">
            <a:avLst/>
          </a:prstGeom>
        </p:spPr>
      </p:pic>
    </p:spTree>
    <p:extLst>
      <p:ext uri="{BB962C8B-B14F-4D97-AF65-F5344CB8AC3E}">
        <p14:creationId xmlns:p14="http://schemas.microsoft.com/office/powerpoint/2010/main" val="17447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3E01F-6524-45C1-B6E9-7E7FCE3C4735}"/>
              </a:ext>
            </a:extLst>
          </p:cNvPr>
          <p:cNvSpPr>
            <a:spLocks noGrp="1"/>
          </p:cNvSpPr>
          <p:nvPr>
            <p:ph idx="1"/>
          </p:nvPr>
        </p:nvSpPr>
        <p:spPr>
          <a:xfrm>
            <a:off x="1996902" y="2464904"/>
            <a:ext cx="8516247" cy="4002156"/>
          </a:xfrm>
        </p:spPr>
        <p:txBody>
          <a:bodyPr>
            <a:normAutofit fontScale="92500" lnSpcReduction="2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Introduction                                                       ∆ Snapshot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Project  Details                                               ∆  Advantages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How to system work.                                      ∆  Applications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Database design.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System vs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Software requirement specification                ∆   Future scope                                                                 </a:t>
            </a:r>
          </a:p>
          <a:p>
            <a:pPr marL="0" indent="0">
              <a:buNone/>
            </a:pPr>
            <a:r>
              <a:rPr lang="en-US" dirty="0">
                <a:latin typeface="Times New Roman" panose="02020603050405020304" pitchFamily="18" charset="0"/>
                <a:cs typeface="Times New Roman" panose="02020603050405020304" pitchFamily="18" charset="0"/>
              </a:rPr>
              <a:t>                                                                                ∆   Conclusion                                                                                      </a:t>
            </a:r>
          </a:p>
          <a:p>
            <a:pPr marL="0" indent="0">
              <a:buNone/>
            </a:pPr>
            <a:r>
              <a:rPr lang="en-US" dirty="0">
                <a:latin typeface="Times New Roman" panose="02020603050405020304" pitchFamily="18" charset="0"/>
                <a:cs typeface="Times New Roman" panose="02020603050405020304" pitchFamily="18" charset="0"/>
              </a:rPr>
              <a:t>                                                                                ∆  Reference</a:t>
            </a:r>
            <a:r>
              <a:rPr lang="en-US" dirty="0">
                <a:solidFill>
                  <a:schemeClr val="bg1"/>
                </a:solidFill>
                <a:latin typeface="Times New Roman" panose="02020603050405020304" pitchFamily="18" charset="0"/>
                <a:cs typeface="Times New Roman" panose="02020603050405020304" pitchFamily="18" charset="0"/>
              </a:rPr>
              <a:t> </a:t>
            </a:r>
          </a:p>
          <a:p>
            <a:pPr marL="0" indent="0">
              <a:buNone/>
            </a:pPr>
            <a:r>
              <a:rPr lang="en-US" dirty="0">
                <a:solidFill>
                  <a:schemeClr val="bg1"/>
                </a:solidFill>
              </a:rPr>
              <a:t>                                                                  </a:t>
            </a:r>
          </a:p>
          <a:p>
            <a:endParaRPr lang="en-US" dirty="0"/>
          </a:p>
        </p:txBody>
      </p:sp>
      <p:sp>
        <p:nvSpPr>
          <p:cNvPr id="5" name="TextBox 4">
            <a:extLst>
              <a:ext uri="{FF2B5EF4-FFF2-40B4-BE49-F238E27FC236}">
                <a16:creationId xmlns:a16="http://schemas.microsoft.com/office/drawing/2014/main" id="{1474A57F-CE47-44FD-B605-7672B2EE9844}"/>
              </a:ext>
            </a:extLst>
          </p:cNvPr>
          <p:cNvSpPr txBox="1"/>
          <p:nvPr/>
        </p:nvSpPr>
        <p:spPr>
          <a:xfrm>
            <a:off x="4094921" y="689112"/>
            <a:ext cx="4320208" cy="707886"/>
          </a:xfrm>
          <a:prstGeom prst="rect">
            <a:avLst/>
          </a:prstGeom>
          <a:noFill/>
        </p:spPr>
        <p:txBody>
          <a:bodyPr wrap="square" rtlCol="0">
            <a:spAutoFit/>
          </a:bodyPr>
          <a:lstStyle/>
          <a:p>
            <a:pPr algn="ctr"/>
            <a:r>
              <a:rPr lang="en-US" sz="4000" dirty="0">
                <a:latin typeface="Algerian" panose="04020705040A02060702" pitchFamily="82" charset="0"/>
              </a:rPr>
              <a:t>Contents</a:t>
            </a:r>
          </a:p>
        </p:txBody>
      </p:sp>
    </p:spTree>
    <p:extLst>
      <p:ext uri="{BB962C8B-B14F-4D97-AF65-F5344CB8AC3E}">
        <p14:creationId xmlns:p14="http://schemas.microsoft.com/office/powerpoint/2010/main" val="298902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6552-25AE-4DAA-B75B-047C0BC150E1}"/>
              </a:ext>
            </a:extLst>
          </p:cNvPr>
          <p:cNvSpPr>
            <a:spLocks noGrp="1"/>
          </p:cNvSpPr>
          <p:nvPr>
            <p:ph type="ctrTitle"/>
          </p:nvPr>
        </p:nvSpPr>
        <p:spPr>
          <a:xfrm>
            <a:off x="2247966" y="702365"/>
            <a:ext cx="8001000" cy="1298713"/>
          </a:xfrm>
        </p:spPr>
        <p:txBody>
          <a:bodyPr>
            <a:normAutofit fontScale="90000"/>
          </a:bodyPr>
          <a:lstStyle/>
          <a:p>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r>
              <a:rPr lang="en-US" b="1" dirty="0">
                <a:solidFill>
                  <a:srgbClr val="1E3C14"/>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latin typeface="Algerian" panose="04020705040A02060702" pitchFamily="82" charset="0"/>
              </a:rPr>
              <a:t>INTRODUCTION</a:t>
            </a:r>
            <a:br>
              <a:rPr lang="en-US" b="1" u="sng" dirty="0">
                <a:solidFill>
                  <a:srgbClr val="1E3C14"/>
                </a:solidFill>
                <a:effectLst>
                  <a:outerShdw blurRad="38100" dist="38100" dir="2700000" algn="tl">
                    <a:srgbClr val="000000">
                      <a:alpha val="43137"/>
                    </a:srgbClr>
                  </a:outerShdw>
                </a:effectLst>
              </a:rPr>
            </a:br>
            <a:endParaRPr lang="en-US" dirty="0"/>
          </a:p>
        </p:txBody>
      </p:sp>
      <p:sp>
        <p:nvSpPr>
          <p:cNvPr id="3" name="Subtitle 2">
            <a:extLst>
              <a:ext uri="{FF2B5EF4-FFF2-40B4-BE49-F238E27FC236}">
                <a16:creationId xmlns:a16="http://schemas.microsoft.com/office/drawing/2014/main" id="{6FEF8B31-93B2-4753-B88F-AA8B8BD2693B}"/>
              </a:ext>
            </a:extLst>
          </p:cNvPr>
          <p:cNvSpPr>
            <a:spLocks noGrp="1"/>
          </p:cNvSpPr>
          <p:nvPr>
            <p:ph type="subTitle" idx="1"/>
          </p:nvPr>
        </p:nvSpPr>
        <p:spPr>
          <a:xfrm>
            <a:off x="3122610" y="1895061"/>
            <a:ext cx="8645320" cy="4081670"/>
          </a:xfrm>
        </p:spPr>
        <p:txBody>
          <a:bodyPr>
            <a:normAutofit/>
          </a:bodyPr>
          <a:lstStyle/>
          <a:p>
            <a:pPr algn="just"/>
            <a:r>
              <a:rPr lang="en-US" sz="2000" b="1" dirty="0">
                <a:solidFill>
                  <a:srgbClr val="390901"/>
                </a:solidFill>
              </a:rPr>
              <a:t>Zoological gardens provide an opportunity to open up a whole new world of curiosity and interest, and sensitize visitors regarding the value and need for conservation of wildlife.</a:t>
            </a:r>
          </a:p>
          <a:p>
            <a:pPr algn="just"/>
            <a:r>
              <a:rPr lang="en-US" sz="2000" b="1" dirty="0">
                <a:solidFill>
                  <a:srgbClr val="390901"/>
                </a:solidFill>
              </a:rPr>
              <a:t>Zoos were initially started for the entertainment of people. Gradually over the years, they have come to play an important role in conservation. The ultimate goal of zoos is the conservation of animals in the wild</a:t>
            </a:r>
          </a:p>
          <a:p>
            <a:endParaRPr lang="en-US" sz="2000" b="1" dirty="0">
              <a:solidFill>
                <a:srgbClr val="390901"/>
              </a:solidFill>
            </a:endParaRPr>
          </a:p>
          <a:p>
            <a:r>
              <a:rPr lang="en-US" sz="2000" b="1" dirty="0">
                <a:solidFill>
                  <a:srgbClr val="390901"/>
                </a:solidFill>
              </a:rPr>
              <a:t>This  website  educating people about wildlife and biodiversity conservation</a:t>
            </a:r>
          </a:p>
          <a:p>
            <a:endParaRPr lang="en-US" dirty="0"/>
          </a:p>
        </p:txBody>
      </p:sp>
    </p:spTree>
    <p:extLst>
      <p:ext uri="{BB962C8B-B14F-4D97-AF65-F5344CB8AC3E}">
        <p14:creationId xmlns:p14="http://schemas.microsoft.com/office/powerpoint/2010/main" val="115605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740A-FA1A-4EF3-8A4F-6693167DB7B8}"/>
              </a:ext>
            </a:extLst>
          </p:cNvPr>
          <p:cNvSpPr>
            <a:spLocks noGrp="1"/>
          </p:cNvSpPr>
          <p:nvPr>
            <p:ph type="title"/>
          </p:nvPr>
        </p:nvSpPr>
        <p:spPr>
          <a:xfrm>
            <a:off x="1828800" y="248654"/>
            <a:ext cx="8534400" cy="1961272"/>
          </a:xfrm>
        </p:spPr>
        <p:txBody>
          <a:bodyPr/>
          <a:lstStyle/>
          <a:p>
            <a:pPr algn="ctr"/>
            <a:r>
              <a:rPr lang="en-US" sz="4000" b="1" u="sng" dirty="0">
                <a:solidFill>
                  <a:srgbClr val="1E3C14"/>
                </a:solidFill>
                <a:effectLst>
                  <a:outerShdw blurRad="38100" dist="38100" dir="2700000" algn="tl">
                    <a:srgbClr val="000000">
                      <a:alpha val="43137"/>
                    </a:srgbClr>
                  </a:outerShdw>
                </a:effectLst>
                <a:latin typeface="Bahnschrift SemiCondensed" panose="020B0502040204020203" pitchFamily="34" charset="0"/>
              </a:rPr>
              <a:t>FEATURES</a:t>
            </a:r>
            <a:endParaRPr lang="en-US" dirty="0">
              <a:latin typeface="Algerian" panose="04020705040A02060702" pitchFamily="82" charset="0"/>
            </a:endParaRPr>
          </a:p>
        </p:txBody>
      </p:sp>
      <p:sp>
        <p:nvSpPr>
          <p:cNvPr id="5" name="Content Placeholder 4">
            <a:extLst>
              <a:ext uri="{FF2B5EF4-FFF2-40B4-BE49-F238E27FC236}">
                <a16:creationId xmlns:a16="http://schemas.microsoft.com/office/drawing/2014/main" id="{EBB100D7-BF39-F6D6-0494-8BF5885D2ED3}"/>
              </a:ext>
            </a:extLst>
          </p:cNvPr>
          <p:cNvSpPr>
            <a:spLocks noGrp="1"/>
          </p:cNvSpPr>
          <p:nvPr>
            <p:ph idx="1"/>
          </p:nvPr>
        </p:nvSpPr>
        <p:spPr>
          <a:xfrm>
            <a:off x="1484310" y="1973179"/>
            <a:ext cx="10579353" cy="4636168"/>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We are here trying to make a project on Zoo Management System which is basically an application software  where we can get information about wild life and as well as can manage the zoological garden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It’s a system of managing the animal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Here manage the ticket booking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Here Anyone can see  which type of   food and nutrition's  taken by animals reach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Here listed various type of animal adoption schemes anyone can easily adopt animals.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Here we listed pre-visit instruction  and warning before visit visitor can understand easily.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If any one can have a query and help they directly contact with zoo authority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  </a:t>
            </a:r>
          </a:p>
          <a:p>
            <a:endParaRPr lang="en-IN" dirty="0"/>
          </a:p>
        </p:txBody>
      </p:sp>
    </p:spTree>
    <p:extLst>
      <p:ext uri="{BB962C8B-B14F-4D97-AF65-F5344CB8AC3E}">
        <p14:creationId xmlns:p14="http://schemas.microsoft.com/office/powerpoint/2010/main" val="187323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8BD18-9109-4B86-B8FC-2140228E8C04}"/>
              </a:ext>
            </a:extLst>
          </p:cNvPr>
          <p:cNvSpPr txBox="1"/>
          <p:nvPr/>
        </p:nvSpPr>
        <p:spPr>
          <a:xfrm>
            <a:off x="4134678" y="848139"/>
            <a:ext cx="4452731" cy="646331"/>
          </a:xfrm>
          <a:prstGeom prst="rect">
            <a:avLst/>
          </a:prstGeom>
          <a:noFill/>
        </p:spPr>
        <p:txBody>
          <a:bodyPr wrap="square" rtlCol="0">
            <a:spAutoFit/>
          </a:bodyPr>
          <a:lstStyle/>
          <a:p>
            <a:r>
              <a:rPr lang="en-US" sz="3600" dirty="0">
                <a:latin typeface="Algerian" panose="04020705040A02060702" pitchFamily="82" charset="0"/>
              </a:rPr>
              <a:t>Database Design</a:t>
            </a:r>
          </a:p>
        </p:txBody>
      </p:sp>
      <p:graphicFrame>
        <p:nvGraphicFramePr>
          <p:cNvPr id="3" name="Table 2">
            <a:extLst>
              <a:ext uri="{FF2B5EF4-FFF2-40B4-BE49-F238E27FC236}">
                <a16:creationId xmlns:a16="http://schemas.microsoft.com/office/drawing/2014/main" id="{B3BE3A11-E228-4EC2-AB5B-B70A5C7384A3}"/>
              </a:ext>
            </a:extLst>
          </p:cNvPr>
          <p:cNvGraphicFramePr>
            <a:graphicFrameLocks noGrp="1"/>
          </p:cNvGraphicFramePr>
          <p:nvPr>
            <p:extLst>
              <p:ext uri="{D42A27DB-BD31-4B8C-83A1-F6EECF244321}">
                <p14:modId xmlns:p14="http://schemas.microsoft.com/office/powerpoint/2010/main" val="257218046"/>
              </p:ext>
            </p:extLst>
          </p:nvPr>
        </p:nvGraphicFramePr>
        <p:xfrm>
          <a:off x="2598630" y="2572002"/>
          <a:ext cx="7282348" cy="2669337"/>
        </p:xfrm>
        <a:graphic>
          <a:graphicData uri="http://schemas.openxmlformats.org/drawingml/2006/table">
            <a:tbl>
              <a:tblPr firstRow="1" firstCol="1" bandRow="1">
                <a:tableStyleId>{5C22544A-7EE6-4342-B048-85BDC9FD1C3A}</a:tableStyleId>
              </a:tblPr>
              <a:tblGrid>
                <a:gridCol w="807891">
                  <a:extLst>
                    <a:ext uri="{9D8B030D-6E8A-4147-A177-3AD203B41FA5}">
                      <a16:colId xmlns:a16="http://schemas.microsoft.com/office/drawing/2014/main" val="2836227910"/>
                    </a:ext>
                  </a:extLst>
                </a:gridCol>
                <a:gridCol w="1911224">
                  <a:extLst>
                    <a:ext uri="{9D8B030D-6E8A-4147-A177-3AD203B41FA5}">
                      <a16:colId xmlns:a16="http://schemas.microsoft.com/office/drawing/2014/main" val="4205902622"/>
                    </a:ext>
                  </a:extLst>
                </a:gridCol>
                <a:gridCol w="1791827">
                  <a:extLst>
                    <a:ext uri="{9D8B030D-6E8A-4147-A177-3AD203B41FA5}">
                      <a16:colId xmlns:a16="http://schemas.microsoft.com/office/drawing/2014/main" val="1896140631"/>
                    </a:ext>
                  </a:extLst>
                </a:gridCol>
                <a:gridCol w="1161725">
                  <a:extLst>
                    <a:ext uri="{9D8B030D-6E8A-4147-A177-3AD203B41FA5}">
                      <a16:colId xmlns:a16="http://schemas.microsoft.com/office/drawing/2014/main" val="170744295"/>
                    </a:ext>
                  </a:extLst>
                </a:gridCol>
                <a:gridCol w="1609681">
                  <a:extLst>
                    <a:ext uri="{9D8B030D-6E8A-4147-A177-3AD203B41FA5}">
                      <a16:colId xmlns:a16="http://schemas.microsoft.com/office/drawing/2014/main" val="4012638542"/>
                    </a:ext>
                  </a:extLst>
                </a:gridCol>
              </a:tblGrid>
              <a:tr h="582557">
                <a:tc>
                  <a:txBody>
                    <a:bodyPr/>
                    <a:lstStyle/>
                    <a:p>
                      <a:pPr marL="0" marR="0" algn="r">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0854555"/>
                  </a:ext>
                </a:extLst>
              </a:tr>
              <a:tr h="350396">
                <a:tc>
                  <a:txBody>
                    <a:bodyPr/>
                    <a:lstStyle/>
                    <a:p>
                      <a:pPr marL="0" marR="0" algn="r">
                        <a:lnSpc>
                          <a:spcPct val="115000"/>
                        </a:lnSpc>
                        <a:spcBef>
                          <a:spcPts val="0"/>
                        </a:spcBef>
                        <a:spcAft>
                          <a:spcPts val="0"/>
                        </a:spcAf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11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53282637"/>
                  </a:ext>
                </a:extLst>
              </a:tr>
              <a:tr h="350396">
                <a:tc>
                  <a:txBody>
                    <a:bodyPr/>
                    <a:lstStyle/>
                    <a:p>
                      <a:pPr marL="0" marR="0" algn="r">
                        <a:lnSpc>
                          <a:spcPct val="115000"/>
                        </a:lnSpc>
                        <a:spcBef>
                          <a:spcPts val="0"/>
                        </a:spcBef>
                        <a:spcAft>
                          <a:spcPts val="0"/>
                        </a:spcAft>
                      </a:pPr>
                      <a:r>
                        <a:rPr lang="en-US" sz="1200" dirty="0">
                          <a:effectLst/>
                          <a:uFill>
                            <a:solidFill>
                              <a:srgbClr val="FFFFFF"/>
                            </a:solidFill>
                          </a:uFill>
                        </a:rPr>
                        <a:t> 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Permission</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56234991"/>
                  </a:ext>
                </a:extLst>
              </a:tr>
              <a:tr h="332050">
                <a:tc>
                  <a:txBody>
                    <a:bodyPr/>
                    <a:lstStyle/>
                    <a:p>
                      <a:pPr marL="0" marR="0" algn="r">
                        <a:lnSpc>
                          <a:spcPct val="115000"/>
                        </a:lnSpc>
                        <a:spcBef>
                          <a:spcPts val="0"/>
                        </a:spcBef>
                        <a:spcAft>
                          <a:spcPts val="0"/>
                        </a:spcAf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Createuser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44356950"/>
                  </a:ext>
                </a:extLst>
              </a:tr>
              <a:tr h="332050">
                <a:tc>
                  <a:txBody>
                    <a:bodyPr/>
                    <a:lstStyle/>
                    <a:p>
                      <a:pPr marL="0" marR="0" algn="r">
                        <a:lnSpc>
                          <a:spcPct val="115000"/>
                        </a:lnSpc>
                        <a:spcBef>
                          <a:spcPts val="0"/>
                        </a:spcBef>
                        <a:spcAft>
                          <a:spcPts val="0"/>
                        </a:spcAf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Deleteuser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82669853"/>
                  </a:ext>
                </a:extLst>
              </a:tr>
              <a:tr h="350396">
                <a:tc>
                  <a:txBody>
                    <a:bodyPr/>
                    <a:lstStyle/>
                    <a:p>
                      <a:pPr marL="0" marR="0" algn="r">
                        <a:lnSpc>
                          <a:spcPct val="115000"/>
                        </a:lnSpc>
                        <a:spcBef>
                          <a:spcPts val="0"/>
                        </a:spcBef>
                        <a:spcAft>
                          <a:spcPts val="0"/>
                        </a:spcAft>
                      </a:pPr>
                      <a:r>
                        <a:rPr lang="en-US" sz="1200" dirty="0">
                          <a:effectLst/>
                          <a:uFill>
                            <a:solidFill>
                              <a:srgbClr val="FFFFFF"/>
                            </a:solidFill>
                          </a:uFill>
                        </a:rPr>
                        <a:t>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Createbid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8958614"/>
                  </a:ext>
                </a:extLst>
              </a:tr>
              <a:tr h="371492">
                <a:tc>
                  <a:txBody>
                    <a:bodyPr/>
                    <a:lstStyle/>
                    <a:p>
                      <a:pPr marL="0" marR="0" algn="r">
                        <a:lnSpc>
                          <a:spcPct val="115000"/>
                        </a:lnSpc>
                        <a:spcBef>
                          <a:spcPts val="0"/>
                        </a:spcBef>
                        <a:spcAft>
                          <a:spcPts val="0"/>
                        </a:spcAft>
                      </a:pPr>
                      <a:r>
                        <a:rPr lang="en-US" sz="1200" dirty="0">
                          <a:effectLst/>
                          <a:uFill>
                            <a:solidFill>
                              <a:srgbClr val="FFFFFF"/>
                            </a:solidFill>
                          </a:uFill>
                        </a:rPr>
                        <a:t>6</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Updatebid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95360334"/>
                  </a:ext>
                </a:extLst>
              </a:tr>
            </a:tbl>
          </a:graphicData>
        </a:graphic>
      </p:graphicFrame>
      <p:sp>
        <p:nvSpPr>
          <p:cNvPr id="4" name="Rectangle 1">
            <a:extLst>
              <a:ext uri="{FF2B5EF4-FFF2-40B4-BE49-F238E27FC236}">
                <a16:creationId xmlns:a16="http://schemas.microsoft.com/office/drawing/2014/main" id="{D602454F-4BA9-4A2D-A6B8-354170A6D1FC}"/>
              </a:ext>
            </a:extLst>
          </p:cNvPr>
          <p:cNvSpPr>
            <a:spLocks noChangeArrowheads="1"/>
          </p:cNvSpPr>
          <p:nvPr/>
        </p:nvSpPr>
        <p:spPr bwMode="auto">
          <a:xfrm>
            <a:off x="2452117" y="1833181"/>
            <a:ext cx="336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latin typeface="+mj-lt"/>
                <a:ea typeface="Calibri" panose="020F0502020204030204" pitchFamily="34" charset="0"/>
                <a:cs typeface="Times New Roman" panose="02020603050405020304" pitchFamily="18" charset="0"/>
              </a:rPr>
              <a:t>Permission</a:t>
            </a:r>
            <a:r>
              <a:rPr kumimoji="0" lang="en-US" altLang="en-US" sz="2000"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en-US" altLang="en-US" sz="2000" b="1" i="0" u="none" strike="noStrike" cap="none" normalizeH="0" baseline="0" dirty="0">
                <a:ln>
                  <a:noFill/>
                </a:ln>
                <a:effectLst/>
                <a:latin typeface="+mj-lt"/>
                <a:ea typeface="Calibri" panose="020F0502020204030204" pitchFamily="34" charset="0"/>
                <a:cs typeface="Times New Roman" panose="02020603050405020304" pitchFamily="18" charset="0"/>
              </a:rPr>
              <a:t>Table:-</a:t>
            </a:r>
            <a:endParaRPr kumimoji="0" lang="en-US" altLang="en-US" sz="2000" b="0" i="0" u="none" strike="noStrike" cap="none" normalizeH="0" baseline="0" dirty="0">
              <a:ln>
                <a:noFill/>
              </a:ln>
              <a:effectLst/>
              <a:latin typeface="+mj-lt"/>
            </a:endParaRPr>
          </a:p>
        </p:txBody>
      </p:sp>
    </p:spTree>
    <p:extLst>
      <p:ext uri="{BB962C8B-B14F-4D97-AF65-F5344CB8AC3E}">
        <p14:creationId xmlns:p14="http://schemas.microsoft.com/office/powerpoint/2010/main" val="169822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549BDDF-7C74-4C8D-9082-9637599AFCF5}"/>
              </a:ext>
            </a:extLst>
          </p:cNvPr>
          <p:cNvGraphicFramePr>
            <a:graphicFrameLocks noGrp="1"/>
          </p:cNvGraphicFramePr>
          <p:nvPr>
            <p:extLst>
              <p:ext uri="{D42A27DB-BD31-4B8C-83A1-F6EECF244321}">
                <p14:modId xmlns:p14="http://schemas.microsoft.com/office/powerpoint/2010/main" val="816077741"/>
              </p:ext>
            </p:extLst>
          </p:nvPr>
        </p:nvGraphicFramePr>
        <p:xfrm>
          <a:off x="2671803" y="2133600"/>
          <a:ext cx="7108301" cy="3243477"/>
        </p:xfrm>
        <a:graphic>
          <a:graphicData uri="http://schemas.openxmlformats.org/drawingml/2006/table">
            <a:tbl>
              <a:tblPr firstRow="1" firstCol="1" bandRow="1">
                <a:tableStyleId>{5C22544A-7EE6-4342-B048-85BDC9FD1C3A}</a:tableStyleId>
              </a:tblPr>
              <a:tblGrid>
                <a:gridCol w="820747">
                  <a:extLst>
                    <a:ext uri="{9D8B030D-6E8A-4147-A177-3AD203B41FA5}">
                      <a16:colId xmlns:a16="http://schemas.microsoft.com/office/drawing/2014/main" val="4111252807"/>
                    </a:ext>
                  </a:extLst>
                </a:gridCol>
                <a:gridCol w="1640639">
                  <a:extLst>
                    <a:ext uri="{9D8B030D-6E8A-4147-A177-3AD203B41FA5}">
                      <a16:colId xmlns:a16="http://schemas.microsoft.com/office/drawing/2014/main" val="1848555927"/>
                    </a:ext>
                  </a:extLst>
                </a:gridCol>
                <a:gridCol w="1641495">
                  <a:extLst>
                    <a:ext uri="{9D8B030D-6E8A-4147-A177-3AD203B41FA5}">
                      <a16:colId xmlns:a16="http://schemas.microsoft.com/office/drawing/2014/main" val="3219928496"/>
                    </a:ext>
                  </a:extLst>
                </a:gridCol>
                <a:gridCol w="1396380">
                  <a:extLst>
                    <a:ext uri="{9D8B030D-6E8A-4147-A177-3AD203B41FA5}">
                      <a16:colId xmlns:a16="http://schemas.microsoft.com/office/drawing/2014/main" val="2616575008"/>
                    </a:ext>
                  </a:extLst>
                </a:gridCol>
                <a:gridCol w="1609040">
                  <a:extLst>
                    <a:ext uri="{9D8B030D-6E8A-4147-A177-3AD203B41FA5}">
                      <a16:colId xmlns:a16="http://schemas.microsoft.com/office/drawing/2014/main" val="1017521634"/>
                    </a:ext>
                  </a:extLst>
                </a:gridCol>
              </a:tblGrid>
              <a:tr h="269003">
                <a:tc>
                  <a:txBody>
                    <a:bodyPr/>
                    <a:lstStyle/>
                    <a:p>
                      <a:pPr marL="0" marR="0">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36420425"/>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6876909"/>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AdminName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187197668"/>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UserName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16867635"/>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FirstName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11707109"/>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LastName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88594905"/>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6</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MobileNumber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60745268"/>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7</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Email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85782659"/>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8</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Status</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520504"/>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9</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Photo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12852500"/>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Password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7271569"/>
                  </a:ext>
                </a:extLst>
              </a:tr>
              <a:tr h="284444">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AdminRegdate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50448774"/>
                  </a:ext>
                </a:extLst>
              </a:tr>
            </a:tbl>
          </a:graphicData>
        </a:graphic>
      </p:graphicFrame>
      <p:sp>
        <p:nvSpPr>
          <p:cNvPr id="3" name="TextBox 2">
            <a:extLst>
              <a:ext uri="{FF2B5EF4-FFF2-40B4-BE49-F238E27FC236}">
                <a16:creationId xmlns:a16="http://schemas.microsoft.com/office/drawing/2014/main" id="{DC0A348A-9E28-4AAF-9FF7-E4008712175A}"/>
              </a:ext>
            </a:extLst>
          </p:cNvPr>
          <p:cNvSpPr txBox="1"/>
          <p:nvPr/>
        </p:nvSpPr>
        <p:spPr>
          <a:xfrm>
            <a:off x="2703443" y="1325217"/>
            <a:ext cx="3392557" cy="677108"/>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solidFill>
                  <a:schemeClr val="bg1"/>
                </a:solidFill>
              </a:rPr>
              <a:t>Admin Table:-</a:t>
            </a:r>
            <a:endParaRPr lang="en-US" sz="2000" dirty="0">
              <a:solidFill>
                <a:schemeClr val="bg1"/>
              </a:solidFill>
            </a:endParaRPr>
          </a:p>
          <a:p>
            <a:endParaRPr lang="en-US" dirty="0"/>
          </a:p>
        </p:txBody>
      </p:sp>
    </p:spTree>
    <p:extLst>
      <p:ext uri="{BB962C8B-B14F-4D97-AF65-F5344CB8AC3E}">
        <p14:creationId xmlns:p14="http://schemas.microsoft.com/office/powerpoint/2010/main" val="96377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656DD4-A509-46F2-A2BC-282E220FB31E}"/>
              </a:ext>
            </a:extLst>
          </p:cNvPr>
          <p:cNvGraphicFramePr>
            <a:graphicFrameLocks noGrp="1"/>
          </p:cNvGraphicFramePr>
          <p:nvPr>
            <p:extLst>
              <p:ext uri="{D42A27DB-BD31-4B8C-83A1-F6EECF244321}">
                <p14:modId xmlns:p14="http://schemas.microsoft.com/office/powerpoint/2010/main" val="1142713682"/>
              </p:ext>
            </p:extLst>
          </p:nvPr>
        </p:nvGraphicFramePr>
        <p:xfrm>
          <a:off x="2685055" y="1966705"/>
          <a:ext cx="7598631" cy="3154014"/>
        </p:xfrm>
        <a:graphic>
          <a:graphicData uri="http://schemas.openxmlformats.org/drawingml/2006/table">
            <a:tbl>
              <a:tblPr firstRow="1" firstCol="1" bandRow="1">
                <a:tableStyleId>{5C22544A-7EE6-4342-B048-85BDC9FD1C3A}</a:tableStyleId>
              </a:tblPr>
              <a:tblGrid>
                <a:gridCol w="904751">
                  <a:extLst>
                    <a:ext uri="{9D8B030D-6E8A-4147-A177-3AD203B41FA5}">
                      <a16:colId xmlns:a16="http://schemas.microsoft.com/office/drawing/2014/main" val="4006115445"/>
                    </a:ext>
                  </a:extLst>
                </a:gridCol>
                <a:gridCol w="1938231">
                  <a:extLst>
                    <a:ext uri="{9D8B030D-6E8A-4147-A177-3AD203B41FA5}">
                      <a16:colId xmlns:a16="http://schemas.microsoft.com/office/drawing/2014/main" val="798910376"/>
                    </a:ext>
                  </a:extLst>
                </a:gridCol>
                <a:gridCol w="1550219">
                  <a:extLst>
                    <a:ext uri="{9D8B030D-6E8A-4147-A177-3AD203B41FA5}">
                      <a16:colId xmlns:a16="http://schemas.microsoft.com/office/drawing/2014/main" val="3317733632"/>
                    </a:ext>
                  </a:extLst>
                </a:gridCol>
                <a:gridCol w="1474443">
                  <a:extLst>
                    <a:ext uri="{9D8B030D-6E8A-4147-A177-3AD203B41FA5}">
                      <a16:colId xmlns:a16="http://schemas.microsoft.com/office/drawing/2014/main" val="1055892371"/>
                    </a:ext>
                  </a:extLst>
                </a:gridCol>
                <a:gridCol w="1730987">
                  <a:extLst>
                    <a:ext uri="{9D8B030D-6E8A-4147-A177-3AD203B41FA5}">
                      <a16:colId xmlns:a16="http://schemas.microsoft.com/office/drawing/2014/main" val="2084692179"/>
                    </a:ext>
                  </a:extLst>
                </a:gridCol>
              </a:tblGrid>
              <a:tr h="350446">
                <a:tc>
                  <a:txBody>
                    <a:bodyPr/>
                    <a:lstStyle/>
                    <a:p>
                      <a:pPr marL="0" marR="0" algn="r">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63050045"/>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38213696"/>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AnimalName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30816520"/>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CageNumber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78599464"/>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FeedNumber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3890371"/>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Breed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445625"/>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6</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AnimalImage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66797949"/>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7</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Description</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65136840"/>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8</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creationdate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timestamp</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08364614"/>
                  </a:ext>
                </a:extLst>
              </a:tr>
            </a:tbl>
          </a:graphicData>
        </a:graphic>
      </p:graphicFrame>
      <p:sp>
        <p:nvSpPr>
          <p:cNvPr id="5" name="TextBox 4">
            <a:extLst>
              <a:ext uri="{FF2B5EF4-FFF2-40B4-BE49-F238E27FC236}">
                <a16:creationId xmlns:a16="http://schemas.microsoft.com/office/drawing/2014/main" id="{AB43B853-35AF-49BB-B8F6-3D7C55D9ABAB}"/>
              </a:ext>
            </a:extLst>
          </p:cNvPr>
          <p:cNvSpPr txBox="1"/>
          <p:nvPr/>
        </p:nvSpPr>
        <p:spPr>
          <a:xfrm>
            <a:off x="2526029" y="1060174"/>
            <a:ext cx="3829878" cy="677108"/>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t>Animal</a:t>
            </a:r>
            <a:r>
              <a:rPr lang="en-US" sz="2000" b="1" dirty="0">
                <a:solidFill>
                  <a:schemeClr val="bg1"/>
                </a:solidFill>
              </a:rPr>
              <a:t> </a:t>
            </a:r>
            <a:r>
              <a:rPr lang="en-US" sz="2000" b="1" dirty="0"/>
              <a:t>Table:-</a:t>
            </a:r>
            <a:endParaRPr lang="en-US" sz="2000" dirty="0"/>
          </a:p>
          <a:p>
            <a:endParaRPr lang="en-US" dirty="0"/>
          </a:p>
        </p:txBody>
      </p:sp>
    </p:spTree>
    <p:extLst>
      <p:ext uri="{BB962C8B-B14F-4D97-AF65-F5344CB8AC3E}">
        <p14:creationId xmlns:p14="http://schemas.microsoft.com/office/powerpoint/2010/main" val="51412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B22703-D80B-4981-B2B7-0628254D1BC7}"/>
              </a:ext>
            </a:extLst>
          </p:cNvPr>
          <p:cNvSpPr/>
          <p:nvPr/>
        </p:nvSpPr>
        <p:spPr>
          <a:xfrm>
            <a:off x="2934088" y="983450"/>
            <a:ext cx="3161912" cy="417871"/>
          </a:xfrm>
          <a:prstGeom prst="rect">
            <a:avLst/>
          </a:prstGeom>
        </p:spPr>
        <p:txBody>
          <a:bodyPr wrap="square">
            <a:spAutoFit/>
          </a:bodyPr>
          <a:lstStyle/>
          <a:p>
            <a:pPr marL="342900" marR="0" lvl="0" indent="-342900">
              <a:lnSpc>
                <a:spcPct val="115000"/>
              </a:lnSpc>
              <a:spcBef>
                <a:spcPts val="0"/>
              </a:spcBef>
              <a:spcAft>
                <a:spcPts val="1000"/>
              </a:spcAft>
              <a:buSzPts val="1250"/>
              <a:buFont typeface="Wingdings" panose="05000000000000000000" pitchFamily="2" charset="2"/>
              <a:buChar char="§"/>
            </a:pPr>
            <a:r>
              <a:rPr lang="en-US" sz="2000" b="1" dirty="0">
                <a:solidFill>
                  <a:schemeClr val="bg1"/>
                </a:solidFill>
                <a:uFill>
                  <a:solidFill>
                    <a:srgbClr val="FFFFFF"/>
                  </a:solidFill>
                </a:uFill>
                <a:latin typeface="Times New Roman" panose="02020603050405020304" pitchFamily="18" charset="0"/>
                <a:ea typeface="Calibri" panose="020F0502020204030204" pitchFamily="34" charset="0"/>
              </a:rPr>
              <a:t>Indian Ticket Table:-</a:t>
            </a:r>
            <a:endParaRPr lang="en-US" sz="2000" dirty="0">
              <a:solidFill>
                <a:schemeClr val="bg1"/>
              </a:solidFill>
              <a:effectLst/>
              <a:uFill>
                <a:solidFill>
                  <a:srgbClr val="FFFFFF"/>
                </a:solidFill>
              </a:uFill>
              <a:latin typeface="Times New Roman" panose="02020603050405020304" pitchFamily="18" charset="0"/>
              <a:ea typeface="Calibri" panose="020F0502020204030204" pitchFamily="34" charset="0"/>
            </a:endParaRPr>
          </a:p>
        </p:txBody>
      </p:sp>
      <p:graphicFrame>
        <p:nvGraphicFramePr>
          <p:cNvPr id="3" name="Table 2">
            <a:extLst>
              <a:ext uri="{FF2B5EF4-FFF2-40B4-BE49-F238E27FC236}">
                <a16:creationId xmlns:a16="http://schemas.microsoft.com/office/drawing/2014/main" id="{7BFAFDBE-332E-453F-8E62-C24738FC2022}"/>
              </a:ext>
            </a:extLst>
          </p:cNvPr>
          <p:cNvGraphicFramePr>
            <a:graphicFrameLocks noGrp="1"/>
          </p:cNvGraphicFramePr>
          <p:nvPr>
            <p:extLst>
              <p:ext uri="{D42A27DB-BD31-4B8C-83A1-F6EECF244321}">
                <p14:modId xmlns:p14="http://schemas.microsoft.com/office/powerpoint/2010/main" val="2706881610"/>
              </p:ext>
            </p:extLst>
          </p:nvPr>
        </p:nvGraphicFramePr>
        <p:xfrm>
          <a:off x="2888975" y="1518920"/>
          <a:ext cx="7319550" cy="2275160"/>
        </p:xfrm>
        <a:graphic>
          <a:graphicData uri="http://schemas.openxmlformats.org/drawingml/2006/table">
            <a:tbl>
              <a:tblPr firstRow="1" firstCol="1" bandRow="1">
                <a:tableStyleId>{5C22544A-7EE6-4342-B048-85BDC9FD1C3A}</a:tableStyleId>
              </a:tblPr>
              <a:tblGrid>
                <a:gridCol w="874925">
                  <a:extLst>
                    <a:ext uri="{9D8B030D-6E8A-4147-A177-3AD203B41FA5}">
                      <a16:colId xmlns:a16="http://schemas.microsoft.com/office/drawing/2014/main" val="3675918038"/>
                    </a:ext>
                  </a:extLst>
                </a:gridCol>
                <a:gridCol w="1853922">
                  <a:extLst>
                    <a:ext uri="{9D8B030D-6E8A-4147-A177-3AD203B41FA5}">
                      <a16:colId xmlns:a16="http://schemas.microsoft.com/office/drawing/2014/main" val="807542903"/>
                    </a:ext>
                  </a:extLst>
                </a:gridCol>
                <a:gridCol w="1613140">
                  <a:extLst>
                    <a:ext uri="{9D8B030D-6E8A-4147-A177-3AD203B41FA5}">
                      <a16:colId xmlns:a16="http://schemas.microsoft.com/office/drawing/2014/main" val="2680947241"/>
                    </a:ext>
                  </a:extLst>
                </a:gridCol>
                <a:gridCol w="1470260">
                  <a:extLst>
                    <a:ext uri="{9D8B030D-6E8A-4147-A177-3AD203B41FA5}">
                      <a16:colId xmlns:a16="http://schemas.microsoft.com/office/drawing/2014/main" val="1326969738"/>
                    </a:ext>
                  </a:extLst>
                </a:gridCol>
                <a:gridCol w="1507303">
                  <a:extLst>
                    <a:ext uri="{9D8B030D-6E8A-4147-A177-3AD203B41FA5}">
                      <a16:colId xmlns:a16="http://schemas.microsoft.com/office/drawing/2014/main" val="3813190520"/>
                    </a:ext>
                  </a:extLst>
                </a:gridCol>
              </a:tblGrid>
              <a:tr h="284395">
                <a:tc>
                  <a:txBody>
                    <a:bodyPr/>
                    <a:lstStyle/>
                    <a:p>
                      <a:pPr marL="0" marR="0">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77863170"/>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09839434"/>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TicketID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100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35763572"/>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NoAdult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66836033"/>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Nochildren</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44259893"/>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Adultunitprice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50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0817906"/>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6</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Childunitprice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50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87554991"/>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7</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Postingdate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timestamp</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9485556"/>
                  </a:ext>
                </a:extLst>
              </a:tr>
            </a:tbl>
          </a:graphicData>
        </a:graphic>
      </p:graphicFrame>
      <p:graphicFrame>
        <p:nvGraphicFramePr>
          <p:cNvPr id="4" name="Table 3">
            <a:extLst>
              <a:ext uri="{FF2B5EF4-FFF2-40B4-BE49-F238E27FC236}">
                <a16:creationId xmlns:a16="http://schemas.microsoft.com/office/drawing/2014/main" id="{803B6783-6A51-4F03-A401-245C13157B9B}"/>
              </a:ext>
            </a:extLst>
          </p:cNvPr>
          <p:cNvGraphicFramePr>
            <a:graphicFrameLocks noGrp="1"/>
          </p:cNvGraphicFramePr>
          <p:nvPr>
            <p:extLst>
              <p:ext uri="{D42A27DB-BD31-4B8C-83A1-F6EECF244321}">
                <p14:modId xmlns:p14="http://schemas.microsoft.com/office/powerpoint/2010/main" val="2094201138"/>
              </p:ext>
            </p:extLst>
          </p:nvPr>
        </p:nvGraphicFramePr>
        <p:xfrm>
          <a:off x="2888975" y="4589512"/>
          <a:ext cx="7319549" cy="1608663"/>
        </p:xfrm>
        <a:graphic>
          <a:graphicData uri="http://schemas.openxmlformats.org/drawingml/2006/table">
            <a:tbl>
              <a:tblPr firstRow="1" firstCol="1" bandRow="1">
                <a:tableStyleId>{5C22544A-7EE6-4342-B048-85BDC9FD1C3A}</a:tableStyleId>
              </a:tblPr>
              <a:tblGrid>
                <a:gridCol w="868228">
                  <a:extLst>
                    <a:ext uri="{9D8B030D-6E8A-4147-A177-3AD203B41FA5}">
                      <a16:colId xmlns:a16="http://schemas.microsoft.com/office/drawing/2014/main" val="3318650431"/>
                    </a:ext>
                  </a:extLst>
                </a:gridCol>
                <a:gridCol w="1860739">
                  <a:extLst>
                    <a:ext uri="{9D8B030D-6E8A-4147-A177-3AD203B41FA5}">
                      <a16:colId xmlns:a16="http://schemas.microsoft.com/office/drawing/2014/main" val="3260897800"/>
                    </a:ext>
                  </a:extLst>
                </a:gridCol>
                <a:gridCol w="1613049">
                  <a:extLst>
                    <a:ext uri="{9D8B030D-6E8A-4147-A177-3AD203B41FA5}">
                      <a16:colId xmlns:a16="http://schemas.microsoft.com/office/drawing/2014/main" val="762967399"/>
                    </a:ext>
                  </a:extLst>
                </a:gridCol>
                <a:gridCol w="1364484">
                  <a:extLst>
                    <a:ext uri="{9D8B030D-6E8A-4147-A177-3AD203B41FA5}">
                      <a16:colId xmlns:a16="http://schemas.microsoft.com/office/drawing/2014/main" val="3681618532"/>
                    </a:ext>
                  </a:extLst>
                </a:gridCol>
                <a:gridCol w="1613049">
                  <a:extLst>
                    <a:ext uri="{9D8B030D-6E8A-4147-A177-3AD203B41FA5}">
                      <a16:colId xmlns:a16="http://schemas.microsoft.com/office/drawing/2014/main" val="3937862858"/>
                    </a:ext>
                  </a:extLst>
                </a:gridCol>
              </a:tblGrid>
              <a:tr h="318429">
                <a:tc>
                  <a:txBody>
                    <a:bodyPr/>
                    <a:lstStyle/>
                    <a:p>
                      <a:pPr marL="0" marR="0">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060791"/>
                  </a:ext>
                </a:extLst>
              </a:tr>
              <a:tr h="318429">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84589503"/>
                  </a:ext>
                </a:extLst>
              </a:tr>
              <a:tr h="318429">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Ticket Type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200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6495500"/>
                  </a:ext>
                </a:extLst>
              </a:tr>
              <a:tr h="318429">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Price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50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73788493"/>
                  </a:ext>
                </a:extLst>
              </a:tr>
              <a:tr h="334947">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creationDate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timestamp</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5656838"/>
                  </a:ext>
                </a:extLst>
              </a:tr>
            </a:tbl>
          </a:graphicData>
        </a:graphic>
      </p:graphicFrame>
      <p:sp>
        <p:nvSpPr>
          <p:cNvPr id="5" name="Rectangle 1">
            <a:extLst>
              <a:ext uri="{FF2B5EF4-FFF2-40B4-BE49-F238E27FC236}">
                <a16:creationId xmlns:a16="http://schemas.microsoft.com/office/drawing/2014/main" id="{5386EF6A-82F9-40A9-BC3E-1FFCDEAE1D61}"/>
              </a:ext>
            </a:extLst>
          </p:cNvPr>
          <p:cNvSpPr>
            <a:spLocks noChangeArrowheads="1"/>
          </p:cNvSpPr>
          <p:nvPr/>
        </p:nvSpPr>
        <p:spPr bwMode="auto">
          <a:xfrm>
            <a:off x="2888975" y="45739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5">
            <a:extLst>
              <a:ext uri="{FF2B5EF4-FFF2-40B4-BE49-F238E27FC236}">
                <a16:creationId xmlns:a16="http://schemas.microsoft.com/office/drawing/2014/main" id="{E9955935-4E91-4A4C-B465-F844E12D9542}"/>
              </a:ext>
            </a:extLst>
          </p:cNvPr>
          <p:cNvSpPr/>
          <p:nvPr/>
        </p:nvSpPr>
        <p:spPr>
          <a:xfrm>
            <a:off x="2888975" y="4003679"/>
            <a:ext cx="2652970" cy="417871"/>
          </a:xfrm>
          <a:prstGeom prst="rect">
            <a:avLst/>
          </a:prstGeom>
        </p:spPr>
        <p:txBody>
          <a:bodyPr wrap="none">
            <a:spAutoFit/>
          </a:bodyPr>
          <a:lstStyle/>
          <a:p>
            <a:pPr marL="342900" marR="0" lvl="0" indent="-342900">
              <a:lnSpc>
                <a:spcPct val="115000"/>
              </a:lnSpc>
              <a:spcBef>
                <a:spcPts val="0"/>
              </a:spcBef>
              <a:spcAft>
                <a:spcPts val="1000"/>
              </a:spcAft>
              <a:buSzPts val="1250"/>
              <a:buFont typeface="Wingdings" panose="05000000000000000000" pitchFamily="2" charset="2"/>
              <a:buChar char="§"/>
            </a:pPr>
            <a:r>
              <a:rPr lang="en-US" sz="2000" b="1" dirty="0">
                <a:solidFill>
                  <a:schemeClr val="bg1"/>
                </a:solidFill>
                <a:uFill>
                  <a:solidFill>
                    <a:srgbClr val="FFFFFF"/>
                  </a:solidFill>
                </a:uFill>
                <a:latin typeface="Times New Roman" panose="02020603050405020304" pitchFamily="18" charset="0"/>
                <a:ea typeface="Calibri" panose="020F0502020204030204" pitchFamily="34" charset="0"/>
              </a:rPr>
              <a:t>Ticket Type Table:-</a:t>
            </a:r>
            <a:endParaRPr lang="en-US" sz="2000" dirty="0">
              <a:solidFill>
                <a:schemeClr val="bg1"/>
              </a:solidFill>
              <a:effectLst/>
              <a:uFill>
                <a:solidFill>
                  <a:srgbClr val="FFFFFF"/>
                </a:solidFill>
              </a:u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278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A690-8966-445E-8BAE-FF32264E9008}"/>
              </a:ext>
            </a:extLst>
          </p:cNvPr>
          <p:cNvSpPr>
            <a:spLocks noGrp="1"/>
          </p:cNvSpPr>
          <p:nvPr>
            <p:ph type="title"/>
          </p:nvPr>
        </p:nvSpPr>
        <p:spPr>
          <a:xfrm>
            <a:off x="2208213" y="863600"/>
            <a:ext cx="8168239" cy="1036983"/>
          </a:xfrm>
        </p:spPr>
        <p:txBody>
          <a:bodyPr/>
          <a:lstStyle/>
          <a:p>
            <a:r>
              <a:rPr lang="en-US" dirty="0">
                <a:latin typeface="Algerian" panose="04020705040A02060702" pitchFamily="82" charset="0"/>
              </a:rPr>
              <a:t>Software requirement specification </a:t>
            </a:r>
          </a:p>
        </p:txBody>
      </p:sp>
      <p:sp>
        <p:nvSpPr>
          <p:cNvPr id="3" name="Text Placeholder 2">
            <a:extLst>
              <a:ext uri="{FF2B5EF4-FFF2-40B4-BE49-F238E27FC236}">
                <a16:creationId xmlns:a16="http://schemas.microsoft.com/office/drawing/2014/main" id="{FF6A3DC4-4E5F-4556-996C-992834B0398C}"/>
              </a:ext>
            </a:extLst>
          </p:cNvPr>
          <p:cNvSpPr>
            <a:spLocks noGrp="1"/>
          </p:cNvSpPr>
          <p:nvPr>
            <p:ph type="body" idx="1"/>
          </p:nvPr>
        </p:nvSpPr>
        <p:spPr>
          <a:xfrm>
            <a:off x="2208213" y="1900584"/>
            <a:ext cx="8535988" cy="3868530"/>
          </a:xfrm>
        </p:spPr>
        <p:txBody>
          <a:bodyPr>
            <a:normAutofit/>
          </a:bodyPr>
          <a:lstStyle/>
          <a:p>
            <a:r>
              <a:rPr lang="en-US" b="1" dirty="0">
                <a:solidFill>
                  <a:schemeClr val="tx1"/>
                </a:solidFill>
              </a:rPr>
              <a:t>1)  Hardware:</a:t>
            </a:r>
          </a:p>
          <a:p>
            <a:r>
              <a:rPr lang="en-US" b="1" dirty="0">
                <a:solidFill>
                  <a:schemeClr val="tx1"/>
                </a:solidFill>
              </a:rPr>
              <a:t>.      • processor : Pentium  4 or more  For  Optimum performance </a:t>
            </a:r>
          </a:p>
          <a:p>
            <a:r>
              <a:rPr lang="en-US" b="1" dirty="0">
                <a:solidFill>
                  <a:schemeClr val="tx1"/>
                </a:solidFill>
              </a:rPr>
              <a:t>       • RAM Recommended 256 MB</a:t>
            </a:r>
          </a:p>
          <a:p>
            <a:r>
              <a:rPr lang="en-US" b="1" dirty="0">
                <a:solidFill>
                  <a:schemeClr val="tx1"/>
                </a:solidFill>
              </a:rPr>
              <a:t>       •  Hard Disk : Minimum 20GB</a:t>
            </a:r>
          </a:p>
          <a:p>
            <a:r>
              <a:rPr lang="en-US" b="1" dirty="0">
                <a:solidFill>
                  <a:schemeClr val="tx1"/>
                </a:solidFill>
              </a:rPr>
              <a:t>2). Software:</a:t>
            </a:r>
          </a:p>
          <a:p>
            <a:r>
              <a:rPr lang="en-US" b="1" dirty="0">
                <a:solidFill>
                  <a:schemeClr val="tx1"/>
                </a:solidFill>
              </a:rPr>
              <a:t>       • Operating system – Certified distribution Windows </a:t>
            </a:r>
          </a:p>
          <a:p>
            <a:r>
              <a:rPr lang="en-US" b="1" dirty="0">
                <a:solidFill>
                  <a:schemeClr val="tx1"/>
                </a:solidFill>
              </a:rPr>
              <a:t>       • php frameworks</a:t>
            </a:r>
          </a:p>
          <a:p>
            <a:r>
              <a:rPr lang="en-US" b="1" dirty="0">
                <a:solidFill>
                  <a:schemeClr val="tx1"/>
                </a:solidFill>
              </a:rPr>
              <a:t>.      • Database – MySQL </a:t>
            </a:r>
            <a:endParaRPr lang="en-US" dirty="0">
              <a:solidFill>
                <a:schemeClr val="tx1"/>
              </a:solidFill>
            </a:endParaRPr>
          </a:p>
        </p:txBody>
      </p:sp>
    </p:spTree>
    <p:extLst>
      <p:ext uri="{BB962C8B-B14F-4D97-AF65-F5344CB8AC3E}">
        <p14:creationId xmlns:p14="http://schemas.microsoft.com/office/powerpoint/2010/main" val="2718615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150</TotalTime>
  <Words>1049</Words>
  <Application>Microsoft Office PowerPoint</Application>
  <PresentationFormat>Widescreen</PresentationFormat>
  <Paragraphs>327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Bahnschrift SemiCondensed</vt:lpstr>
      <vt:lpstr>Constantia</vt:lpstr>
      <vt:lpstr>Corbel</vt:lpstr>
      <vt:lpstr>Times New Roman</vt:lpstr>
      <vt:lpstr>Wingdings</vt:lpstr>
      <vt:lpstr>Parallax</vt:lpstr>
      <vt:lpstr>ZOO MANAGEMENT SYSTEM</vt:lpstr>
      <vt:lpstr>PowerPoint Presentation</vt:lpstr>
      <vt:lpstr>                         INTRODUCTION </vt:lpstr>
      <vt:lpstr>FEATURES</vt:lpstr>
      <vt:lpstr>PowerPoint Presentation</vt:lpstr>
      <vt:lpstr>PowerPoint Presentation</vt:lpstr>
      <vt:lpstr>PowerPoint Presentation</vt:lpstr>
      <vt:lpstr>PowerPoint Presentation</vt:lpstr>
      <vt:lpstr>Software requirement specification </vt:lpstr>
      <vt:lpstr>PowerPoint Presentation</vt:lpstr>
      <vt:lpstr>Ticket’s data </vt:lpstr>
      <vt:lpstr>PowerPoint Presentation</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 MANAGEMENT SYSTEM</dc:title>
  <dc:creator>kanhaiya chaudhari</dc:creator>
  <cp:lastModifiedBy>PRAJWAL MANKAR</cp:lastModifiedBy>
  <cp:revision>22</cp:revision>
  <dcterms:created xsi:type="dcterms:W3CDTF">2022-05-23T00:08:17Z</dcterms:created>
  <dcterms:modified xsi:type="dcterms:W3CDTF">2023-06-14T05:14:33Z</dcterms:modified>
</cp:coreProperties>
</file>