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00" r:id="rId5"/>
    <p:sldId id="403" r:id="rId6"/>
    <p:sldId id="398" r:id="rId7"/>
    <p:sldId id="406" r:id="rId8"/>
    <p:sldId id="404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kumar" userId="93bffdd4067dbf0a" providerId="LiveId" clId="{5CE24FB3-732B-4FE3-9A18-6A19A9B2E0E2}"/>
    <pc:docChg chg="custSel modSld sldOrd">
      <pc:chgData name="ajay kumar" userId="93bffdd4067dbf0a" providerId="LiveId" clId="{5CE24FB3-732B-4FE3-9A18-6A19A9B2E0E2}" dt="2025-01-04T08:41:48.274" v="10"/>
      <pc:docMkLst>
        <pc:docMk/>
      </pc:docMkLst>
      <pc:sldChg chg="addSp delSp modSp mod">
        <pc:chgData name="ajay kumar" userId="93bffdd4067dbf0a" providerId="LiveId" clId="{5CE24FB3-732B-4FE3-9A18-6A19A9B2E0E2}" dt="2025-01-04T08:11:19.061" v="6" actId="1076"/>
        <pc:sldMkLst>
          <pc:docMk/>
          <pc:sldMk cId="4268509636" sldId="286"/>
        </pc:sldMkLst>
        <pc:spChg chg="add del mod">
          <ac:chgData name="ajay kumar" userId="93bffdd4067dbf0a" providerId="LiveId" clId="{5CE24FB3-732B-4FE3-9A18-6A19A9B2E0E2}" dt="2025-01-04T08:11:01.798" v="1" actId="931"/>
          <ac:spMkLst>
            <pc:docMk/>
            <pc:sldMk cId="4268509636" sldId="286"/>
            <ac:spMk id="5" creationId="{FA8A39AC-A069-1AAC-2AAB-E1B5BA797972}"/>
          </ac:spMkLst>
        </pc:spChg>
        <pc:picChg chg="add mod">
          <ac:chgData name="ajay kumar" userId="93bffdd4067dbf0a" providerId="LiveId" clId="{5CE24FB3-732B-4FE3-9A18-6A19A9B2E0E2}" dt="2025-01-04T08:11:19.061" v="6" actId="1076"/>
          <ac:picMkLst>
            <pc:docMk/>
            <pc:sldMk cId="4268509636" sldId="286"/>
            <ac:picMk id="10" creationId="{47101043-6980-4B45-4369-2C6C5413DB1A}"/>
          </ac:picMkLst>
        </pc:picChg>
        <pc:picChg chg="del">
          <ac:chgData name="ajay kumar" userId="93bffdd4067dbf0a" providerId="LiveId" clId="{5CE24FB3-732B-4FE3-9A18-6A19A9B2E0E2}" dt="2025-01-04T08:10:39.121" v="0" actId="21"/>
          <ac:picMkLst>
            <pc:docMk/>
            <pc:sldMk cId="4268509636" sldId="286"/>
            <ac:picMk id="23" creationId="{D7295B9C-2CB9-499D-8649-8B68BCBBD20C}"/>
          </ac:picMkLst>
        </pc:picChg>
      </pc:sldChg>
      <pc:sldChg chg="ord">
        <pc:chgData name="ajay kumar" userId="93bffdd4067dbf0a" providerId="LiveId" clId="{5CE24FB3-732B-4FE3-9A18-6A19A9B2E0E2}" dt="2025-01-04T08:41:46.121" v="8"/>
        <pc:sldMkLst>
          <pc:docMk/>
          <pc:sldMk cId="3831612662" sldId="398"/>
        </pc:sldMkLst>
      </pc:sldChg>
      <pc:sldChg chg="ord">
        <pc:chgData name="ajay kumar" userId="93bffdd4067dbf0a" providerId="LiveId" clId="{5CE24FB3-732B-4FE3-9A18-6A19A9B2E0E2}" dt="2025-01-04T08:41:48.274" v="10"/>
        <pc:sldMkLst>
          <pc:docMk/>
          <pc:sldMk cId="950986026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B30B6-9789-5806-7FF4-40F8E17B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E21C5-DF61-D9F0-AA5F-F50991758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68C20-4D28-B91D-ED5D-C81612DED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DD09E-446F-4334-8893-9944AF121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9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FFCBB-7822-16D8-28CE-D6C8BB46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9134C-40A2-9A4B-162D-94AE1116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56829-066F-B210-A7FC-FBCE201E1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3DDE-8FC7-B671-80F7-1CD5380D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6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coffee-beans-in-close-up-photography-410974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coffee-beans-in-close-up-photography-410974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coffee-beans-in-close-up-photography-410974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xhere.com/en/photo/15574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/>
          <a:lstStyle/>
          <a:p>
            <a:r>
              <a:rPr lang="en-US" dirty="0"/>
              <a:t>Capstone </a:t>
            </a:r>
            <a:br>
              <a:rPr lang="en-US" dirty="0"/>
            </a:br>
            <a:r>
              <a:rPr lang="en-US" dirty="0"/>
              <a:t>Power bi project</a:t>
            </a:r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Coffee Quality 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3962" y="-159858"/>
            <a:ext cx="5479727" cy="1054418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1130711"/>
            <a:ext cx="5772140" cy="21237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leverages a comprehensive dataset from the Coffee Quality Institute (CQI) to analyze the key factors influencing coffee quality, including sensory attributes, processing methods, and defect occurrences.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9D54D5B-AC4B-4406-96BC-DBEEF764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CQI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A8C9A28-A876-4575-8501-8E5F69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2024-12-30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A2E13-EC08-1F7F-CEE3-F37E4937570B}"/>
              </a:ext>
            </a:extLst>
          </p:cNvPr>
          <p:cNvSpPr txBox="1"/>
          <p:nvPr/>
        </p:nvSpPr>
        <p:spPr>
          <a:xfrm>
            <a:off x="913795" y="3179167"/>
            <a:ext cx="5643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aim is to uncover insights, identify trends, and build predictive models to support data-driven decision-making in the specialty coffee industry.</a:t>
            </a:r>
          </a:p>
        </p:txBody>
      </p:sp>
      <p:pic>
        <p:nvPicPr>
          <p:cNvPr id="9" name="Picture Placeholder 8" descr="A pile of coffee beans&#10;&#10;Description automatically generated">
            <a:extLst>
              <a:ext uri="{FF2B5EF4-FFF2-40B4-BE49-F238E27FC236}">
                <a16:creationId xmlns:a16="http://schemas.microsoft.com/office/drawing/2014/main" id="{2F2BB16A-C8A9-6C1E-FF47-98A77E60E7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787" y="492126"/>
            <a:ext cx="3136278" cy="762000"/>
          </a:xfrm>
        </p:spPr>
        <p:txBody>
          <a:bodyPr>
            <a:normAutofit/>
          </a:bodyPr>
          <a:lstStyle/>
          <a:p>
            <a:r>
              <a:rPr lang="en-US" dirty="0"/>
              <a:t>Overview: 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97910" y="1907459"/>
            <a:ext cx="6292645" cy="1521542"/>
          </a:xfrm>
        </p:spPr>
        <p:txBody>
          <a:bodyPr>
            <a:normAutofit/>
          </a:bodyPr>
          <a:lstStyle/>
          <a:p>
            <a:r>
              <a:rPr lang="en-US" dirty="0"/>
              <a:t>The dataset includes </a:t>
            </a:r>
            <a:r>
              <a:rPr lang="en-US" b="1" dirty="0"/>
              <a:t>206 unique IDs</a:t>
            </a:r>
            <a:r>
              <a:rPr lang="en-US" dirty="0"/>
              <a:t>, </a:t>
            </a:r>
            <a:r>
              <a:rPr lang="en-US" b="1" dirty="0"/>
              <a:t>115 regions</a:t>
            </a:r>
            <a:r>
              <a:rPr lang="en-US" dirty="0"/>
              <a:t>, </a:t>
            </a:r>
            <a:r>
              <a:rPr lang="en-US" b="1" dirty="0"/>
              <a:t>11 processing methods</a:t>
            </a:r>
            <a:r>
              <a:rPr lang="en-US" dirty="0"/>
              <a:t>, </a:t>
            </a:r>
            <a:r>
              <a:rPr lang="en-US" b="1" dirty="0"/>
              <a:t>48 coffee varieties</a:t>
            </a:r>
            <a:r>
              <a:rPr lang="en-US" dirty="0"/>
              <a:t>, and </a:t>
            </a:r>
            <a:r>
              <a:rPr lang="en-US" b="1" dirty="0"/>
              <a:t>22 origins</a:t>
            </a:r>
            <a:r>
              <a:rPr lang="en-US" dirty="0"/>
              <a:t>, providing a diverse range of data for analysis.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9536-DF0B-454A-9018-D4982C1E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3C31A86-88E1-4320-8DD9-95A3218A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F1BC668-CEDC-414E-9BE5-D2234A9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 descr="Disposable coffee cup on concrete">
            <a:extLst>
              <a:ext uri="{FF2B5EF4-FFF2-40B4-BE49-F238E27FC236}">
                <a16:creationId xmlns:a16="http://schemas.microsoft.com/office/drawing/2014/main" id="{21BF046D-8A5A-7F83-4ABA-D40B921571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7729" r="27729"/>
          <a:stretch>
            <a:fillRect/>
          </a:stretch>
        </p:blipFill>
        <p:spPr>
          <a:xfrm>
            <a:off x="116707" y="0"/>
            <a:ext cx="4583113" cy="6858000"/>
          </a:xfr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D9C8F3-0034-D5FB-6707-1A72FDC6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896" b="80768"/>
          <a:stretch/>
        </p:blipFill>
        <p:spPr>
          <a:xfrm>
            <a:off x="5522504" y="3186940"/>
            <a:ext cx="1497729" cy="101862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1A8683-49C1-7B90-DBF4-151A6950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523" r="8133" b="82996"/>
          <a:stretch/>
        </p:blipFill>
        <p:spPr>
          <a:xfrm>
            <a:off x="7319903" y="3202402"/>
            <a:ext cx="1622323" cy="10614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08FF1-DC0A-4645-5EA3-11838E8D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430" r="63058" b="33804"/>
          <a:stretch/>
        </p:blipFill>
        <p:spPr>
          <a:xfrm>
            <a:off x="5522504" y="4674224"/>
            <a:ext cx="1622323" cy="109992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8628B-D64A-CEEB-38C4-1705B33F8C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582" t="43945" r="3661" b="35339"/>
          <a:stretch/>
        </p:blipFill>
        <p:spPr>
          <a:xfrm>
            <a:off x="7448328" y="4674224"/>
            <a:ext cx="1816494" cy="106146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926B5A-55E0-E575-86AF-4D80B87A30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t="77891" r="63059"/>
          <a:stretch/>
        </p:blipFill>
        <p:spPr>
          <a:xfrm>
            <a:off x="9326076" y="3214181"/>
            <a:ext cx="1564707" cy="112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FA3A-A3FB-6BC7-D4A1-CCB2D39D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5E75-0038-4FD5-2D00-92115C79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3962" y="-159858"/>
            <a:ext cx="5479727" cy="1054418"/>
          </a:xfrm>
        </p:spPr>
        <p:txBody>
          <a:bodyPr>
            <a:normAutofit/>
          </a:bodyPr>
          <a:lstStyle/>
          <a:p>
            <a:r>
              <a:rPr lang="en-IN" dirty="0"/>
              <a:t>Dataset Overview</a:t>
            </a:r>
            <a:r>
              <a:rPr lang="en-US" b="1" dirty="0"/>
              <a:t>:</a:t>
            </a:r>
          </a:p>
        </p:txBody>
      </p:sp>
      <p:sp>
        <p:nvSpPr>
          <p:cNvPr id="3" name="Subtitle 2" descr="Tag=AccentColor&#10;Flavor=Light&#10;Target=Text">
            <a:extLst>
              <a:ext uri="{FF2B5EF4-FFF2-40B4-BE49-F238E27FC236}">
                <a16:creationId xmlns:a16="http://schemas.microsoft.com/office/drawing/2014/main" id="{8EDAFD34-4DFA-A080-0596-BFA66AE3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130710"/>
            <a:ext cx="6489895" cy="32348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dataset includes rich information across multiple dimensions.</a:t>
            </a:r>
          </a:p>
          <a:p>
            <a:r>
              <a:rPr lang="en-IN" b="1" dirty="0"/>
              <a:t>Sensory Attributes</a:t>
            </a:r>
            <a:r>
              <a:rPr lang="en-IN" dirty="0"/>
              <a:t>: Aroma, flavour , aftertaste, acidity, body, balance, uniformity, clean cup, sweetness, and Total Cup Points.</a:t>
            </a:r>
          </a:p>
          <a:p>
            <a:r>
              <a:rPr lang="en-IN" dirty="0"/>
              <a:t>The dataset consist of CQI 31 Columns and 206 rows.</a:t>
            </a:r>
          </a:p>
          <a:p>
            <a:r>
              <a:rPr lang="en-IN" b="1" dirty="0"/>
              <a:t>Defects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effectLst/>
              </a:rPr>
              <a:t>Category One Defects</a:t>
            </a:r>
            <a:r>
              <a:rPr lang="en-IN" dirty="0">
                <a:solidFill>
                  <a:schemeClr val="tx2"/>
                </a:solidFill>
                <a:effectLst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</a:rPr>
              <a:t>Category Two Defects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3C16FB9-C67F-4356-D218-0D058C4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47" y="6502194"/>
            <a:ext cx="482386" cy="252567"/>
          </a:xfrm>
        </p:spPr>
        <p:txBody>
          <a:bodyPr/>
          <a:lstStyle/>
          <a:p>
            <a:r>
              <a:rPr lang="en-US" dirty="0"/>
              <a:t>CQI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717E9C9A-5610-6869-AB83-D66590F9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2024-12-30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DD9501D-81AC-52C7-61BC-6878CB6C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 descr="A pile of coffee beans&#10;&#10;Description automatically generated">
            <a:extLst>
              <a:ext uri="{FF2B5EF4-FFF2-40B4-BE49-F238E27FC236}">
                <a16:creationId xmlns:a16="http://schemas.microsoft.com/office/drawing/2014/main" id="{F84E323B-7B68-0D1C-8075-4492E71B60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E90C8-179B-3548-E80E-0F163FF77EDA}"/>
              </a:ext>
            </a:extLst>
          </p:cNvPr>
          <p:cNvSpPr txBox="1"/>
          <p:nvPr/>
        </p:nvSpPr>
        <p:spPr>
          <a:xfrm>
            <a:off x="1012420" y="5286372"/>
            <a:ext cx="629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Approach</a:t>
            </a:r>
            <a:r>
              <a:rPr lang="en-IN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A9B81-1AD7-4A24-7EC7-D1D41726D86C}"/>
              </a:ext>
            </a:extLst>
          </p:cNvPr>
          <p:cNvSpPr txBox="1"/>
          <p:nvPr/>
        </p:nvSpPr>
        <p:spPr>
          <a:xfrm>
            <a:off x="1475395" y="6027220"/>
            <a:ext cx="629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D8BA2-D56A-85C9-6522-D7AD0B9FD9F5}"/>
              </a:ext>
            </a:extLst>
          </p:cNvPr>
          <p:cNvSpPr txBox="1"/>
          <p:nvPr/>
        </p:nvSpPr>
        <p:spPr>
          <a:xfrm>
            <a:off x="1475395" y="5668939"/>
            <a:ext cx="629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cleaning and  analysis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54925-4271-10AA-0FBE-F25B85D4617F}"/>
              </a:ext>
            </a:extLst>
          </p:cNvPr>
          <p:cNvSpPr txBox="1"/>
          <p:nvPr/>
        </p:nvSpPr>
        <p:spPr>
          <a:xfrm>
            <a:off x="1553497" y="6408978"/>
            <a:ext cx="621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F2DC6-8B76-E4ED-23F4-BE841BD61D1A}"/>
              </a:ext>
            </a:extLst>
          </p:cNvPr>
          <p:cNvSpPr txBox="1"/>
          <p:nvPr/>
        </p:nvSpPr>
        <p:spPr>
          <a:xfrm>
            <a:off x="1304220" y="4377949"/>
            <a:ext cx="6292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he dataset includes </a:t>
            </a:r>
            <a:r>
              <a:rPr lang="en-US" b="1" dirty="0">
                <a:solidFill>
                  <a:schemeClr val="tx2"/>
                </a:solidFill>
              </a:rPr>
              <a:t>206 unique IDs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115 regions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11 processing methods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48 coffee varieties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22 origins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0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D3353-8B6D-A768-18F3-3C8D8B91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B1DE-5AC3-0BCE-210F-8ACF67F7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3962" y="-159858"/>
            <a:ext cx="5479727" cy="1054418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</a:p>
        </p:txBody>
      </p:sp>
      <p:sp>
        <p:nvSpPr>
          <p:cNvPr id="3" name="Subtitle 2" descr="Tag=AccentColor&#10;Flavor=Light&#10;Target=Text">
            <a:extLst>
              <a:ext uri="{FF2B5EF4-FFF2-40B4-BE49-F238E27FC236}">
                <a16:creationId xmlns:a16="http://schemas.microsoft.com/office/drawing/2014/main" id="{D58AB698-F2DD-D590-AE37-619494DC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130710"/>
            <a:ext cx="6590994" cy="5034116"/>
          </a:xfrm>
        </p:spPr>
        <p:txBody>
          <a:bodyPr>
            <a:normAutofit fontScale="92500" lnSpcReduction="20000"/>
          </a:bodyPr>
          <a:lstStyle/>
          <a:p>
            <a:endParaRPr lang="en-US" sz="2400" b="1" dirty="0"/>
          </a:p>
          <a:p>
            <a:r>
              <a:rPr lang="en-US" sz="2400" dirty="0"/>
              <a:t>This project utilizes a comprehensive dataset provided by CQI to explore and analyze the factors contributing to coffee quality. The primary goals are: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Identifying the key determinants of coffee quality as evaluated through sensory attributes.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Analyzing correlations between coffee origin, processing methods, and quality scores.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Examining defect occurrences and their impact on overall coffee quality.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Investigating interactions between various variables that influence Total Cup Points, a holistic measure of coffee quality.</a:t>
            </a:r>
          </a:p>
          <a:p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C6E0A9D-7336-B795-3E33-5076F34F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CQI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C76498ED-43D3-2C65-3576-59F4FA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2024-12-30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757D3D5-445C-34A7-263F-8C8C6C07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8" descr="A pile of coffee beans&#10;&#10;Description automatically generated">
            <a:extLst>
              <a:ext uri="{FF2B5EF4-FFF2-40B4-BE49-F238E27FC236}">
                <a16:creationId xmlns:a16="http://schemas.microsoft.com/office/drawing/2014/main" id="{C7DF463D-7C7B-6EEB-E19E-7D593ED945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09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 useBgFill="1"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>
            <a:normAutofit/>
          </a:bodyPr>
          <a:lstStyle/>
          <a:p>
            <a:r>
              <a:rPr lang="en-US" dirty="0"/>
              <a:t>AJAY KUMAR</a:t>
            </a:r>
          </a:p>
          <a:p>
            <a:r>
              <a:rPr lang="en-US" dirty="0"/>
              <a:t>S-9693</a:t>
            </a:r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A038F3-7410-4D47-B069-E4BE599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CQI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0EEE3A-3F43-4692-B3E5-6CC126C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76785-1E20-4209-911D-2206976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 descr="A close-up of a person shaking hands&#10;&#10;Description automatically generated">
            <a:extLst>
              <a:ext uri="{FF2B5EF4-FFF2-40B4-BE49-F238E27FC236}">
                <a16:creationId xmlns:a16="http://schemas.microsoft.com/office/drawing/2014/main" id="{47101043-6980-4B45-4369-2C6C5413D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821" b="7821"/>
          <a:stretch>
            <a:fillRect/>
          </a:stretch>
        </p:blipFill>
        <p:spPr>
          <a:xfrm>
            <a:off x="4910237" y="1572884"/>
            <a:ext cx="7027119" cy="3952754"/>
          </a:xfrm>
        </p:spPr>
      </p:pic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226</TotalTime>
  <Words>305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Wingdings 2</vt:lpstr>
      <vt:lpstr>SlateVTI</vt:lpstr>
      <vt:lpstr>Capstone  Power bi project</vt:lpstr>
      <vt:lpstr>Project Overview </vt:lpstr>
      <vt:lpstr>Overview: </vt:lpstr>
      <vt:lpstr>Dataset Overview:</vt:lpstr>
      <vt:lpstr>Objective: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</dc:creator>
  <cp:lastModifiedBy>ajay kumar</cp:lastModifiedBy>
  <cp:revision>1</cp:revision>
  <dcterms:created xsi:type="dcterms:W3CDTF">2024-12-30T02:39:24Z</dcterms:created>
  <dcterms:modified xsi:type="dcterms:W3CDTF">2025-01-04T10:31:52Z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