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804" y="6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[employee_data.csv]Sheet1!PivotTable2</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C001-49C6-8F35-E6218E790D1C}"/>
            </c:ext>
          </c:extLst>
        </c:ser>
        <c:ser>
          <c:idx val="1"/>
          <c:order val="1"/>
          <c:tx>
            <c:strRef>
              <c:f>Sheet1!$C$3:$C$4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2-C001-49C6-8F35-E6218E790D1C}"/>
            </c:ext>
          </c:extLst>
        </c:ser>
        <c:ser>
          <c:idx val="2"/>
          <c:order val="2"/>
          <c:tx>
            <c:strRef>
              <c:f>Sheet1!$D$3:$D$4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4-C001-49C6-8F35-E6218E790D1C}"/>
            </c:ext>
          </c:extLst>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5-C001-49C6-8F35-E6218E790D1C}"/>
            </c:ext>
          </c:extLst>
        </c:ser>
        <c:dLbls>
          <c:showLegendKey val="0"/>
          <c:showVal val="0"/>
          <c:showCatName val="0"/>
          <c:showSerName val="0"/>
          <c:showPercent val="0"/>
          <c:showBubbleSize val="0"/>
        </c:dLbls>
        <c:gapWidth val="219"/>
        <c:overlap val="-27"/>
        <c:axId val="1523736336"/>
        <c:axId val="1523730096"/>
      </c:barChart>
      <c:catAx>
        <c:axId val="15237363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23730096"/>
        <c:crosses val="autoZero"/>
        <c:auto val="1"/>
        <c:lblAlgn val="ctr"/>
        <c:lblOffset val="100"/>
        <c:noMultiLvlLbl val="0"/>
      </c:catAx>
      <c:valAx>
        <c:axId val="15237300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2373633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25-10-2024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10/25/2024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 </a:t>
            </a:r>
            <a:r>
              <a:rPr lang="en-IN" sz="2400" dirty="0"/>
              <a:t>AJAY N</a:t>
            </a:r>
            <a:endParaRPr lang="en-US" sz="2400" dirty="0"/>
          </a:p>
          <a:p>
            <a:r>
              <a:rPr lang="en-US" sz="2400" dirty="0"/>
              <a:t>REGISTER NO:312206</a:t>
            </a:r>
            <a:r>
              <a:rPr lang="en-IN" sz="2400" dirty="0"/>
              <a:t>610</a:t>
            </a:r>
            <a:endParaRPr lang="en-US" sz="2400" dirty="0"/>
          </a:p>
          <a:p>
            <a:r>
              <a:rPr lang="en-US" sz="2400" dirty="0"/>
              <a:t>NAN MUDHALVAN ID:</a:t>
            </a:r>
            <a:r>
              <a:rPr lang="en-IN" sz="2400" dirty="0"/>
              <a:t>0C817F6104EEA56A71F44BE282F7EB69</a:t>
            </a:r>
            <a:endParaRPr lang="en-US" sz="2400" dirty="0"/>
          </a:p>
          <a:p>
            <a:r>
              <a:rPr lang="en-US" sz="2400" dirty="0"/>
              <a:t>DEPARTMENT:B. COM (A/F)</a:t>
            </a:r>
          </a:p>
          <a:p>
            <a:r>
              <a:rPr lang="en-US" sz="2400" dirty="0"/>
              <a:t>COLLEGE: AGURCHAND MANMULL JAIN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13E3BD7C-1A01-34B2-C162-534CED1727A8}"/>
              </a:ext>
            </a:extLst>
          </p:cNvPr>
          <p:cNvSpPr txBox="1"/>
          <p:nvPr/>
        </p:nvSpPr>
        <p:spPr>
          <a:xfrm>
            <a:off x="990600" y="1524000"/>
            <a:ext cx="7696200" cy="4401205"/>
          </a:xfrm>
          <a:prstGeom prst="rect">
            <a:avLst/>
          </a:prstGeom>
          <a:noFill/>
        </p:spPr>
        <p:txBody>
          <a:bodyPr wrap="square" rtlCol="0">
            <a:spAutoFit/>
          </a:bodyPr>
          <a:lstStyle/>
          <a:p>
            <a:r>
              <a:rPr lang="en-US" sz="2000" dirty="0"/>
              <a:t>DATA COLLECTION : </a:t>
            </a:r>
          </a:p>
          <a:p>
            <a:r>
              <a:rPr lang="en-US" sz="2000" dirty="0"/>
              <a:t>    - From ‘Kaggle’</a:t>
            </a:r>
          </a:p>
          <a:p>
            <a:r>
              <a:rPr lang="en-US" sz="2000" dirty="0"/>
              <a:t>FEATURE COLLECTION:</a:t>
            </a:r>
          </a:p>
          <a:p>
            <a:r>
              <a:rPr lang="en-US" sz="2000" dirty="0"/>
              <a:t>DATA CLEANING:</a:t>
            </a:r>
          </a:p>
          <a:p>
            <a:r>
              <a:rPr lang="en-US" sz="2000" dirty="0"/>
              <a:t>    - identified missing values </a:t>
            </a:r>
          </a:p>
          <a:p>
            <a:r>
              <a:rPr lang="en-US" sz="2000" dirty="0"/>
              <a:t>    - filtered out missing values</a:t>
            </a:r>
          </a:p>
          <a:p>
            <a:r>
              <a:rPr lang="en-US" sz="2000" dirty="0"/>
              <a:t>PERFORMANCE LEVEL:</a:t>
            </a:r>
          </a:p>
          <a:p>
            <a:r>
              <a:rPr lang="en-US" sz="2000" dirty="0"/>
              <a:t>    - in column AA </a:t>
            </a:r>
          </a:p>
          <a:p>
            <a:r>
              <a:rPr lang="en-US" sz="2000" dirty="0"/>
              <a:t>    - using formula - =IFS(Z8&gt;=5,"VERY HIGH",Z8&gt;=4,"HIGH",Z8 &gt;=3,"MED",TRUE,"LOW")</a:t>
            </a:r>
          </a:p>
          <a:p>
            <a:r>
              <a:rPr lang="en-US" sz="2000" dirty="0"/>
              <a:t>PIVOT TABLE :</a:t>
            </a:r>
          </a:p>
          <a:p>
            <a:r>
              <a:rPr lang="en-US" sz="2000" dirty="0"/>
              <a:t>     - chose fields to be added to the report</a:t>
            </a:r>
          </a:p>
          <a:p>
            <a:r>
              <a:rPr lang="en-US" sz="2000" dirty="0"/>
              <a:t>     - prepared Bar chart using the report </a:t>
            </a:r>
          </a:p>
          <a:p>
            <a:r>
              <a:rPr lang="en-US" sz="2000" dirty="0"/>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F5DC2183-1D7D-821D-AFAA-86E6A450AF1B}"/>
              </a:ext>
            </a:extLst>
          </p:cNvPr>
          <p:cNvGraphicFramePr>
            <a:graphicFrameLocks/>
          </p:cNvGraphicFramePr>
          <p:nvPr>
            <p:extLst>
              <p:ext uri="{D42A27DB-BD31-4B8C-83A1-F6EECF244321}">
                <p14:modId xmlns:p14="http://schemas.microsoft.com/office/powerpoint/2010/main" val="3373874111"/>
              </p:ext>
            </p:extLst>
          </p:nvPr>
        </p:nvGraphicFramePr>
        <p:xfrm>
          <a:off x="838200" y="1371600"/>
          <a:ext cx="7239000" cy="470535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CCC369A6-4E8E-26AA-6F30-F2739912FF07}"/>
              </a:ext>
            </a:extLst>
          </p:cNvPr>
          <p:cNvSpPr txBox="1"/>
          <p:nvPr/>
        </p:nvSpPr>
        <p:spPr>
          <a:xfrm>
            <a:off x="1066800" y="1447800"/>
            <a:ext cx="7848600" cy="4524315"/>
          </a:xfrm>
          <a:prstGeom prst="rect">
            <a:avLst/>
          </a:prstGeom>
          <a:noFill/>
        </p:spPr>
        <p:txBody>
          <a:bodyPr wrap="square" rtlCol="0">
            <a:spAutoFit/>
          </a:bodyPr>
          <a:lstStyle/>
          <a:p>
            <a:r>
              <a:rPr lang="en-US" dirty="0"/>
              <a:t>The employee performance analysis, as represented in the pivot chart, shows varying levels of performance across different business units. </a:t>
            </a:r>
          </a:p>
          <a:p>
            <a:r>
              <a:rPr lang="en-US" dirty="0"/>
              <a:t>       There is significant variability in performance levels within each business unit. Some units, such as PL and SVG, appear to have a higher number of employees in the "VERY HIGH" performance category compared to others like BPC and CCDR.  -          </a:t>
            </a:r>
          </a:p>
          <a:p>
            <a:r>
              <a:rPr lang="en-US" dirty="0"/>
              <a:t>       The presence of linear and exponential trend lines for "MED" and "LOW" performance levels suggests an attempt to visualize the overall trend in performance distribution across units. The linear trend for "MED" indicates a stable performance distribution, while the exponential trend for "LOW" may suggest a reduction or increase in low performance across units.</a:t>
            </a:r>
          </a:p>
          <a:p>
            <a:r>
              <a:rPr lang="en-US" dirty="0"/>
              <a:t>       Business units with a higher concentration of "LOW" performance levels may need targeted interventions, such as additional training or performance improvement plans.</a:t>
            </a:r>
          </a:p>
          <a:p>
            <a:r>
              <a:rPr lang="en-US" dirty="0"/>
              <a:t>       Units with a higher concentration of "VERY HIGH" performers could benefit from recognizing and possibly promoting these individuals, or understanding the practices contributing to high performance.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45AC8883-A14C-2886-2680-195F00A84424}"/>
              </a:ext>
            </a:extLst>
          </p:cNvPr>
          <p:cNvSpPr txBox="1"/>
          <p:nvPr/>
        </p:nvSpPr>
        <p:spPr>
          <a:xfrm>
            <a:off x="834072" y="1695450"/>
            <a:ext cx="5862003" cy="4093428"/>
          </a:xfrm>
          <a:prstGeom prst="rect">
            <a:avLst/>
          </a:prstGeom>
          <a:noFill/>
        </p:spPr>
        <p:txBody>
          <a:bodyPr wrap="square" rtlCol="0">
            <a:spAutoFit/>
          </a:bodyPr>
          <a:lstStyle/>
          <a:p>
            <a:r>
              <a:rPr lang="en-US" dirty="0"/>
              <a:t>               </a:t>
            </a:r>
            <a:r>
              <a:rPr lang="en-US" sz="2000" dirty="0"/>
              <a:t>In today's competitive business environment, effective employee performance is crucial for achieving organizational goals. However, our company lacks a comprehensive, data-driven approach to evaluating and improving employee performance. </a:t>
            </a:r>
          </a:p>
          <a:p>
            <a:r>
              <a:rPr lang="en-US" sz="2000" dirty="0"/>
              <a:t>               The current performance evaluation methods are largely qualitative, subjective, and prone to bias, which often results in inconsistent and inaccurate assessments. This has led to challenges in identifying top performers, understanding the factors that contribute to high or low performance, and implementing targeted interventions to improve overall productivity.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Box 8">
            <a:extLst>
              <a:ext uri="{FF2B5EF4-FFF2-40B4-BE49-F238E27FC236}">
                <a16:creationId xmlns:a16="http://schemas.microsoft.com/office/drawing/2014/main" id="{BB12D38C-BB79-DE73-F57B-7F95B7168DE4}"/>
              </a:ext>
            </a:extLst>
          </p:cNvPr>
          <p:cNvSpPr txBox="1"/>
          <p:nvPr/>
        </p:nvSpPr>
        <p:spPr>
          <a:xfrm>
            <a:off x="739775" y="2019300"/>
            <a:ext cx="5956300" cy="3170099"/>
          </a:xfrm>
          <a:prstGeom prst="rect">
            <a:avLst/>
          </a:prstGeom>
          <a:noFill/>
        </p:spPr>
        <p:txBody>
          <a:bodyPr wrap="square" rtlCol="0">
            <a:spAutoFit/>
          </a:bodyPr>
          <a:lstStyle/>
          <a:p>
            <a:r>
              <a:rPr lang="en-US" sz="2000" dirty="0"/>
              <a:t>            Employee performance is a critical factor in the success of any organization. With the growing need to optimize productivity and align employee efforts with organizational goals, it has become imperative to adopt a data-driven approach to performance management. This project aims to develop an analytical framework that can accurately assess employee performance, identify key factors influencing it, and provide actionable insights to enhance overall productivity and employee satisfaction.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1B379C62-10A1-65A0-3F44-A5005B50E9EC}"/>
              </a:ext>
            </a:extLst>
          </p:cNvPr>
          <p:cNvSpPr txBox="1"/>
          <p:nvPr/>
        </p:nvSpPr>
        <p:spPr>
          <a:xfrm>
            <a:off x="723900" y="1905000"/>
            <a:ext cx="5448300" cy="3108543"/>
          </a:xfrm>
          <a:prstGeom prst="rect">
            <a:avLst/>
          </a:prstGeom>
          <a:noFill/>
        </p:spPr>
        <p:txBody>
          <a:bodyPr wrap="square" rtlCol="0">
            <a:spAutoFit/>
          </a:bodyPr>
          <a:lstStyle/>
          <a:p>
            <a:pPr marL="285750" indent="-285750">
              <a:buFont typeface="Arial" panose="020B0604020202020204" pitchFamily="34" charset="0"/>
              <a:buChar char="•"/>
            </a:pPr>
            <a:r>
              <a:rPr lang="en-US" sz="2800" dirty="0"/>
              <a:t>Human Resources (HR) Team</a:t>
            </a:r>
          </a:p>
          <a:p>
            <a:pPr marL="285750" indent="-285750">
              <a:buFont typeface="Arial" panose="020B0604020202020204" pitchFamily="34" charset="0"/>
              <a:buChar char="•"/>
            </a:pPr>
            <a:r>
              <a:rPr lang="en-US" sz="2800" dirty="0"/>
              <a:t>Department Heads &amp; Managers</a:t>
            </a:r>
          </a:p>
          <a:p>
            <a:pPr marL="285750" indent="-285750">
              <a:buFont typeface="Arial" panose="020B0604020202020204" pitchFamily="34" charset="0"/>
              <a:buChar char="•"/>
            </a:pPr>
            <a:r>
              <a:rPr lang="en-US" sz="2800" dirty="0"/>
              <a:t>Executive Leadership</a:t>
            </a:r>
          </a:p>
          <a:p>
            <a:pPr marL="285750" indent="-285750">
              <a:buFont typeface="Arial" panose="020B0604020202020204" pitchFamily="34" charset="0"/>
              <a:buChar char="•"/>
            </a:pPr>
            <a:r>
              <a:rPr lang="en-US" sz="2800" dirty="0"/>
              <a:t>Employees</a:t>
            </a:r>
          </a:p>
          <a:p>
            <a:pPr marL="285750" indent="-285750">
              <a:buFont typeface="Arial" panose="020B0604020202020204" pitchFamily="34" charset="0"/>
              <a:buChar char="•"/>
            </a:pPr>
            <a:r>
              <a:rPr lang="en-US" sz="2800" dirty="0"/>
              <a:t>Training and Development Teams</a:t>
            </a:r>
          </a:p>
          <a:p>
            <a:pPr marL="285750" indent="-285750">
              <a:buFont typeface="Arial" panose="020B0604020202020204" pitchFamily="34" charset="0"/>
              <a:buChar char="•"/>
            </a:pPr>
            <a:r>
              <a:rPr lang="en-US" sz="2800" dirty="0"/>
              <a:t>Project Management Office (PMO)</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642D4D20-12ED-DAFD-E6F3-7FBF44CADC56}"/>
              </a:ext>
            </a:extLst>
          </p:cNvPr>
          <p:cNvSpPr txBox="1"/>
          <p:nvPr/>
        </p:nvSpPr>
        <p:spPr>
          <a:xfrm>
            <a:off x="3048000" y="2667000"/>
            <a:ext cx="6705600" cy="1938992"/>
          </a:xfrm>
          <a:prstGeom prst="rect">
            <a:avLst/>
          </a:prstGeom>
          <a:noFill/>
        </p:spPr>
        <p:txBody>
          <a:bodyPr wrap="square" rtlCol="0">
            <a:spAutoFit/>
          </a:bodyPr>
          <a:lstStyle/>
          <a:p>
            <a:r>
              <a:rPr lang="en-US" sz="2400" dirty="0"/>
              <a:t>Conditional formatting – missing cells </a:t>
            </a:r>
          </a:p>
          <a:p>
            <a:r>
              <a:rPr lang="en-US" sz="2400" dirty="0"/>
              <a:t>Filter – remove missing row </a:t>
            </a:r>
          </a:p>
          <a:p>
            <a:r>
              <a:rPr lang="en-US" sz="2400" dirty="0"/>
              <a:t>Formula – performance </a:t>
            </a:r>
          </a:p>
          <a:p>
            <a:r>
              <a:rPr lang="en-US" sz="2400" dirty="0"/>
              <a:t>Pivot – summary</a:t>
            </a:r>
          </a:p>
          <a:p>
            <a:r>
              <a:rPr lang="en-US" sz="2400" dirty="0"/>
              <a:t>Graph-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739A2B2A-90C5-E127-3A2E-0E72CDB25DBF}"/>
              </a:ext>
            </a:extLst>
          </p:cNvPr>
          <p:cNvSpPr txBox="1"/>
          <p:nvPr/>
        </p:nvSpPr>
        <p:spPr>
          <a:xfrm>
            <a:off x="1371600" y="1600200"/>
            <a:ext cx="6172200" cy="3416320"/>
          </a:xfrm>
          <a:prstGeom prst="rect">
            <a:avLst/>
          </a:prstGeom>
          <a:noFill/>
        </p:spPr>
        <p:txBody>
          <a:bodyPr wrap="square" rtlCol="0">
            <a:spAutoFit/>
          </a:bodyPr>
          <a:lstStyle/>
          <a:p>
            <a:r>
              <a:rPr lang="en-US" sz="2400" dirty="0"/>
              <a:t>Employee = Kaggle</a:t>
            </a:r>
          </a:p>
          <a:p>
            <a:r>
              <a:rPr lang="en-US" sz="2400" dirty="0"/>
              <a:t>26 features </a:t>
            </a:r>
          </a:p>
          <a:p>
            <a:r>
              <a:rPr lang="en-US" sz="2400" dirty="0"/>
              <a:t>9 features</a:t>
            </a:r>
          </a:p>
          <a:p>
            <a:r>
              <a:rPr lang="en-US" sz="2400" dirty="0"/>
              <a:t>Emp id –num </a:t>
            </a:r>
          </a:p>
          <a:p>
            <a:r>
              <a:rPr lang="en-US" sz="2400" dirty="0"/>
              <a:t>Name –text </a:t>
            </a:r>
          </a:p>
          <a:p>
            <a:r>
              <a:rPr lang="en-US" sz="2400" dirty="0"/>
              <a:t>Employee type</a:t>
            </a:r>
          </a:p>
          <a:p>
            <a:r>
              <a:rPr lang="en-US" sz="2400" dirty="0"/>
              <a:t>Performance level </a:t>
            </a:r>
          </a:p>
          <a:p>
            <a:r>
              <a:rPr lang="en-US" sz="2400" dirty="0"/>
              <a:t>Gender- male , female </a:t>
            </a:r>
          </a:p>
          <a:p>
            <a:r>
              <a:rPr lang="en-US" sz="2400" dirty="0"/>
              <a:t>Employee rating -num </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B1C71BBE-EB81-E525-0D5F-F25921DBD643}"/>
              </a:ext>
            </a:extLst>
          </p:cNvPr>
          <p:cNvSpPr txBox="1"/>
          <p:nvPr/>
        </p:nvSpPr>
        <p:spPr>
          <a:xfrm>
            <a:off x="1066800" y="2046927"/>
            <a:ext cx="7543800" cy="830997"/>
          </a:xfrm>
          <a:prstGeom prst="rect">
            <a:avLst/>
          </a:prstGeom>
          <a:noFill/>
        </p:spPr>
        <p:txBody>
          <a:bodyPr wrap="square" rtlCol="0">
            <a:spAutoFit/>
          </a:bodyPr>
          <a:lstStyle/>
          <a:p>
            <a:r>
              <a:rPr lang="en-US" sz="2400" dirty="0"/>
              <a:t>Performance level =IFS(Z8&gt;=5,"VERY HIGH",Z8&gt;=4,"HIGH",Z8 &gt;=3,"MED",TRUE,"LOW")</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313</TotalTime>
  <Words>655</Words>
  <Application>Microsoft Office PowerPoint</Application>
  <PresentationFormat>Widescreen</PresentationFormat>
  <Paragraphs>84</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ajaynagarajan6@gmail.com</cp:lastModifiedBy>
  <cp:revision>15</cp:revision>
  <dcterms:created xsi:type="dcterms:W3CDTF">2024-03-29T15:07:22Z</dcterms:created>
  <dcterms:modified xsi:type="dcterms:W3CDTF">2024-10-25T05:51:44Z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