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7248" y="5935345"/>
            <a:ext cx="5090752" cy="435165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64440" cy="23718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54824" y="1408222"/>
            <a:ext cx="957835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57177" cy="278626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31251" y="7271051"/>
            <a:ext cx="2056748" cy="3015948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2556455" y="9270862"/>
            <a:ext cx="3437254" cy="1016635"/>
          </a:xfrm>
          <a:custGeom>
            <a:avLst/>
            <a:gdLst/>
            <a:ahLst/>
            <a:cxnLst/>
            <a:rect l="l" t="t" r="r" b="b"/>
            <a:pathLst>
              <a:path w="3437255" h="1016634">
                <a:moveTo>
                  <a:pt x="1956533" y="12699"/>
                </a:moveTo>
                <a:lnTo>
                  <a:pt x="1480289" y="12699"/>
                </a:lnTo>
                <a:lnTo>
                  <a:pt x="1527286" y="0"/>
                </a:lnTo>
                <a:lnTo>
                  <a:pt x="1909536" y="0"/>
                </a:lnTo>
                <a:lnTo>
                  <a:pt x="1956533" y="12699"/>
                </a:lnTo>
                <a:close/>
              </a:path>
              <a:path w="3437255" h="1016634">
                <a:moveTo>
                  <a:pt x="2049494" y="25399"/>
                </a:moveTo>
                <a:lnTo>
                  <a:pt x="1387328" y="25399"/>
                </a:lnTo>
                <a:lnTo>
                  <a:pt x="1433632" y="12699"/>
                </a:lnTo>
                <a:lnTo>
                  <a:pt x="2003190" y="12699"/>
                </a:lnTo>
                <a:lnTo>
                  <a:pt x="2049494" y="25399"/>
                </a:lnTo>
                <a:close/>
              </a:path>
              <a:path w="3437255" h="1016634">
                <a:moveTo>
                  <a:pt x="3436824" y="1016137"/>
                </a:moveTo>
                <a:lnTo>
                  <a:pt x="0" y="1016137"/>
                </a:lnTo>
                <a:lnTo>
                  <a:pt x="22144" y="977899"/>
                </a:lnTo>
                <a:lnTo>
                  <a:pt x="45087" y="939799"/>
                </a:lnTo>
                <a:lnTo>
                  <a:pt x="68893" y="901699"/>
                </a:lnTo>
                <a:lnTo>
                  <a:pt x="93547" y="863599"/>
                </a:lnTo>
                <a:lnTo>
                  <a:pt x="119038" y="825499"/>
                </a:lnTo>
                <a:lnTo>
                  <a:pt x="145350" y="787399"/>
                </a:lnTo>
                <a:lnTo>
                  <a:pt x="172472" y="749299"/>
                </a:lnTo>
                <a:lnTo>
                  <a:pt x="200389" y="711199"/>
                </a:lnTo>
                <a:lnTo>
                  <a:pt x="229088" y="685799"/>
                </a:lnTo>
                <a:lnTo>
                  <a:pt x="258556" y="647699"/>
                </a:lnTo>
                <a:lnTo>
                  <a:pt x="288779" y="609599"/>
                </a:lnTo>
                <a:lnTo>
                  <a:pt x="319744" y="584199"/>
                </a:lnTo>
                <a:lnTo>
                  <a:pt x="351438" y="546099"/>
                </a:lnTo>
                <a:lnTo>
                  <a:pt x="383846" y="520699"/>
                </a:lnTo>
                <a:lnTo>
                  <a:pt x="416957" y="495299"/>
                </a:lnTo>
                <a:lnTo>
                  <a:pt x="450756" y="457199"/>
                </a:lnTo>
                <a:lnTo>
                  <a:pt x="485229" y="431799"/>
                </a:lnTo>
                <a:lnTo>
                  <a:pt x="520365" y="406399"/>
                </a:lnTo>
                <a:lnTo>
                  <a:pt x="556149" y="380999"/>
                </a:lnTo>
                <a:lnTo>
                  <a:pt x="592567" y="355599"/>
                </a:lnTo>
                <a:lnTo>
                  <a:pt x="629607" y="330199"/>
                </a:lnTo>
                <a:lnTo>
                  <a:pt x="667255" y="304799"/>
                </a:lnTo>
                <a:lnTo>
                  <a:pt x="744321" y="253999"/>
                </a:lnTo>
                <a:lnTo>
                  <a:pt x="783713" y="228599"/>
                </a:lnTo>
                <a:lnTo>
                  <a:pt x="823659" y="215899"/>
                </a:lnTo>
                <a:lnTo>
                  <a:pt x="905162" y="165099"/>
                </a:lnTo>
                <a:lnTo>
                  <a:pt x="988722" y="139699"/>
                </a:lnTo>
                <a:lnTo>
                  <a:pt x="1031240" y="114299"/>
                </a:lnTo>
                <a:lnTo>
                  <a:pt x="1341392" y="25399"/>
                </a:lnTo>
                <a:lnTo>
                  <a:pt x="2095430" y="25399"/>
                </a:lnTo>
                <a:lnTo>
                  <a:pt x="2405583" y="114299"/>
                </a:lnTo>
                <a:lnTo>
                  <a:pt x="2448101" y="139699"/>
                </a:lnTo>
                <a:lnTo>
                  <a:pt x="2531661" y="165099"/>
                </a:lnTo>
                <a:lnTo>
                  <a:pt x="2613163" y="215899"/>
                </a:lnTo>
                <a:lnTo>
                  <a:pt x="2653109" y="228599"/>
                </a:lnTo>
                <a:lnTo>
                  <a:pt x="2692501" y="253999"/>
                </a:lnTo>
                <a:lnTo>
                  <a:pt x="2769568" y="304799"/>
                </a:lnTo>
                <a:lnTo>
                  <a:pt x="2807216" y="330199"/>
                </a:lnTo>
                <a:lnTo>
                  <a:pt x="2844256" y="355599"/>
                </a:lnTo>
                <a:lnTo>
                  <a:pt x="2880674" y="380999"/>
                </a:lnTo>
                <a:lnTo>
                  <a:pt x="2916458" y="406399"/>
                </a:lnTo>
                <a:lnTo>
                  <a:pt x="2951593" y="431799"/>
                </a:lnTo>
                <a:lnTo>
                  <a:pt x="2986067" y="457199"/>
                </a:lnTo>
                <a:lnTo>
                  <a:pt x="3019866" y="495299"/>
                </a:lnTo>
                <a:lnTo>
                  <a:pt x="3052977" y="520699"/>
                </a:lnTo>
                <a:lnTo>
                  <a:pt x="3085385" y="546099"/>
                </a:lnTo>
                <a:lnTo>
                  <a:pt x="3117079" y="584199"/>
                </a:lnTo>
                <a:lnTo>
                  <a:pt x="3148044" y="609599"/>
                </a:lnTo>
                <a:lnTo>
                  <a:pt x="3178267" y="647699"/>
                </a:lnTo>
                <a:lnTo>
                  <a:pt x="3207735" y="685799"/>
                </a:lnTo>
                <a:lnTo>
                  <a:pt x="3236434" y="711199"/>
                </a:lnTo>
                <a:lnTo>
                  <a:pt x="3264351" y="749299"/>
                </a:lnTo>
                <a:lnTo>
                  <a:pt x="3291473" y="787399"/>
                </a:lnTo>
                <a:lnTo>
                  <a:pt x="3317785" y="825499"/>
                </a:lnTo>
                <a:lnTo>
                  <a:pt x="3343276" y="863599"/>
                </a:lnTo>
                <a:lnTo>
                  <a:pt x="3367930" y="901699"/>
                </a:lnTo>
                <a:lnTo>
                  <a:pt x="3391736" y="939799"/>
                </a:lnTo>
                <a:lnTo>
                  <a:pt x="3414680" y="977899"/>
                </a:lnTo>
                <a:lnTo>
                  <a:pt x="3436747" y="1015999"/>
                </a:lnTo>
                <a:lnTo>
                  <a:pt x="3436824" y="1016137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346805" y="0"/>
            <a:ext cx="3476625" cy="1052195"/>
          </a:xfrm>
          <a:custGeom>
            <a:avLst/>
            <a:gdLst/>
            <a:ahLst/>
            <a:cxnLst/>
            <a:rect l="l" t="t" r="r" b="b"/>
            <a:pathLst>
              <a:path w="3476625" h="1052195">
                <a:moveTo>
                  <a:pt x="2115329" y="1026535"/>
                </a:moveTo>
                <a:lnTo>
                  <a:pt x="1361291" y="1026535"/>
                </a:lnTo>
                <a:lnTo>
                  <a:pt x="1094130" y="950335"/>
                </a:lnTo>
                <a:lnTo>
                  <a:pt x="1051138" y="937635"/>
                </a:lnTo>
                <a:lnTo>
                  <a:pt x="1008620" y="912235"/>
                </a:lnTo>
                <a:lnTo>
                  <a:pt x="925060" y="886835"/>
                </a:lnTo>
                <a:lnTo>
                  <a:pt x="843558" y="836035"/>
                </a:lnTo>
                <a:lnTo>
                  <a:pt x="803612" y="823335"/>
                </a:lnTo>
                <a:lnTo>
                  <a:pt x="725396" y="772535"/>
                </a:lnTo>
                <a:lnTo>
                  <a:pt x="687153" y="747135"/>
                </a:lnTo>
                <a:lnTo>
                  <a:pt x="649505" y="721735"/>
                </a:lnTo>
                <a:lnTo>
                  <a:pt x="612465" y="696335"/>
                </a:lnTo>
                <a:lnTo>
                  <a:pt x="576047" y="670935"/>
                </a:lnTo>
                <a:lnTo>
                  <a:pt x="540263" y="645535"/>
                </a:lnTo>
                <a:lnTo>
                  <a:pt x="505128" y="620135"/>
                </a:lnTo>
                <a:lnTo>
                  <a:pt x="470654" y="594735"/>
                </a:lnTo>
                <a:lnTo>
                  <a:pt x="436855" y="556635"/>
                </a:lnTo>
                <a:lnTo>
                  <a:pt x="403745" y="531235"/>
                </a:lnTo>
                <a:lnTo>
                  <a:pt x="371336" y="505835"/>
                </a:lnTo>
                <a:lnTo>
                  <a:pt x="339642" y="467735"/>
                </a:lnTo>
                <a:lnTo>
                  <a:pt x="308677" y="442335"/>
                </a:lnTo>
                <a:lnTo>
                  <a:pt x="278454" y="404235"/>
                </a:lnTo>
                <a:lnTo>
                  <a:pt x="248986" y="366135"/>
                </a:lnTo>
                <a:lnTo>
                  <a:pt x="220287" y="340735"/>
                </a:lnTo>
                <a:lnTo>
                  <a:pt x="192370" y="302635"/>
                </a:lnTo>
                <a:lnTo>
                  <a:pt x="165249" y="264535"/>
                </a:lnTo>
                <a:lnTo>
                  <a:pt x="138936" y="226435"/>
                </a:lnTo>
                <a:lnTo>
                  <a:pt x="113446" y="188335"/>
                </a:lnTo>
                <a:lnTo>
                  <a:pt x="88791" y="150235"/>
                </a:lnTo>
                <a:lnTo>
                  <a:pt x="64985" y="112135"/>
                </a:lnTo>
                <a:lnTo>
                  <a:pt x="42042" y="74035"/>
                </a:lnTo>
                <a:lnTo>
                  <a:pt x="19974" y="35935"/>
                </a:lnTo>
                <a:lnTo>
                  <a:pt x="0" y="0"/>
                </a:lnTo>
                <a:lnTo>
                  <a:pt x="3476620" y="0"/>
                </a:lnTo>
                <a:lnTo>
                  <a:pt x="3456645" y="35935"/>
                </a:lnTo>
                <a:lnTo>
                  <a:pt x="3434577" y="74035"/>
                </a:lnTo>
                <a:lnTo>
                  <a:pt x="3411634" y="112135"/>
                </a:lnTo>
                <a:lnTo>
                  <a:pt x="3387828" y="150235"/>
                </a:lnTo>
                <a:lnTo>
                  <a:pt x="3363174" y="188335"/>
                </a:lnTo>
                <a:lnTo>
                  <a:pt x="3337683" y="226435"/>
                </a:lnTo>
                <a:lnTo>
                  <a:pt x="3311370" y="264535"/>
                </a:lnTo>
                <a:lnTo>
                  <a:pt x="3284249" y="302635"/>
                </a:lnTo>
                <a:lnTo>
                  <a:pt x="3256332" y="340735"/>
                </a:lnTo>
                <a:lnTo>
                  <a:pt x="3227633" y="366135"/>
                </a:lnTo>
                <a:lnTo>
                  <a:pt x="3198165" y="404235"/>
                </a:lnTo>
                <a:lnTo>
                  <a:pt x="3167942" y="442335"/>
                </a:lnTo>
                <a:lnTo>
                  <a:pt x="3136977" y="467735"/>
                </a:lnTo>
                <a:lnTo>
                  <a:pt x="3105283" y="505835"/>
                </a:lnTo>
                <a:lnTo>
                  <a:pt x="3072875" y="531235"/>
                </a:lnTo>
                <a:lnTo>
                  <a:pt x="3039764" y="556635"/>
                </a:lnTo>
                <a:lnTo>
                  <a:pt x="3005965" y="594735"/>
                </a:lnTo>
                <a:lnTo>
                  <a:pt x="2971491" y="620135"/>
                </a:lnTo>
                <a:lnTo>
                  <a:pt x="2936356" y="645535"/>
                </a:lnTo>
                <a:lnTo>
                  <a:pt x="2900572" y="670935"/>
                </a:lnTo>
                <a:lnTo>
                  <a:pt x="2864154" y="696335"/>
                </a:lnTo>
                <a:lnTo>
                  <a:pt x="2827114" y="721735"/>
                </a:lnTo>
                <a:lnTo>
                  <a:pt x="2789466" y="747135"/>
                </a:lnTo>
                <a:lnTo>
                  <a:pt x="2751223" y="772535"/>
                </a:lnTo>
                <a:lnTo>
                  <a:pt x="2673008" y="823335"/>
                </a:lnTo>
                <a:lnTo>
                  <a:pt x="2633061" y="836035"/>
                </a:lnTo>
                <a:lnTo>
                  <a:pt x="2551559" y="886835"/>
                </a:lnTo>
                <a:lnTo>
                  <a:pt x="2467999" y="912235"/>
                </a:lnTo>
                <a:lnTo>
                  <a:pt x="2425481" y="937635"/>
                </a:lnTo>
                <a:lnTo>
                  <a:pt x="2382489" y="950335"/>
                </a:lnTo>
                <a:lnTo>
                  <a:pt x="2115329" y="1026535"/>
                </a:lnTo>
                <a:close/>
              </a:path>
              <a:path w="3476625" h="1052195">
                <a:moveTo>
                  <a:pt x="2023089" y="1039235"/>
                </a:moveTo>
                <a:lnTo>
                  <a:pt x="1453530" y="1039235"/>
                </a:lnTo>
                <a:lnTo>
                  <a:pt x="1407227" y="1026535"/>
                </a:lnTo>
                <a:lnTo>
                  <a:pt x="2069393" y="1026535"/>
                </a:lnTo>
                <a:lnTo>
                  <a:pt x="2023089" y="1039235"/>
                </a:lnTo>
                <a:close/>
              </a:path>
              <a:path w="3476625" h="1052195">
                <a:moveTo>
                  <a:pt x="1929435" y="1051935"/>
                </a:moveTo>
                <a:lnTo>
                  <a:pt x="1547185" y="1051935"/>
                </a:lnTo>
                <a:lnTo>
                  <a:pt x="1500188" y="1039235"/>
                </a:lnTo>
                <a:lnTo>
                  <a:pt x="1976432" y="1039235"/>
                </a:lnTo>
                <a:lnTo>
                  <a:pt x="1929435" y="1051935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5845" y="1250481"/>
            <a:ext cx="12705080" cy="143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76456" y="3577758"/>
            <a:ext cx="1083373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32180" marR="5080" indent="-920115">
              <a:lnSpc>
                <a:spcPct val="112900"/>
              </a:lnSpc>
              <a:spcBef>
                <a:spcPts val="95"/>
              </a:spcBef>
            </a:pPr>
            <a:r>
              <a:rPr dirty="0" sz="11850" spc="-690"/>
              <a:t>E</a:t>
            </a:r>
            <a:r>
              <a:rPr dirty="0" sz="11500" spc="-690">
                <a:latin typeface="Calibri"/>
                <a:cs typeface="Calibri"/>
              </a:rPr>
              <a:t>-</a:t>
            </a:r>
            <a:r>
              <a:rPr dirty="0" sz="11850" spc="-735"/>
              <a:t>COMMERCE </a:t>
            </a:r>
            <a:r>
              <a:rPr dirty="0" sz="11850" spc="-645"/>
              <a:t>ANA</a:t>
            </a:r>
            <a:r>
              <a:rPr dirty="0" sz="11850" spc="-2405"/>
              <a:t>L</a:t>
            </a:r>
            <a:r>
              <a:rPr dirty="0" sz="11850" spc="-645"/>
              <a:t>YT</a:t>
            </a:r>
            <a:r>
              <a:rPr dirty="0" sz="11850" spc="-635"/>
              <a:t>I</a:t>
            </a:r>
            <a:r>
              <a:rPr dirty="0" sz="11850" spc="-645"/>
              <a:t>C</a:t>
            </a:r>
            <a:r>
              <a:rPr dirty="0" sz="11850" spc="-635"/>
              <a:t>S</a:t>
            </a:r>
            <a:endParaRPr sz="1185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54634" y="5935344"/>
            <a:ext cx="6579234" cy="1024255"/>
          </a:xfrm>
          <a:custGeom>
            <a:avLst/>
            <a:gdLst/>
            <a:ahLst/>
            <a:cxnLst/>
            <a:rect l="l" t="t" r="r" b="b"/>
            <a:pathLst>
              <a:path w="6579234" h="1024254">
                <a:moveTo>
                  <a:pt x="485757" y="0"/>
                </a:moveTo>
                <a:lnTo>
                  <a:pt x="6092888" y="0"/>
                </a:lnTo>
                <a:lnTo>
                  <a:pt x="6140899" y="2376"/>
                </a:lnTo>
                <a:lnTo>
                  <a:pt x="6188097" y="9419"/>
                </a:lnTo>
                <a:lnTo>
                  <a:pt x="6234163" y="20996"/>
                </a:lnTo>
                <a:lnTo>
                  <a:pt x="6278779" y="36975"/>
                </a:lnTo>
                <a:lnTo>
                  <a:pt x="6321627" y="57225"/>
                </a:lnTo>
                <a:lnTo>
                  <a:pt x="6362387" y="81612"/>
                </a:lnTo>
                <a:lnTo>
                  <a:pt x="6400741" y="110006"/>
                </a:lnTo>
                <a:lnTo>
                  <a:pt x="6436371" y="142274"/>
                </a:lnTo>
                <a:lnTo>
                  <a:pt x="6468639" y="177904"/>
                </a:lnTo>
                <a:lnTo>
                  <a:pt x="6497033" y="216258"/>
                </a:lnTo>
                <a:lnTo>
                  <a:pt x="6521420" y="257018"/>
                </a:lnTo>
                <a:lnTo>
                  <a:pt x="6541670" y="299865"/>
                </a:lnTo>
                <a:lnTo>
                  <a:pt x="6557649" y="344481"/>
                </a:lnTo>
                <a:lnTo>
                  <a:pt x="6569226" y="390548"/>
                </a:lnTo>
                <a:lnTo>
                  <a:pt x="6576269" y="437746"/>
                </a:lnTo>
                <a:lnTo>
                  <a:pt x="6578646" y="485757"/>
                </a:lnTo>
                <a:lnTo>
                  <a:pt x="6578646" y="538179"/>
                </a:lnTo>
                <a:lnTo>
                  <a:pt x="6576269" y="586191"/>
                </a:lnTo>
                <a:lnTo>
                  <a:pt x="6569226" y="633389"/>
                </a:lnTo>
                <a:lnTo>
                  <a:pt x="6557649" y="679455"/>
                </a:lnTo>
                <a:lnTo>
                  <a:pt x="6541670" y="724071"/>
                </a:lnTo>
                <a:lnTo>
                  <a:pt x="6521421" y="766918"/>
                </a:lnTo>
                <a:lnTo>
                  <a:pt x="6497033" y="807678"/>
                </a:lnTo>
                <a:lnTo>
                  <a:pt x="6468639" y="846032"/>
                </a:lnTo>
                <a:lnTo>
                  <a:pt x="6436371" y="881662"/>
                </a:lnTo>
                <a:lnTo>
                  <a:pt x="6400741" y="913930"/>
                </a:lnTo>
                <a:lnTo>
                  <a:pt x="6362387" y="942324"/>
                </a:lnTo>
                <a:lnTo>
                  <a:pt x="6321627" y="966712"/>
                </a:lnTo>
                <a:lnTo>
                  <a:pt x="6278780" y="986961"/>
                </a:lnTo>
                <a:lnTo>
                  <a:pt x="6234163" y="1002940"/>
                </a:lnTo>
                <a:lnTo>
                  <a:pt x="6188097" y="1014517"/>
                </a:lnTo>
                <a:lnTo>
                  <a:pt x="6140899" y="1021560"/>
                </a:lnTo>
                <a:lnTo>
                  <a:pt x="6092888" y="1023937"/>
                </a:lnTo>
                <a:lnTo>
                  <a:pt x="485757" y="1023937"/>
                </a:lnTo>
                <a:lnTo>
                  <a:pt x="437746" y="1021560"/>
                </a:lnTo>
                <a:lnTo>
                  <a:pt x="390548" y="1014517"/>
                </a:lnTo>
                <a:lnTo>
                  <a:pt x="344482" y="1002940"/>
                </a:lnTo>
                <a:lnTo>
                  <a:pt x="299865" y="986961"/>
                </a:lnTo>
                <a:lnTo>
                  <a:pt x="257018" y="966712"/>
                </a:lnTo>
                <a:lnTo>
                  <a:pt x="216258" y="942324"/>
                </a:lnTo>
                <a:lnTo>
                  <a:pt x="177904" y="913930"/>
                </a:lnTo>
                <a:lnTo>
                  <a:pt x="142275" y="881662"/>
                </a:lnTo>
                <a:lnTo>
                  <a:pt x="110006" y="846032"/>
                </a:lnTo>
                <a:lnTo>
                  <a:pt x="81612" y="807678"/>
                </a:lnTo>
                <a:lnTo>
                  <a:pt x="57225" y="766918"/>
                </a:lnTo>
                <a:lnTo>
                  <a:pt x="36976" y="724071"/>
                </a:lnTo>
                <a:lnTo>
                  <a:pt x="20996" y="679455"/>
                </a:lnTo>
                <a:lnTo>
                  <a:pt x="9419" y="633388"/>
                </a:lnTo>
                <a:lnTo>
                  <a:pt x="2376" y="586190"/>
                </a:lnTo>
                <a:lnTo>
                  <a:pt x="0" y="538179"/>
                </a:lnTo>
                <a:lnTo>
                  <a:pt x="0" y="485757"/>
                </a:lnTo>
                <a:lnTo>
                  <a:pt x="2377" y="437746"/>
                </a:lnTo>
                <a:lnTo>
                  <a:pt x="9420" y="390548"/>
                </a:lnTo>
                <a:lnTo>
                  <a:pt x="20997" y="344482"/>
                </a:lnTo>
                <a:lnTo>
                  <a:pt x="36976" y="299866"/>
                </a:lnTo>
                <a:lnTo>
                  <a:pt x="57225" y="257018"/>
                </a:lnTo>
                <a:lnTo>
                  <a:pt x="81613" y="216259"/>
                </a:lnTo>
                <a:lnTo>
                  <a:pt x="110007" y="177905"/>
                </a:lnTo>
                <a:lnTo>
                  <a:pt x="142275" y="142275"/>
                </a:lnTo>
                <a:lnTo>
                  <a:pt x="177905" y="110007"/>
                </a:lnTo>
                <a:lnTo>
                  <a:pt x="216259" y="81613"/>
                </a:lnTo>
                <a:lnTo>
                  <a:pt x="257018" y="57225"/>
                </a:lnTo>
                <a:lnTo>
                  <a:pt x="299866" y="36976"/>
                </a:lnTo>
                <a:lnTo>
                  <a:pt x="344482" y="20997"/>
                </a:lnTo>
                <a:lnTo>
                  <a:pt x="390548" y="9419"/>
                </a:lnTo>
                <a:lnTo>
                  <a:pt x="437746" y="2376"/>
                </a:lnTo>
                <a:lnTo>
                  <a:pt x="485757" y="0"/>
                </a:lnTo>
              </a:path>
            </a:pathLst>
          </a:custGeom>
          <a:ln w="76199">
            <a:solidFill>
              <a:srgbClr val="46454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410459" y="6044106"/>
            <a:ext cx="34671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15">
                <a:latin typeface="Tahoma"/>
                <a:cs typeface="Tahoma"/>
              </a:rPr>
              <a:t>By</a:t>
            </a:r>
            <a:r>
              <a:rPr dirty="0" sz="4500" spc="-245">
                <a:latin typeface="Tahoma"/>
                <a:cs typeface="Tahoma"/>
              </a:rPr>
              <a:t> </a:t>
            </a:r>
            <a:r>
              <a:rPr dirty="0" sz="4500" spc="100">
                <a:latin typeface="Tahoma"/>
                <a:cs typeface="Tahoma"/>
              </a:rPr>
              <a:t>Ajay</a:t>
            </a:r>
            <a:r>
              <a:rPr dirty="0" sz="4500" spc="-240">
                <a:latin typeface="Tahoma"/>
                <a:cs typeface="Tahoma"/>
              </a:rPr>
              <a:t> </a:t>
            </a:r>
            <a:r>
              <a:rPr dirty="0" sz="4500" spc="114">
                <a:latin typeface="Tahoma"/>
                <a:cs typeface="Tahoma"/>
              </a:rPr>
              <a:t>Patel</a:t>
            </a:r>
            <a:endParaRPr sz="4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14"/>
              </a:spcBef>
            </a:pPr>
            <a:r>
              <a:rPr dirty="0" spc="-540">
                <a:latin typeface="Tahoma"/>
                <a:cs typeface="Tahoma"/>
              </a:rPr>
              <a:t>PROBLEM</a:t>
            </a:r>
            <a:r>
              <a:rPr dirty="0" spc="-390">
                <a:latin typeface="Tahoma"/>
                <a:cs typeface="Tahoma"/>
              </a:rPr>
              <a:t> </a:t>
            </a:r>
            <a:r>
              <a:rPr dirty="0" spc="-530">
                <a:latin typeface="Tahoma"/>
                <a:cs typeface="Tahoma"/>
              </a:rPr>
              <a:t>S</a:t>
            </a:r>
            <a:r>
              <a:rPr dirty="0" spc="-1090">
                <a:latin typeface="Tahoma"/>
                <a:cs typeface="Tahoma"/>
              </a:rPr>
              <a:t>T</a:t>
            </a:r>
            <a:r>
              <a:rPr dirty="0" spc="-1055">
                <a:latin typeface="Tahoma"/>
                <a:cs typeface="Tahoma"/>
              </a:rPr>
              <a:t>A</a:t>
            </a:r>
            <a:r>
              <a:rPr dirty="0" spc="-455">
                <a:latin typeface="Tahoma"/>
                <a:cs typeface="Tahoma"/>
              </a:rPr>
              <a:t>TEMENT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788" y="4187387"/>
            <a:ext cx="123824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057177" cy="278626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788" y="5235137"/>
            <a:ext cx="123824" cy="123824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64530" y="3917493"/>
            <a:ext cx="1146746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 spc="60">
                <a:latin typeface="Tahoma"/>
                <a:cs typeface="Tahoma"/>
              </a:rPr>
              <a:t>Businesses</a:t>
            </a:r>
            <a:r>
              <a:rPr dirty="0" sz="3000" spc="-110">
                <a:latin typeface="Tahoma"/>
                <a:cs typeface="Tahoma"/>
              </a:rPr>
              <a:t> </a:t>
            </a:r>
            <a:r>
              <a:rPr dirty="0" sz="3000" spc="55">
                <a:latin typeface="Tahoma"/>
                <a:cs typeface="Tahoma"/>
              </a:rPr>
              <a:t>struggle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to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track</a:t>
            </a:r>
            <a:r>
              <a:rPr dirty="0" sz="3000" spc="-11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sales,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profit,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 spc="-20">
                <a:latin typeface="Tahoma"/>
                <a:cs typeface="Tahoma"/>
              </a:rPr>
              <a:t>returns,</a:t>
            </a:r>
            <a:r>
              <a:rPr dirty="0" sz="3000" spc="-11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and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funnel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in</a:t>
            </a:r>
            <a:r>
              <a:rPr dirty="0" sz="3000" spc="-110">
                <a:latin typeface="Tahoma"/>
                <a:cs typeface="Tahoma"/>
              </a:rPr>
              <a:t> </a:t>
            </a:r>
            <a:r>
              <a:rPr dirty="0" sz="3000" spc="-25">
                <a:latin typeface="Tahoma"/>
                <a:cs typeface="Tahoma"/>
              </a:rPr>
              <a:t>one </a:t>
            </a:r>
            <a:r>
              <a:rPr dirty="0" sz="3000" spc="-10">
                <a:latin typeface="Tahoma"/>
                <a:cs typeface="Tahoma"/>
              </a:rPr>
              <a:t>place.</a:t>
            </a:r>
            <a:endParaRPr sz="3000">
              <a:latin typeface="Tahoma"/>
              <a:cs typeface="Tahoma"/>
            </a:endParaRPr>
          </a:p>
          <a:p>
            <a:pPr algn="ctr" marL="141605" marR="133985">
              <a:lnSpc>
                <a:spcPct val="114599"/>
              </a:lnSpc>
            </a:pPr>
            <a:r>
              <a:rPr dirty="0" sz="3000" spc="-20">
                <a:latin typeface="Tahoma"/>
                <a:cs typeface="Tahoma"/>
              </a:rPr>
              <a:t>Objective:</a:t>
            </a:r>
            <a:r>
              <a:rPr dirty="0" sz="3000" spc="-50">
                <a:latin typeface="Tahoma"/>
                <a:cs typeface="Tahoma"/>
              </a:rPr>
              <a:t> </a:t>
            </a:r>
            <a:r>
              <a:rPr dirty="0" sz="3000" spc="100">
                <a:latin typeface="Tahoma"/>
                <a:cs typeface="Tahoma"/>
              </a:rPr>
              <a:t>Build</a:t>
            </a:r>
            <a:r>
              <a:rPr dirty="0" sz="3000" spc="-4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a</a:t>
            </a:r>
            <a:r>
              <a:rPr dirty="0" sz="3000" spc="-4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360°</a:t>
            </a:r>
            <a:r>
              <a:rPr dirty="0" sz="3000" spc="-5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analytics</a:t>
            </a:r>
            <a:r>
              <a:rPr dirty="0" sz="3000" spc="-4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dashboard</a:t>
            </a:r>
            <a:r>
              <a:rPr dirty="0" sz="3000" spc="-4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to</a:t>
            </a:r>
            <a:r>
              <a:rPr dirty="0" sz="3000" spc="-50">
                <a:latin typeface="Tahoma"/>
                <a:cs typeface="Tahoma"/>
              </a:rPr>
              <a:t> </a:t>
            </a:r>
            <a:r>
              <a:rPr dirty="0" sz="3000" spc="50">
                <a:latin typeface="Tahoma"/>
                <a:cs typeface="Tahoma"/>
              </a:rPr>
              <a:t>support</a:t>
            </a:r>
            <a:r>
              <a:rPr dirty="0" sz="3000" spc="-45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leadership decisions.</a:t>
            </a:r>
            <a:endParaRPr sz="30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31251" y="7271051"/>
            <a:ext cx="2056748" cy="301594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2556455" y="9270862"/>
            <a:ext cx="3437254" cy="1016635"/>
          </a:xfrm>
          <a:custGeom>
            <a:avLst/>
            <a:gdLst/>
            <a:ahLst/>
            <a:cxnLst/>
            <a:rect l="l" t="t" r="r" b="b"/>
            <a:pathLst>
              <a:path w="3437255" h="1016634">
                <a:moveTo>
                  <a:pt x="1956533" y="12699"/>
                </a:moveTo>
                <a:lnTo>
                  <a:pt x="1480289" y="12699"/>
                </a:lnTo>
                <a:lnTo>
                  <a:pt x="1527286" y="0"/>
                </a:lnTo>
                <a:lnTo>
                  <a:pt x="1909536" y="0"/>
                </a:lnTo>
                <a:lnTo>
                  <a:pt x="1956533" y="12699"/>
                </a:lnTo>
                <a:close/>
              </a:path>
              <a:path w="3437255" h="1016634">
                <a:moveTo>
                  <a:pt x="2049494" y="25399"/>
                </a:moveTo>
                <a:lnTo>
                  <a:pt x="1387328" y="25399"/>
                </a:lnTo>
                <a:lnTo>
                  <a:pt x="1433632" y="12699"/>
                </a:lnTo>
                <a:lnTo>
                  <a:pt x="2003190" y="12699"/>
                </a:lnTo>
                <a:lnTo>
                  <a:pt x="2049494" y="25399"/>
                </a:lnTo>
                <a:close/>
              </a:path>
              <a:path w="3437255" h="1016634">
                <a:moveTo>
                  <a:pt x="3436824" y="1016137"/>
                </a:moveTo>
                <a:lnTo>
                  <a:pt x="0" y="1016137"/>
                </a:lnTo>
                <a:lnTo>
                  <a:pt x="22144" y="977899"/>
                </a:lnTo>
                <a:lnTo>
                  <a:pt x="45087" y="939799"/>
                </a:lnTo>
                <a:lnTo>
                  <a:pt x="68893" y="901699"/>
                </a:lnTo>
                <a:lnTo>
                  <a:pt x="93547" y="863599"/>
                </a:lnTo>
                <a:lnTo>
                  <a:pt x="119038" y="825499"/>
                </a:lnTo>
                <a:lnTo>
                  <a:pt x="145350" y="787399"/>
                </a:lnTo>
                <a:lnTo>
                  <a:pt x="172472" y="749299"/>
                </a:lnTo>
                <a:lnTo>
                  <a:pt x="200389" y="711199"/>
                </a:lnTo>
                <a:lnTo>
                  <a:pt x="229088" y="685799"/>
                </a:lnTo>
                <a:lnTo>
                  <a:pt x="258556" y="647699"/>
                </a:lnTo>
                <a:lnTo>
                  <a:pt x="288779" y="609599"/>
                </a:lnTo>
                <a:lnTo>
                  <a:pt x="319744" y="584199"/>
                </a:lnTo>
                <a:lnTo>
                  <a:pt x="351438" y="546099"/>
                </a:lnTo>
                <a:lnTo>
                  <a:pt x="383846" y="520699"/>
                </a:lnTo>
                <a:lnTo>
                  <a:pt x="416957" y="495299"/>
                </a:lnTo>
                <a:lnTo>
                  <a:pt x="450756" y="457199"/>
                </a:lnTo>
                <a:lnTo>
                  <a:pt x="485229" y="431799"/>
                </a:lnTo>
                <a:lnTo>
                  <a:pt x="520365" y="406399"/>
                </a:lnTo>
                <a:lnTo>
                  <a:pt x="556149" y="380999"/>
                </a:lnTo>
                <a:lnTo>
                  <a:pt x="592567" y="355599"/>
                </a:lnTo>
                <a:lnTo>
                  <a:pt x="629607" y="330199"/>
                </a:lnTo>
                <a:lnTo>
                  <a:pt x="667255" y="304799"/>
                </a:lnTo>
                <a:lnTo>
                  <a:pt x="744321" y="253999"/>
                </a:lnTo>
                <a:lnTo>
                  <a:pt x="783713" y="228599"/>
                </a:lnTo>
                <a:lnTo>
                  <a:pt x="823659" y="215899"/>
                </a:lnTo>
                <a:lnTo>
                  <a:pt x="905162" y="165099"/>
                </a:lnTo>
                <a:lnTo>
                  <a:pt x="988722" y="139699"/>
                </a:lnTo>
                <a:lnTo>
                  <a:pt x="1031240" y="114299"/>
                </a:lnTo>
                <a:lnTo>
                  <a:pt x="1341392" y="25399"/>
                </a:lnTo>
                <a:lnTo>
                  <a:pt x="2095430" y="25399"/>
                </a:lnTo>
                <a:lnTo>
                  <a:pt x="2405583" y="114299"/>
                </a:lnTo>
                <a:lnTo>
                  <a:pt x="2448101" y="139699"/>
                </a:lnTo>
                <a:lnTo>
                  <a:pt x="2531661" y="165099"/>
                </a:lnTo>
                <a:lnTo>
                  <a:pt x="2613163" y="215899"/>
                </a:lnTo>
                <a:lnTo>
                  <a:pt x="2653109" y="228599"/>
                </a:lnTo>
                <a:lnTo>
                  <a:pt x="2692501" y="253999"/>
                </a:lnTo>
                <a:lnTo>
                  <a:pt x="2769568" y="304799"/>
                </a:lnTo>
                <a:lnTo>
                  <a:pt x="2807216" y="330199"/>
                </a:lnTo>
                <a:lnTo>
                  <a:pt x="2844256" y="355599"/>
                </a:lnTo>
                <a:lnTo>
                  <a:pt x="2880674" y="380999"/>
                </a:lnTo>
                <a:lnTo>
                  <a:pt x="2916458" y="406399"/>
                </a:lnTo>
                <a:lnTo>
                  <a:pt x="2951593" y="431799"/>
                </a:lnTo>
                <a:lnTo>
                  <a:pt x="2986067" y="457199"/>
                </a:lnTo>
                <a:lnTo>
                  <a:pt x="3019866" y="495299"/>
                </a:lnTo>
                <a:lnTo>
                  <a:pt x="3052977" y="520699"/>
                </a:lnTo>
                <a:lnTo>
                  <a:pt x="3085385" y="546099"/>
                </a:lnTo>
                <a:lnTo>
                  <a:pt x="3117079" y="584199"/>
                </a:lnTo>
                <a:lnTo>
                  <a:pt x="3148044" y="609599"/>
                </a:lnTo>
                <a:lnTo>
                  <a:pt x="3178267" y="647699"/>
                </a:lnTo>
                <a:lnTo>
                  <a:pt x="3207735" y="685799"/>
                </a:lnTo>
                <a:lnTo>
                  <a:pt x="3236434" y="711199"/>
                </a:lnTo>
                <a:lnTo>
                  <a:pt x="3264351" y="749299"/>
                </a:lnTo>
                <a:lnTo>
                  <a:pt x="3291473" y="787399"/>
                </a:lnTo>
                <a:lnTo>
                  <a:pt x="3317785" y="825499"/>
                </a:lnTo>
                <a:lnTo>
                  <a:pt x="3343276" y="863599"/>
                </a:lnTo>
                <a:lnTo>
                  <a:pt x="3367930" y="901699"/>
                </a:lnTo>
                <a:lnTo>
                  <a:pt x="3391736" y="939799"/>
                </a:lnTo>
                <a:lnTo>
                  <a:pt x="3414680" y="977899"/>
                </a:lnTo>
                <a:lnTo>
                  <a:pt x="3436747" y="1015999"/>
                </a:lnTo>
                <a:lnTo>
                  <a:pt x="3436824" y="1016137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46805" y="0"/>
            <a:ext cx="3476625" cy="1052195"/>
          </a:xfrm>
          <a:custGeom>
            <a:avLst/>
            <a:gdLst/>
            <a:ahLst/>
            <a:cxnLst/>
            <a:rect l="l" t="t" r="r" b="b"/>
            <a:pathLst>
              <a:path w="3476625" h="1052195">
                <a:moveTo>
                  <a:pt x="2115329" y="1026535"/>
                </a:moveTo>
                <a:lnTo>
                  <a:pt x="1361291" y="1026535"/>
                </a:lnTo>
                <a:lnTo>
                  <a:pt x="1094130" y="950335"/>
                </a:lnTo>
                <a:lnTo>
                  <a:pt x="1051138" y="937635"/>
                </a:lnTo>
                <a:lnTo>
                  <a:pt x="1008620" y="912235"/>
                </a:lnTo>
                <a:lnTo>
                  <a:pt x="925060" y="886835"/>
                </a:lnTo>
                <a:lnTo>
                  <a:pt x="843558" y="836035"/>
                </a:lnTo>
                <a:lnTo>
                  <a:pt x="803612" y="823335"/>
                </a:lnTo>
                <a:lnTo>
                  <a:pt x="725396" y="772535"/>
                </a:lnTo>
                <a:lnTo>
                  <a:pt x="687153" y="747135"/>
                </a:lnTo>
                <a:lnTo>
                  <a:pt x="649505" y="721735"/>
                </a:lnTo>
                <a:lnTo>
                  <a:pt x="612465" y="696335"/>
                </a:lnTo>
                <a:lnTo>
                  <a:pt x="576047" y="670935"/>
                </a:lnTo>
                <a:lnTo>
                  <a:pt x="540263" y="645535"/>
                </a:lnTo>
                <a:lnTo>
                  <a:pt x="505128" y="620135"/>
                </a:lnTo>
                <a:lnTo>
                  <a:pt x="470654" y="594735"/>
                </a:lnTo>
                <a:lnTo>
                  <a:pt x="436855" y="556635"/>
                </a:lnTo>
                <a:lnTo>
                  <a:pt x="403745" y="531235"/>
                </a:lnTo>
                <a:lnTo>
                  <a:pt x="371336" y="505835"/>
                </a:lnTo>
                <a:lnTo>
                  <a:pt x="339642" y="467735"/>
                </a:lnTo>
                <a:lnTo>
                  <a:pt x="308677" y="442335"/>
                </a:lnTo>
                <a:lnTo>
                  <a:pt x="278454" y="404235"/>
                </a:lnTo>
                <a:lnTo>
                  <a:pt x="248986" y="366135"/>
                </a:lnTo>
                <a:lnTo>
                  <a:pt x="220287" y="340735"/>
                </a:lnTo>
                <a:lnTo>
                  <a:pt x="192370" y="302635"/>
                </a:lnTo>
                <a:lnTo>
                  <a:pt x="165249" y="264535"/>
                </a:lnTo>
                <a:lnTo>
                  <a:pt x="138936" y="226435"/>
                </a:lnTo>
                <a:lnTo>
                  <a:pt x="113446" y="188335"/>
                </a:lnTo>
                <a:lnTo>
                  <a:pt x="88791" y="150235"/>
                </a:lnTo>
                <a:lnTo>
                  <a:pt x="64985" y="112135"/>
                </a:lnTo>
                <a:lnTo>
                  <a:pt x="42042" y="74035"/>
                </a:lnTo>
                <a:lnTo>
                  <a:pt x="19974" y="35935"/>
                </a:lnTo>
                <a:lnTo>
                  <a:pt x="0" y="0"/>
                </a:lnTo>
                <a:lnTo>
                  <a:pt x="3476620" y="0"/>
                </a:lnTo>
                <a:lnTo>
                  <a:pt x="3456645" y="35935"/>
                </a:lnTo>
                <a:lnTo>
                  <a:pt x="3434577" y="74035"/>
                </a:lnTo>
                <a:lnTo>
                  <a:pt x="3411634" y="112135"/>
                </a:lnTo>
                <a:lnTo>
                  <a:pt x="3387828" y="150235"/>
                </a:lnTo>
                <a:lnTo>
                  <a:pt x="3363174" y="188335"/>
                </a:lnTo>
                <a:lnTo>
                  <a:pt x="3337683" y="226435"/>
                </a:lnTo>
                <a:lnTo>
                  <a:pt x="3311370" y="264535"/>
                </a:lnTo>
                <a:lnTo>
                  <a:pt x="3284249" y="302635"/>
                </a:lnTo>
                <a:lnTo>
                  <a:pt x="3256332" y="340735"/>
                </a:lnTo>
                <a:lnTo>
                  <a:pt x="3227633" y="366135"/>
                </a:lnTo>
                <a:lnTo>
                  <a:pt x="3198165" y="404235"/>
                </a:lnTo>
                <a:lnTo>
                  <a:pt x="3167942" y="442335"/>
                </a:lnTo>
                <a:lnTo>
                  <a:pt x="3136977" y="467735"/>
                </a:lnTo>
                <a:lnTo>
                  <a:pt x="3105283" y="505835"/>
                </a:lnTo>
                <a:lnTo>
                  <a:pt x="3072875" y="531235"/>
                </a:lnTo>
                <a:lnTo>
                  <a:pt x="3039764" y="556635"/>
                </a:lnTo>
                <a:lnTo>
                  <a:pt x="3005965" y="594735"/>
                </a:lnTo>
                <a:lnTo>
                  <a:pt x="2971491" y="620135"/>
                </a:lnTo>
                <a:lnTo>
                  <a:pt x="2936356" y="645535"/>
                </a:lnTo>
                <a:lnTo>
                  <a:pt x="2900572" y="670935"/>
                </a:lnTo>
                <a:lnTo>
                  <a:pt x="2864154" y="696335"/>
                </a:lnTo>
                <a:lnTo>
                  <a:pt x="2827114" y="721735"/>
                </a:lnTo>
                <a:lnTo>
                  <a:pt x="2789466" y="747135"/>
                </a:lnTo>
                <a:lnTo>
                  <a:pt x="2751223" y="772535"/>
                </a:lnTo>
                <a:lnTo>
                  <a:pt x="2673008" y="823335"/>
                </a:lnTo>
                <a:lnTo>
                  <a:pt x="2633061" y="836035"/>
                </a:lnTo>
                <a:lnTo>
                  <a:pt x="2551559" y="886835"/>
                </a:lnTo>
                <a:lnTo>
                  <a:pt x="2467999" y="912235"/>
                </a:lnTo>
                <a:lnTo>
                  <a:pt x="2425481" y="937635"/>
                </a:lnTo>
                <a:lnTo>
                  <a:pt x="2382489" y="950335"/>
                </a:lnTo>
                <a:lnTo>
                  <a:pt x="2115329" y="1026535"/>
                </a:lnTo>
                <a:close/>
              </a:path>
              <a:path w="3476625" h="1052195">
                <a:moveTo>
                  <a:pt x="2023089" y="1039235"/>
                </a:moveTo>
                <a:lnTo>
                  <a:pt x="1453530" y="1039235"/>
                </a:lnTo>
                <a:lnTo>
                  <a:pt x="1407227" y="1026535"/>
                </a:lnTo>
                <a:lnTo>
                  <a:pt x="2069393" y="1026535"/>
                </a:lnTo>
                <a:lnTo>
                  <a:pt x="2023089" y="1039235"/>
                </a:lnTo>
                <a:close/>
              </a:path>
              <a:path w="3476625" h="1052195">
                <a:moveTo>
                  <a:pt x="1929435" y="1051935"/>
                </a:moveTo>
                <a:lnTo>
                  <a:pt x="1547185" y="1051935"/>
                </a:lnTo>
                <a:lnTo>
                  <a:pt x="1500188" y="1039235"/>
                </a:lnTo>
                <a:lnTo>
                  <a:pt x="1976432" y="1039235"/>
                </a:lnTo>
                <a:lnTo>
                  <a:pt x="1929435" y="1051935"/>
                </a:lnTo>
                <a:close/>
              </a:path>
            </a:pathLst>
          </a:custGeom>
          <a:solidFill>
            <a:srgbClr val="464545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9470" y="3631998"/>
            <a:ext cx="8010524" cy="4772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dirty="0" sz="9150" spc="-675"/>
              <a:t>D</a:t>
            </a:r>
            <a:r>
              <a:rPr dirty="0" sz="9150" spc="-980"/>
              <a:t>AT</a:t>
            </a:r>
            <a:r>
              <a:rPr dirty="0" sz="9150" spc="-355"/>
              <a:t>A</a:t>
            </a:r>
            <a:r>
              <a:rPr dirty="0" sz="9150" spc="-245"/>
              <a:t> </a:t>
            </a:r>
            <a:r>
              <a:rPr dirty="0" sz="9150" spc="-484"/>
              <a:t>PIPELINE</a:t>
            </a:r>
            <a:endParaRPr sz="9150"/>
          </a:p>
        </p:txBody>
      </p:sp>
      <p:sp>
        <p:nvSpPr>
          <p:cNvPr id="4" name="object 4" descr=""/>
          <p:cNvSpPr txBox="1"/>
          <p:nvPr/>
        </p:nvSpPr>
        <p:spPr>
          <a:xfrm>
            <a:off x="1372284" y="4558947"/>
            <a:ext cx="6997065" cy="165417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655"/>
              </a:spcBef>
              <a:buChar char="-"/>
              <a:tabLst>
                <a:tab pos="281305" algn="l"/>
              </a:tabLst>
            </a:pPr>
            <a:r>
              <a:rPr dirty="0" sz="3100" spc="70">
                <a:latin typeface="Tahoma"/>
                <a:cs typeface="Tahoma"/>
              </a:rPr>
              <a:t>Python</a:t>
            </a:r>
            <a:r>
              <a:rPr dirty="0" sz="3100" spc="-165">
                <a:latin typeface="Tahoma"/>
                <a:cs typeface="Tahoma"/>
              </a:rPr>
              <a:t> </a:t>
            </a:r>
            <a:r>
              <a:rPr dirty="0" sz="1450" spc="1730">
                <a:latin typeface="Lucida Sans Unicode"/>
                <a:cs typeface="Lucida Sans Unicode"/>
              </a:rPr>
              <a:t>→</a:t>
            </a:r>
            <a:r>
              <a:rPr dirty="0" sz="1450" spc="350">
                <a:latin typeface="Lucida Sans Unicode"/>
                <a:cs typeface="Lucida Sans Unicode"/>
              </a:rPr>
              <a:t> </a:t>
            </a:r>
            <a:r>
              <a:rPr dirty="0" sz="3100" spc="70">
                <a:latin typeface="Tahoma"/>
                <a:cs typeface="Tahoma"/>
              </a:rPr>
              <a:t>Cleaning</a:t>
            </a:r>
            <a:r>
              <a:rPr dirty="0" sz="3100" spc="-165">
                <a:latin typeface="Tahoma"/>
                <a:cs typeface="Tahoma"/>
              </a:rPr>
              <a:t> </a:t>
            </a:r>
            <a:r>
              <a:rPr dirty="0" sz="3100">
                <a:latin typeface="Tahoma"/>
                <a:cs typeface="Tahoma"/>
              </a:rPr>
              <a:t>&amp;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>
                <a:latin typeface="Tahoma"/>
                <a:cs typeface="Tahoma"/>
              </a:rPr>
              <a:t>KPI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 spc="-20">
                <a:latin typeface="Tahoma"/>
                <a:cs typeface="Tahoma"/>
              </a:rPr>
              <a:t>prep</a:t>
            </a:r>
            <a:endParaRPr sz="3100">
              <a:latin typeface="Tahoma"/>
              <a:cs typeface="Tahoma"/>
            </a:endParaRPr>
          </a:p>
          <a:p>
            <a:pPr marL="281305" indent="-268605">
              <a:lnSpc>
                <a:spcPct val="100000"/>
              </a:lnSpc>
              <a:spcBef>
                <a:spcPts val="555"/>
              </a:spcBef>
              <a:buChar char="-"/>
              <a:tabLst>
                <a:tab pos="281305" algn="l"/>
              </a:tabLst>
            </a:pPr>
            <a:r>
              <a:rPr dirty="0" sz="3100" spc="155">
                <a:latin typeface="Tahoma"/>
                <a:cs typeface="Tahoma"/>
              </a:rPr>
              <a:t>SǪL</a:t>
            </a:r>
            <a:r>
              <a:rPr dirty="0" sz="3100" spc="-110">
                <a:latin typeface="Tahoma"/>
                <a:cs typeface="Tahoma"/>
              </a:rPr>
              <a:t> </a:t>
            </a:r>
            <a:r>
              <a:rPr dirty="0" sz="1450" spc="1730">
                <a:latin typeface="Lucida Sans Unicode"/>
                <a:cs typeface="Lucida Sans Unicode"/>
              </a:rPr>
              <a:t>→</a:t>
            </a:r>
            <a:r>
              <a:rPr dirty="0" sz="1450" spc="400">
                <a:latin typeface="Lucida Sans Unicode"/>
                <a:cs typeface="Lucida Sans Unicode"/>
              </a:rPr>
              <a:t> </a:t>
            </a:r>
            <a:r>
              <a:rPr dirty="0" sz="3100">
                <a:latin typeface="Tahoma"/>
                <a:cs typeface="Tahoma"/>
              </a:rPr>
              <a:t>Schema</a:t>
            </a:r>
            <a:r>
              <a:rPr dirty="0" sz="3100" spc="-110">
                <a:latin typeface="Tahoma"/>
                <a:cs typeface="Tahoma"/>
              </a:rPr>
              <a:t> </a:t>
            </a:r>
            <a:r>
              <a:rPr dirty="0" sz="3100">
                <a:latin typeface="Tahoma"/>
                <a:cs typeface="Tahoma"/>
              </a:rPr>
              <a:t>&amp;</a:t>
            </a:r>
            <a:r>
              <a:rPr dirty="0" sz="3100" spc="-105">
                <a:latin typeface="Tahoma"/>
                <a:cs typeface="Tahoma"/>
              </a:rPr>
              <a:t> </a:t>
            </a:r>
            <a:r>
              <a:rPr dirty="0" sz="3100" spc="90">
                <a:latin typeface="Tahoma"/>
                <a:cs typeface="Tahoma"/>
              </a:rPr>
              <a:t>Analytical</a:t>
            </a:r>
            <a:r>
              <a:rPr dirty="0" sz="3100" spc="-110">
                <a:latin typeface="Tahoma"/>
                <a:cs typeface="Tahoma"/>
              </a:rPr>
              <a:t> </a:t>
            </a:r>
            <a:r>
              <a:rPr dirty="0" sz="3100" spc="-10">
                <a:latin typeface="Tahoma"/>
                <a:cs typeface="Tahoma"/>
              </a:rPr>
              <a:t>Ǫueries</a:t>
            </a:r>
            <a:endParaRPr sz="3100">
              <a:latin typeface="Tahoma"/>
              <a:cs typeface="Tahoma"/>
            </a:endParaRPr>
          </a:p>
          <a:p>
            <a:pPr marL="281305" indent="-268605">
              <a:lnSpc>
                <a:spcPct val="100000"/>
              </a:lnSpc>
              <a:spcBef>
                <a:spcPts val="555"/>
              </a:spcBef>
              <a:buChar char="-"/>
              <a:tabLst>
                <a:tab pos="281305" algn="l"/>
              </a:tabLst>
            </a:pPr>
            <a:r>
              <a:rPr dirty="0" sz="3100" spc="85">
                <a:latin typeface="Tahoma"/>
                <a:cs typeface="Tahoma"/>
              </a:rPr>
              <a:t>Power</a:t>
            </a:r>
            <a:r>
              <a:rPr dirty="0" sz="3100" spc="-165">
                <a:latin typeface="Tahoma"/>
                <a:cs typeface="Tahoma"/>
              </a:rPr>
              <a:t> </a:t>
            </a:r>
            <a:r>
              <a:rPr dirty="0" sz="3100" spc="-50">
                <a:latin typeface="Tahoma"/>
                <a:cs typeface="Tahoma"/>
              </a:rPr>
              <a:t>BI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1450" spc="1730">
                <a:latin typeface="Lucida Sans Unicode"/>
                <a:cs typeface="Lucida Sans Unicode"/>
              </a:rPr>
              <a:t>→</a:t>
            </a:r>
            <a:r>
              <a:rPr dirty="0" sz="1450" spc="350">
                <a:latin typeface="Lucida Sans Unicode"/>
                <a:cs typeface="Lucida Sans Unicode"/>
              </a:rPr>
              <a:t> </a:t>
            </a:r>
            <a:r>
              <a:rPr dirty="0" sz="3100" spc="50">
                <a:latin typeface="Tahoma"/>
                <a:cs typeface="Tahoma"/>
              </a:rPr>
              <a:t>Dashboard</a:t>
            </a:r>
            <a:r>
              <a:rPr dirty="0" sz="3100" spc="-160">
                <a:latin typeface="Tahoma"/>
                <a:cs typeface="Tahoma"/>
              </a:rPr>
              <a:t> </a:t>
            </a:r>
            <a:r>
              <a:rPr dirty="0" sz="3100">
                <a:latin typeface="Tahoma"/>
                <a:cs typeface="Tahoma"/>
              </a:rPr>
              <a:t>for</a:t>
            </a:r>
            <a:r>
              <a:rPr dirty="0" sz="3100" spc="-165">
                <a:latin typeface="Tahoma"/>
                <a:cs typeface="Tahoma"/>
              </a:rPr>
              <a:t> </a:t>
            </a:r>
            <a:r>
              <a:rPr dirty="0" sz="3100" spc="-10">
                <a:latin typeface="Tahoma"/>
                <a:cs typeface="Tahoma"/>
              </a:rPr>
              <a:t>Executives</a:t>
            </a:r>
            <a:endParaRPr sz="3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395846"/>
            <a:ext cx="9210674" cy="27241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600075">
              <a:lnSpc>
                <a:spcPct val="100000"/>
              </a:lnSpc>
              <a:spcBef>
                <a:spcPts val="114"/>
              </a:spcBef>
            </a:pPr>
            <a:r>
              <a:rPr dirty="0" spc="-345"/>
              <a:t>PYTHON</a:t>
            </a:r>
            <a:r>
              <a:rPr dirty="0" spc="-280"/>
              <a:t> </a:t>
            </a:r>
            <a:r>
              <a:rPr dirty="0" spc="-450"/>
              <a:t>HIGHLIGHTS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5772" y="4890003"/>
            <a:ext cx="123824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5772" y="6461628"/>
            <a:ext cx="123824" cy="1238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397248" y="4620109"/>
            <a:ext cx="5779135" cy="2120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3270" indent="97790">
              <a:lnSpc>
                <a:spcPct val="114599"/>
              </a:lnSpc>
              <a:spcBef>
                <a:spcPts val="100"/>
              </a:spcBef>
            </a:pPr>
            <a:r>
              <a:rPr dirty="0" sz="3000" spc="70">
                <a:latin typeface="Tahoma"/>
                <a:cs typeface="Tahoma"/>
              </a:rPr>
              <a:t>Cleaned</a:t>
            </a:r>
            <a:r>
              <a:rPr dirty="0" sz="3000" spc="-150">
                <a:latin typeface="Tahoma"/>
                <a:cs typeface="Tahoma"/>
              </a:rPr>
              <a:t> </a:t>
            </a:r>
            <a:r>
              <a:rPr dirty="0" sz="3000" spc="75">
                <a:latin typeface="Tahoma"/>
                <a:cs typeface="Tahoma"/>
              </a:rPr>
              <a:t>raw</a:t>
            </a:r>
            <a:r>
              <a:rPr dirty="0" sz="3000" spc="-145">
                <a:latin typeface="Tahoma"/>
                <a:cs typeface="Tahoma"/>
              </a:rPr>
              <a:t> </a:t>
            </a:r>
            <a:r>
              <a:rPr dirty="0" sz="3000" spc="120">
                <a:latin typeface="Tahoma"/>
                <a:cs typeface="Tahoma"/>
              </a:rPr>
              <a:t>CSVs</a:t>
            </a:r>
            <a:r>
              <a:rPr dirty="0" sz="3000" spc="-14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&amp;</a:t>
            </a:r>
            <a:r>
              <a:rPr dirty="0" sz="3000" spc="-145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derived </a:t>
            </a:r>
            <a:r>
              <a:rPr dirty="0" sz="3000">
                <a:latin typeface="Tahoma"/>
                <a:cs typeface="Tahoma"/>
              </a:rPr>
              <a:t>KPIs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-45">
                <a:latin typeface="Tahoma"/>
                <a:cs typeface="Tahoma"/>
              </a:rPr>
              <a:t>(margin,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50">
                <a:latin typeface="Tahoma"/>
                <a:cs typeface="Tahoma"/>
              </a:rPr>
              <a:t>delivery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days, </a:t>
            </a:r>
            <a:r>
              <a:rPr dirty="0" sz="3000">
                <a:latin typeface="Tahoma"/>
                <a:cs typeface="Tahoma"/>
              </a:rPr>
              <a:t>bounce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rate).</a:t>
            </a:r>
            <a:endParaRPr sz="3000">
              <a:latin typeface="Tahoma"/>
              <a:cs typeface="Tahoma"/>
            </a:endParaRPr>
          </a:p>
          <a:p>
            <a:pPr marL="110489">
              <a:lnSpc>
                <a:spcPct val="100000"/>
              </a:lnSpc>
              <a:spcBef>
                <a:spcPts val="525"/>
              </a:spcBef>
            </a:pPr>
            <a:r>
              <a:rPr dirty="0" sz="3000" spc="50">
                <a:latin typeface="Tahoma"/>
                <a:cs typeface="Tahoma"/>
              </a:rPr>
              <a:t>Exported</a:t>
            </a:r>
            <a:r>
              <a:rPr dirty="0" sz="3000" spc="-8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BI-ready</a:t>
            </a:r>
            <a:r>
              <a:rPr dirty="0" sz="3000" spc="-8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data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into</a:t>
            </a:r>
            <a:r>
              <a:rPr dirty="0" sz="3000" spc="-80">
                <a:latin typeface="Tahoma"/>
                <a:cs typeface="Tahoma"/>
              </a:rPr>
              <a:t> </a:t>
            </a:r>
            <a:r>
              <a:rPr dirty="0" sz="3000" spc="40">
                <a:latin typeface="Tahoma"/>
                <a:cs typeface="Tahoma"/>
              </a:rPr>
              <a:t>SǪL.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672" y="2991716"/>
            <a:ext cx="7038975" cy="39909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4869" y="7122741"/>
            <a:ext cx="7905749" cy="27622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13485">
              <a:lnSpc>
                <a:spcPct val="100000"/>
              </a:lnSpc>
              <a:spcBef>
                <a:spcPts val="114"/>
              </a:spcBef>
            </a:pPr>
            <a:r>
              <a:rPr dirty="0" spc="-710"/>
              <a:t>SQL</a:t>
            </a:r>
            <a:r>
              <a:rPr dirty="0" spc="-265"/>
              <a:t> </a:t>
            </a:r>
            <a:r>
              <a:rPr dirty="0" spc="-450"/>
              <a:t>HIGHLIGHTS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1306" y="3679736"/>
            <a:ext cx="123824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1306" y="4203611"/>
            <a:ext cx="123824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1306" y="5251361"/>
            <a:ext cx="123824" cy="12382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972782" y="3409842"/>
            <a:ext cx="5945505" cy="2644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3000">
                <a:latin typeface="Tahoma"/>
                <a:cs typeface="Tahoma"/>
              </a:rPr>
              <a:t>Revenue</a:t>
            </a:r>
            <a:r>
              <a:rPr dirty="0" sz="3000" spc="-3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&amp;</a:t>
            </a:r>
            <a:r>
              <a:rPr dirty="0" sz="3000" spc="-3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Orders</a:t>
            </a:r>
            <a:r>
              <a:rPr dirty="0" sz="3000" spc="-3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trend</a:t>
            </a:r>
            <a:r>
              <a:rPr dirty="0" sz="3000" spc="-3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by</a:t>
            </a:r>
            <a:r>
              <a:rPr dirty="0" sz="3000" spc="-30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month. </a:t>
            </a:r>
            <a:r>
              <a:rPr dirty="0" sz="3000">
                <a:latin typeface="Tahoma"/>
                <a:cs typeface="Tahoma"/>
              </a:rPr>
              <a:t>Conversion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rate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by</a:t>
            </a:r>
            <a:r>
              <a:rPr dirty="0" sz="3000" spc="-7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device</a:t>
            </a:r>
            <a:r>
              <a:rPr dirty="0" sz="3000" spc="-75">
                <a:latin typeface="Tahoma"/>
                <a:cs typeface="Tahoma"/>
              </a:rPr>
              <a:t> </a:t>
            </a:r>
            <a:r>
              <a:rPr dirty="0" sz="3000" spc="80">
                <a:latin typeface="Tahoma"/>
                <a:cs typeface="Tahoma"/>
              </a:rPr>
              <a:t>(App</a:t>
            </a:r>
            <a:r>
              <a:rPr dirty="0" sz="3000" spc="-70">
                <a:latin typeface="Tahoma"/>
                <a:cs typeface="Tahoma"/>
              </a:rPr>
              <a:t> </a:t>
            </a:r>
            <a:r>
              <a:rPr dirty="0" sz="3000" spc="25">
                <a:latin typeface="Tahoma"/>
                <a:cs typeface="Tahoma"/>
              </a:rPr>
              <a:t>vs </a:t>
            </a:r>
            <a:r>
              <a:rPr dirty="0" sz="3000" spc="-10">
                <a:latin typeface="Tahoma"/>
                <a:cs typeface="Tahoma"/>
              </a:rPr>
              <a:t>Web).</a:t>
            </a:r>
            <a:endParaRPr sz="3000">
              <a:latin typeface="Tahoma"/>
              <a:cs typeface="Tahoma"/>
            </a:endParaRPr>
          </a:p>
          <a:p>
            <a:pPr marL="12700" marR="593725">
              <a:lnSpc>
                <a:spcPct val="114599"/>
              </a:lnSpc>
            </a:pPr>
            <a:r>
              <a:rPr dirty="0" sz="3000" spc="-20">
                <a:latin typeface="Tahoma"/>
                <a:cs typeface="Tahoma"/>
              </a:rPr>
              <a:t>30+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150">
                <a:latin typeface="Tahoma"/>
                <a:cs typeface="Tahoma"/>
              </a:rPr>
              <a:t>SǪL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queries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&amp;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-35">
                <a:latin typeface="Tahoma"/>
                <a:cs typeface="Tahoma"/>
              </a:rPr>
              <a:t>BI</a:t>
            </a:r>
            <a:r>
              <a:rPr dirty="0" sz="3000" spc="-135">
                <a:latin typeface="Tahoma"/>
                <a:cs typeface="Tahoma"/>
              </a:rPr>
              <a:t> </a:t>
            </a:r>
            <a:r>
              <a:rPr dirty="0" sz="3000" spc="75">
                <a:latin typeface="Tahoma"/>
                <a:cs typeface="Tahoma"/>
              </a:rPr>
              <a:t>views</a:t>
            </a:r>
            <a:r>
              <a:rPr dirty="0" sz="3000" spc="-140">
                <a:latin typeface="Tahoma"/>
                <a:cs typeface="Tahoma"/>
              </a:rPr>
              <a:t> </a:t>
            </a:r>
            <a:r>
              <a:rPr dirty="0" sz="3000" spc="-25">
                <a:latin typeface="Tahoma"/>
                <a:cs typeface="Tahoma"/>
              </a:rPr>
              <a:t>for </a:t>
            </a:r>
            <a:r>
              <a:rPr dirty="0" sz="3000" spc="-10">
                <a:latin typeface="Tahoma"/>
                <a:cs typeface="Tahoma"/>
              </a:rPr>
              <a:t>KPIs.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266" y="3208261"/>
            <a:ext cx="9182099" cy="51911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pc="-700"/>
              <a:t>POWER</a:t>
            </a:r>
            <a:r>
              <a:rPr dirty="0" spc="-254"/>
              <a:t> </a:t>
            </a:r>
            <a:r>
              <a:rPr dirty="0" spc="-434"/>
              <a:t>BI</a:t>
            </a:r>
            <a:r>
              <a:rPr dirty="0" spc="-260"/>
              <a:t> </a:t>
            </a:r>
            <a:r>
              <a:rPr dirty="0" spc="-595"/>
              <a:t>DASHBOARD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53142" y="4541201"/>
            <a:ext cx="114300" cy="1142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81717" y="5531800"/>
            <a:ext cx="123824" cy="1238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1240033" y="4275764"/>
            <a:ext cx="6128385" cy="2059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5510">
              <a:lnSpc>
                <a:spcPct val="116100"/>
              </a:lnSpc>
              <a:spcBef>
                <a:spcPts val="100"/>
              </a:spcBef>
            </a:pPr>
            <a:r>
              <a:rPr dirty="0" sz="2800">
                <a:latin typeface="Tahoma"/>
                <a:cs typeface="Tahoma"/>
              </a:rPr>
              <a:t>Sales:</a:t>
            </a:r>
            <a:r>
              <a:rPr dirty="0" sz="2800" spc="-140">
                <a:latin typeface="Tahoma"/>
                <a:cs typeface="Tahoma"/>
              </a:rPr>
              <a:t> </a:t>
            </a:r>
            <a:r>
              <a:rPr dirty="0" sz="2800" spc="95">
                <a:latin typeface="Tahoma"/>
                <a:cs typeface="Tahoma"/>
              </a:rPr>
              <a:t>₹28.9M</a:t>
            </a:r>
            <a:r>
              <a:rPr dirty="0" sz="2800" spc="-135">
                <a:latin typeface="Tahoma"/>
                <a:cs typeface="Tahoma"/>
              </a:rPr>
              <a:t> </a:t>
            </a:r>
            <a:r>
              <a:rPr dirty="0" sz="2800" spc="-335">
                <a:latin typeface="Tahoma"/>
                <a:cs typeface="Tahoma"/>
              </a:rPr>
              <a:t>|</a:t>
            </a:r>
            <a:r>
              <a:rPr dirty="0" sz="2800" spc="-1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Profit:</a:t>
            </a:r>
            <a:r>
              <a:rPr dirty="0" sz="2800" spc="-135">
                <a:latin typeface="Tahoma"/>
                <a:cs typeface="Tahoma"/>
              </a:rPr>
              <a:t> </a:t>
            </a:r>
            <a:r>
              <a:rPr dirty="0" sz="2800" spc="60">
                <a:latin typeface="Tahoma"/>
                <a:cs typeface="Tahoma"/>
              </a:rPr>
              <a:t>–₹20.1M</a:t>
            </a:r>
            <a:r>
              <a:rPr dirty="0" sz="2800" spc="-135">
                <a:latin typeface="Tahoma"/>
                <a:cs typeface="Tahoma"/>
              </a:rPr>
              <a:t> </a:t>
            </a:r>
            <a:r>
              <a:rPr dirty="0" sz="2800" spc="-385">
                <a:latin typeface="Tahoma"/>
                <a:cs typeface="Tahoma"/>
              </a:rPr>
              <a:t>| </a:t>
            </a:r>
            <a:r>
              <a:rPr dirty="0" sz="2800">
                <a:latin typeface="Tahoma"/>
                <a:cs typeface="Tahoma"/>
              </a:rPr>
              <a:t>Customers:</a:t>
            </a:r>
            <a:r>
              <a:rPr dirty="0" sz="2800" spc="-175">
                <a:latin typeface="Tahoma"/>
                <a:cs typeface="Tahoma"/>
              </a:rPr>
              <a:t> </a:t>
            </a:r>
            <a:r>
              <a:rPr dirty="0" sz="2800" spc="105">
                <a:latin typeface="Tahoma"/>
                <a:cs typeface="Tahoma"/>
              </a:rPr>
              <a:t>60K</a:t>
            </a:r>
            <a:endParaRPr sz="2800">
              <a:latin typeface="Tahoma"/>
              <a:cs typeface="Tahoma"/>
            </a:endParaRPr>
          </a:p>
          <a:p>
            <a:pPr marL="55244" marR="5080">
              <a:lnSpc>
                <a:spcPts val="4130"/>
              </a:lnSpc>
              <a:spcBef>
                <a:spcPts val="50"/>
              </a:spcBef>
            </a:pPr>
            <a:r>
              <a:rPr dirty="0" sz="3000" spc="-20">
                <a:latin typeface="Tahoma"/>
                <a:cs typeface="Tahoma"/>
              </a:rPr>
              <a:t>Returns: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>
                <a:latin typeface="Tahoma"/>
                <a:cs typeface="Tahoma"/>
              </a:rPr>
              <a:t>15%</a:t>
            </a:r>
            <a:r>
              <a:rPr dirty="0" sz="3000" spc="-100">
                <a:latin typeface="Tahoma"/>
                <a:cs typeface="Tahoma"/>
              </a:rPr>
              <a:t> </a:t>
            </a:r>
            <a:r>
              <a:rPr dirty="0" sz="3000" spc="-360">
                <a:latin typeface="Tahoma"/>
                <a:cs typeface="Tahoma"/>
              </a:rPr>
              <a:t>|</a:t>
            </a:r>
            <a:r>
              <a:rPr dirty="0" sz="3000" spc="-100">
                <a:latin typeface="Tahoma"/>
                <a:cs typeface="Tahoma"/>
              </a:rPr>
              <a:t> </a:t>
            </a:r>
            <a:r>
              <a:rPr dirty="0" sz="3000" spc="114">
                <a:latin typeface="Tahoma"/>
                <a:cs typeface="Tahoma"/>
              </a:rPr>
              <a:t>On-</a:t>
            </a:r>
            <a:r>
              <a:rPr dirty="0" sz="3000">
                <a:latin typeface="Tahoma"/>
                <a:cs typeface="Tahoma"/>
              </a:rPr>
              <a:t>time</a:t>
            </a:r>
            <a:r>
              <a:rPr dirty="0" sz="3000" spc="-105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Shipments: </a:t>
            </a:r>
            <a:r>
              <a:rPr dirty="0" sz="3000">
                <a:latin typeface="Tahoma"/>
                <a:cs typeface="Tahoma"/>
              </a:rPr>
              <a:t>25%</a:t>
            </a:r>
            <a:r>
              <a:rPr dirty="0" sz="3000" spc="-125">
                <a:latin typeface="Tahoma"/>
                <a:cs typeface="Tahoma"/>
              </a:rPr>
              <a:t> </a:t>
            </a:r>
            <a:r>
              <a:rPr dirty="0" sz="3000" spc="-360">
                <a:latin typeface="Tahoma"/>
                <a:cs typeface="Tahoma"/>
              </a:rPr>
              <a:t>|</a:t>
            </a:r>
            <a:r>
              <a:rPr dirty="0" sz="3000" spc="-120">
                <a:latin typeface="Tahoma"/>
                <a:cs typeface="Tahoma"/>
              </a:rPr>
              <a:t> </a:t>
            </a:r>
            <a:r>
              <a:rPr dirty="0" sz="3000" spc="-10">
                <a:latin typeface="Tahoma"/>
                <a:cs typeface="Tahoma"/>
              </a:rPr>
              <a:t>Conversion:</a:t>
            </a:r>
            <a:r>
              <a:rPr dirty="0" sz="3000" spc="-125">
                <a:latin typeface="Tahoma"/>
                <a:cs typeface="Tahoma"/>
              </a:rPr>
              <a:t> </a:t>
            </a:r>
            <a:r>
              <a:rPr dirty="0" sz="3000" spc="-20">
                <a:latin typeface="Tahoma"/>
                <a:cs typeface="Tahoma"/>
              </a:rPr>
              <a:t>0.8%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25"/>
              </a:spcBef>
            </a:pPr>
            <a:r>
              <a:rPr dirty="0" sz="8250" spc="-690"/>
              <a:t>KEY</a:t>
            </a:r>
            <a:r>
              <a:rPr dirty="0" sz="8250" spc="-215"/>
              <a:t> </a:t>
            </a:r>
            <a:r>
              <a:rPr dirty="0" sz="8250" spc="-505"/>
              <a:t>BUSINESS</a:t>
            </a:r>
            <a:r>
              <a:rPr dirty="0" sz="8250" spc="-220"/>
              <a:t> </a:t>
            </a:r>
            <a:r>
              <a:rPr dirty="0" sz="8250" spc="-390"/>
              <a:t>INSIGHTS</a:t>
            </a:r>
            <a:endParaRPr sz="82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6527" y="3792387"/>
            <a:ext cx="126464" cy="12646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6527" y="4327430"/>
            <a:ext cx="126464" cy="1264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6527" y="4862474"/>
            <a:ext cx="126464" cy="1264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6527" y="5397518"/>
            <a:ext cx="126464" cy="12646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6527" y="5932561"/>
            <a:ext cx="126464" cy="12646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15174" y="3517009"/>
            <a:ext cx="8866505" cy="2700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18795">
              <a:lnSpc>
                <a:spcPct val="115100"/>
              </a:lnSpc>
              <a:spcBef>
                <a:spcPts val="95"/>
              </a:spcBef>
            </a:pPr>
            <a:r>
              <a:rPr dirty="0" sz="3050" spc="65">
                <a:latin typeface="Tahoma"/>
                <a:cs typeface="Tahoma"/>
              </a:rPr>
              <a:t>Beauty</a:t>
            </a:r>
            <a:r>
              <a:rPr dirty="0" sz="3050" spc="-85">
                <a:latin typeface="Tahoma"/>
                <a:cs typeface="Tahoma"/>
              </a:rPr>
              <a:t> </a:t>
            </a:r>
            <a:r>
              <a:rPr dirty="0" sz="3050" spc="60">
                <a:latin typeface="Tahoma"/>
                <a:cs typeface="Tahoma"/>
              </a:rPr>
              <a:t>&amp;</a:t>
            </a:r>
            <a:r>
              <a:rPr dirty="0" sz="3050" spc="-85">
                <a:latin typeface="Tahoma"/>
                <a:cs typeface="Tahoma"/>
              </a:rPr>
              <a:t> </a:t>
            </a:r>
            <a:r>
              <a:rPr dirty="0" sz="3050">
                <a:latin typeface="Tahoma"/>
                <a:cs typeface="Tahoma"/>
              </a:rPr>
              <a:t>Fashion</a:t>
            </a:r>
            <a:r>
              <a:rPr dirty="0" sz="3050" spc="-80">
                <a:latin typeface="Tahoma"/>
                <a:cs typeface="Tahoma"/>
              </a:rPr>
              <a:t> </a:t>
            </a:r>
            <a:r>
              <a:rPr dirty="0" sz="3050" spc="50">
                <a:latin typeface="Tahoma"/>
                <a:cs typeface="Tahoma"/>
              </a:rPr>
              <a:t>top</a:t>
            </a:r>
            <a:r>
              <a:rPr dirty="0" sz="3050" spc="-85">
                <a:latin typeface="Tahoma"/>
                <a:cs typeface="Tahoma"/>
              </a:rPr>
              <a:t> </a:t>
            </a:r>
            <a:r>
              <a:rPr dirty="0" sz="3050">
                <a:latin typeface="Tahoma"/>
                <a:cs typeface="Tahoma"/>
              </a:rPr>
              <a:t>categories</a:t>
            </a:r>
            <a:r>
              <a:rPr dirty="0" sz="3050" spc="-80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(~₹3.8M</a:t>
            </a:r>
            <a:r>
              <a:rPr dirty="0" sz="3050" spc="-85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each). </a:t>
            </a:r>
            <a:r>
              <a:rPr dirty="0" sz="3050">
                <a:latin typeface="Tahoma"/>
                <a:cs typeface="Tahoma"/>
              </a:rPr>
              <a:t>Prime</a:t>
            </a:r>
            <a:r>
              <a:rPr dirty="0" sz="3050" spc="5">
                <a:latin typeface="Tahoma"/>
                <a:cs typeface="Tahoma"/>
              </a:rPr>
              <a:t> </a:t>
            </a:r>
            <a:r>
              <a:rPr dirty="0" sz="3050">
                <a:latin typeface="Tahoma"/>
                <a:cs typeface="Tahoma"/>
              </a:rPr>
              <a:t>customers</a:t>
            </a:r>
            <a:r>
              <a:rPr dirty="0" sz="3050" spc="15">
                <a:latin typeface="Tahoma"/>
                <a:cs typeface="Tahoma"/>
              </a:rPr>
              <a:t> </a:t>
            </a:r>
            <a:r>
              <a:rPr dirty="0" sz="3050">
                <a:latin typeface="Tahoma"/>
                <a:cs typeface="Tahoma"/>
              </a:rPr>
              <a:t>contribute</a:t>
            </a:r>
            <a:r>
              <a:rPr dirty="0" sz="3050" spc="20">
                <a:latin typeface="Tahoma"/>
                <a:cs typeface="Tahoma"/>
              </a:rPr>
              <a:t> </a:t>
            </a:r>
            <a:r>
              <a:rPr dirty="0" sz="3050" spc="-55">
                <a:latin typeface="Tahoma"/>
                <a:cs typeface="Tahoma"/>
              </a:rPr>
              <a:t>~30%</a:t>
            </a:r>
            <a:r>
              <a:rPr dirty="0" sz="3050" spc="15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revenue.</a:t>
            </a:r>
            <a:endParaRPr sz="3050">
              <a:latin typeface="Tahoma"/>
              <a:cs typeface="Tahoma"/>
            </a:endParaRPr>
          </a:p>
          <a:p>
            <a:pPr marL="12700" marR="845819">
              <a:lnSpc>
                <a:spcPct val="115100"/>
              </a:lnSpc>
            </a:pPr>
            <a:r>
              <a:rPr dirty="0" sz="3050" spc="50">
                <a:latin typeface="Tahoma"/>
                <a:cs typeface="Tahoma"/>
              </a:rPr>
              <a:t>Size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-20">
                <a:latin typeface="Tahoma"/>
                <a:cs typeface="Tahoma"/>
              </a:rPr>
              <a:t>Issue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60">
                <a:latin typeface="Tahoma"/>
                <a:cs typeface="Tahoma"/>
              </a:rPr>
              <a:t>&amp;</a:t>
            </a:r>
            <a:r>
              <a:rPr dirty="0" sz="3050" spc="-160">
                <a:latin typeface="Tahoma"/>
                <a:cs typeface="Tahoma"/>
              </a:rPr>
              <a:t> </a:t>
            </a:r>
            <a:r>
              <a:rPr dirty="0" sz="3050" spc="65">
                <a:latin typeface="Tahoma"/>
                <a:cs typeface="Tahoma"/>
              </a:rPr>
              <a:t>Changed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90">
                <a:latin typeface="Tahoma"/>
                <a:cs typeface="Tahoma"/>
              </a:rPr>
              <a:t>Mind</a:t>
            </a:r>
            <a:r>
              <a:rPr dirty="0" sz="3050" spc="-160">
                <a:latin typeface="Tahoma"/>
                <a:cs typeface="Tahoma"/>
              </a:rPr>
              <a:t> </a:t>
            </a:r>
            <a:r>
              <a:rPr dirty="0" sz="1400" spc="1745">
                <a:latin typeface="Lucida Sans Unicode"/>
                <a:cs typeface="Lucida Sans Unicode"/>
              </a:rPr>
              <a:t>→</a:t>
            </a:r>
            <a:r>
              <a:rPr dirty="0" sz="1400" spc="335">
                <a:latin typeface="Lucida Sans Unicode"/>
                <a:cs typeface="Lucida Sans Unicode"/>
              </a:rPr>
              <a:t> </a:t>
            </a:r>
            <a:r>
              <a:rPr dirty="0" sz="3050" spc="-55">
                <a:latin typeface="Tahoma"/>
                <a:cs typeface="Tahoma"/>
              </a:rPr>
              <a:t>40%+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returns. </a:t>
            </a:r>
            <a:r>
              <a:rPr dirty="0" sz="3050" spc="100">
                <a:latin typeface="Tahoma"/>
                <a:cs typeface="Tahoma"/>
              </a:rPr>
              <a:t>Only</a:t>
            </a:r>
            <a:r>
              <a:rPr dirty="0" sz="3050" spc="-130">
                <a:latin typeface="Tahoma"/>
                <a:cs typeface="Tahoma"/>
              </a:rPr>
              <a:t> </a:t>
            </a:r>
            <a:r>
              <a:rPr dirty="0" sz="3050" spc="55">
                <a:latin typeface="Tahoma"/>
                <a:cs typeface="Tahoma"/>
              </a:rPr>
              <a:t>25%</a:t>
            </a:r>
            <a:r>
              <a:rPr dirty="0" sz="3050" spc="-130">
                <a:latin typeface="Tahoma"/>
                <a:cs typeface="Tahoma"/>
              </a:rPr>
              <a:t> </a:t>
            </a:r>
            <a:r>
              <a:rPr dirty="0" sz="3050" spc="45">
                <a:latin typeface="Tahoma"/>
                <a:cs typeface="Tahoma"/>
              </a:rPr>
              <a:t>shipments</a:t>
            </a:r>
            <a:r>
              <a:rPr dirty="0" sz="3050" spc="-125">
                <a:latin typeface="Tahoma"/>
                <a:cs typeface="Tahoma"/>
              </a:rPr>
              <a:t> </a:t>
            </a:r>
            <a:r>
              <a:rPr dirty="0" sz="3050" spc="80">
                <a:latin typeface="Tahoma"/>
                <a:cs typeface="Tahoma"/>
              </a:rPr>
              <a:t>on-</a:t>
            </a:r>
            <a:r>
              <a:rPr dirty="0" sz="3050">
                <a:latin typeface="Tahoma"/>
                <a:cs typeface="Tahoma"/>
              </a:rPr>
              <a:t>time</a:t>
            </a:r>
            <a:r>
              <a:rPr dirty="0" sz="3050" spc="-130">
                <a:latin typeface="Tahoma"/>
                <a:cs typeface="Tahoma"/>
              </a:rPr>
              <a:t> </a:t>
            </a:r>
            <a:r>
              <a:rPr dirty="0" sz="1400" spc="1745">
                <a:latin typeface="Lucida Sans Unicode"/>
                <a:cs typeface="Lucida Sans Unicode"/>
              </a:rPr>
              <a:t>→</a:t>
            </a:r>
            <a:r>
              <a:rPr dirty="0" sz="1400" spc="375">
                <a:latin typeface="Lucida Sans Unicode"/>
                <a:cs typeface="Lucida Sans Unicode"/>
              </a:rPr>
              <a:t> </a:t>
            </a:r>
            <a:r>
              <a:rPr dirty="0" sz="3050" spc="60">
                <a:latin typeface="Tahoma"/>
                <a:cs typeface="Tahoma"/>
              </a:rPr>
              <a:t>logistics</a:t>
            </a:r>
            <a:r>
              <a:rPr dirty="0" sz="3050" spc="-130">
                <a:latin typeface="Tahoma"/>
                <a:cs typeface="Tahoma"/>
              </a:rPr>
              <a:t> </a:t>
            </a:r>
            <a:r>
              <a:rPr dirty="0" sz="3050" spc="-20">
                <a:latin typeface="Tahoma"/>
                <a:cs typeface="Tahoma"/>
              </a:rPr>
              <a:t>gap.</a:t>
            </a: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3050" spc="50">
                <a:latin typeface="Tahoma"/>
                <a:cs typeface="Tahoma"/>
              </a:rPr>
              <a:t>Funnel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leakage: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204">
                <a:latin typeface="Tahoma"/>
                <a:cs typeface="Tahoma"/>
              </a:rPr>
              <a:t>1M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60">
                <a:latin typeface="Tahoma"/>
                <a:cs typeface="Tahoma"/>
              </a:rPr>
              <a:t>sessions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1400" spc="1745">
                <a:latin typeface="Lucida Sans Unicode"/>
                <a:cs typeface="Lucida Sans Unicode"/>
              </a:rPr>
              <a:t>→</a:t>
            </a:r>
            <a:r>
              <a:rPr dirty="0" sz="1400" spc="340">
                <a:latin typeface="Lucida Sans Unicode"/>
                <a:cs typeface="Lucida Sans Unicode"/>
              </a:rPr>
              <a:t> </a:t>
            </a:r>
            <a:r>
              <a:rPr dirty="0" sz="3050" spc="70">
                <a:latin typeface="Tahoma"/>
                <a:cs typeface="Tahoma"/>
              </a:rPr>
              <a:t>only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>
                <a:latin typeface="Tahoma"/>
                <a:cs typeface="Tahoma"/>
              </a:rPr>
              <a:t>0.8%</a:t>
            </a:r>
            <a:r>
              <a:rPr dirty="0" sz="3050" spc="-165">
                <a:latin typeface="Tahoma"/>
                <a:cs typeface="Tahoma"/>
              </a:rPr>
              <a:t> </a:t>
            </a:r>
            <a:r>
              <a:rPr dirty="0" sz="3050" spc="-10">
                <a:latin typeface="Tahoma"/>
                <a:cs typeface="Tahoma"/>
              </a:rPr>
              <a:t>convert.</a:t>
            </a:r>
            <a:endParaRPr sz="3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14"/>
              </a:spcBef>
            </a:pPr>
            <a:r>
              <a:rPr dirty="0" spc="-445"/>
              <a:t>RECOMMEN</a:t>
            </a:r>
            <a:r>
              <a:rPr dirty="0" spc="-770"/>
              <a:t>D</a:t>
            </a:r>
            <a:r>
              <a:rPr dirty="0" spc="-1080"/>
              <a:t>A</a:t>
            </a:r>
            <a:r>
              <a:rPr dirty="0" spc="-445"/>
              <a:t>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980" y="3847652"/>
            <a:ext cx="123824" cy="1238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980" y="4371527"/>
            <a:ext cx="123824" cy="1238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980" y="5419277"/>
            <a:ext cx="123824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980" y="6467027"/>
            <a:ext cx="123824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4980" y="6990902"/>
            <a:ext cx="123824" cy="12382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85420">
              <a:lnSpc>
                <a:spcPct val="114599"/>
              </a:lnSpc>
              <a:spcBef>
                <a:spcPts val="100"/>
              </a:spcBef>
            </a:pPr>
            <a:r>
              <a:rPr dirty="0" spc="-35"/>
              <a:t>Improve</a:t>
            </a:r>
            <a:r>
              <a:rPr dirty="0" spc="-85"/>
              <a:t> </a:t>
            </a:r>
            <a:r>
              <a:rPr dirty="0" spc="55"/>
              <a:t>logistics</a:t>
            </a:r>
            <a:r>
              <a:rPr dirty="0" spc="-80"/>
              <a:t> </a:t>
            </a:r>
            <a:r>
              <a:rPr dirty="0"/>
              <a:t>performance</a:t>
            </a:r>
            <a:r>
              <a:rPr dirty="0" spc="-80"/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405">
                <a:latin typeface="Lucida Sans Unicode"/>
                <a:cs typeface="Lucida Sans Unicode"/>
              </a:rPr>
              <a:t> </a:t>
            </a:r>
            <a:r>
              <a:rPr dirty="0"/>
              <a:t>target</a:t>
            </a:r>
            <a:r>
              <a:rPr dirty="0" spc="-80"/>
              <a:t> </a:t>
            </a:r>
            <a:r>
              <a:rPr dirty="0"/>
              <a:t>90%</a:t>
            </a:r>
            <a:r>
              <a:rPr dirty="0" spc="-80"/>
              <a:t> </a:t>
            </a:r>
            <a:r>
              <a:rPr dirty="0" spc="65"/>
              <a:t>on-</a:t>
            </a:r>
            <a:r>
              <a:rPr dirty="0"/>
              <a:t>time</a:t>
            </a:r>
            <a:r>
              <a:rPr dirty="0" spc="-85"/>
              <a:t> </a:t>
            </a:r>
            <a:r>
              <a:rPr dirty="0" spc="-10"/>
              <a:t>delivery. </a:t>
            </a:r>
            <a:r>
              <a:rPr dirty="0" spc="95"/>
              <a:t>Address</a:t>
            </a:r>
            <a:r>
              <a:rPr dirty="0" spc="-105"/>
              <a:t> </a:t>
            </a:r>
            <a:r>
              <a:rPr dirty="0"/>
              <a:t>return</a:t>
            </a:r>
            <a:r>
              <a:rPr dirty="0" spc="-90"/>
              <a:t> </a:t>
            </a:r>
            <a:r>
              <a:rPr dirty="0"/>
              <a:t>reasons</a:t>
            </a:r>
            <a:r>
              <a:rPr dirty="0" spc="-90"/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395">
                <a:latin typeface="Lucida Sans Unicode"/>
                <a:cs typeface="Lucida Sans Unicode"/>
              </a:rPr>
              <a:t> </a:t>
            </a:r>
            <a:r>
              <a:rPr dirty="0"/>
              <a:t>size</a:t>
            </a:r>
            <a:r>
              <a:rPr dirty="0" spc="-90"/>
              <a:t> </a:t>
            </a:r>
            <a:r>
              <a:rPr dirty="0" spc="-10"/>
              <a:t>guide,</a:t>
            </a:r>
            <a:r>
              <a:rPr dirty="0" spc="-90"/>
              <a:t> </a:t>
            </a:r>
            <a:r>
              <a:rPr dirty="0"/>
              <a:t>product</a:t>
            </a:r>
            <a:r>
              <a:rPr dirty="0" spc="-90"/>
              <a:t> </a:t>
            </a:r>
            <a:r>
              <a:rPr dirty="0" spc="-10"/>
              <a:t>descriptions, </a:t>
            </a:r>
            <a:r>
              <a:rPr dirty="0" spc="50"/>
              <a:t>quality</a:t>
            </a:r>
            <a:r>
              <a:rPr dirty="0" spc="-160"/>
              <a:t> </a:t>
            </a:r>
            <a:r>
              <a:rPr dirty="0" spc="-10"/>
              <a:t>checks.</a:t>
            </a:r>
            <a:endParaRPr sz="1400">
              <a:latin typeface="Lucida Sans Unicode"/>
              <a:cs typeface="Lucida Sans Unicode"/>
            </a:endParaRPr>
          </a:p>
          <a:p>
            <a:pPr marL="12700" marR="614045">
              <a:lnSpc>
                <a:spcPct val="114599"/>
              </a:lnSpc>
            </a:pPr>
            <a:r>
              <a:rPr dirty="0"/>
              <a:t>Optimize</a:t>
            </a:r>
            <a:r>
              <a:rPr dirty="0" spc="-75"/>
              <a:t> </a:t>
            </a:r>
            <a:r>
              <a:rPr dirty="0" spc="55"/>
              <a:t>digital</a:t>
            </a:r>
            <a:r>
              <a:rPr dirty="0" spc="-75"/>
              <a:t> </a:t>
            </a:r>
            <a:r>
              <a:rPr dirty="0"/>
              <a:t>funnel</a:t>
            </a:r>
            <a:r>
              <a:rPr dirty="0" spc="-75"/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409">
                <a:latin typeface="Lucida Sans Unicode"/>
                <a:cs typeface="Lucida Sans Unicode"/>
              </a:rPr>
              <a:t> </a:t>
            </a:r>
            <a:r>
              <a:rPr dirty="0" spc="135"/>
              <a:t>A/B</a:t>
            </a:r>
            <a:r>
              <a:rPr dirty="0" spc="-70"/>
              <a:t> </a:t>
            </a:r>
            <a:r>
              <a:rPr dirty="0"/>
              <a:t>testing,</a:t>
            </a:r>
            <a:r>
              <a:rPr dirty="0" spc="-75"/>
              <a:t> </a:t>
            </a:r>
            <a:r>
              <a:rPr dirty="0" spc="-10"/>
              <a:t>UI/UX</a:t>
            </a:r>
            <a:r>
              <a:rPr dirty="0" spc="-75"/>
              <a:t> </a:t>
            </a:r>
            <a:r>
              <a:rPr dirty="0" spc="-10"/>
              <a:t>improvements, </a:t>
            </a:r>
            <a:r>
              <a:rPr dirty="0"/>
              <a:t>personalized</a:t>
            </a:r>
            <a:r>
              <a:rPr dirty="0" spc="310"/>
              <a:t> </a:t>
            </a:r>
            <a:r>
              <a:rPr dirty="0" spc="-10"/>
              <a:t>offers.</a:t>
            </a:r>
            <a:endParaRPr sz="1400">
              <a:latin typeface="Lucida Sans Unicode"/>
              <a:cs typeface="Lucida Sans Unicode"/>
            </a:endParaRPr>
          </a:p>
          <a:p>
            <a:pPr marL="12700" marR="5080">
              <a:lnSpc>
                <a:spcPct val="114599"/>
              </a:lnSpc>
            </a:pPr>
            <a:r>
              <a:rPr dirty="0"/>
              <a:t>Strengthen</a:t>
            </a:r>
            <a:r>
              <a:rPr dirty="0" spc="-10"/>
              <a:t> </a:t>
            </a:r>
            <a:r>
              <a:rPr dirty="0"/>
              <a:t>Prime</a:t>
            </a:r>
            <a:r>
              <a:rPr dirty="0" spc="-10"/>
              <a:t> </a:t>
            </a:r>
            <a:r>
              <a:rPr dirty="0"/>
              <a:t>customer</a:t>
            </a:r>
            <a:r>
              <a:rPr dirty="0" spc="-10"/>
              <a:t> </a:t>
            </a:r>
            <a:r>
              <a:rPr dirty="0" spc="60"/>
              <a:t>loyalty</a:t>
            </a:r>
            <a:r>
              <a:rPr dirty="0" spc="-5"/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475">
                <a:latin typeface="Lucida Sans Unicode"/>
                <a:cs typeface="Lucida Sans Unicode"/>
              </a:rPr>
              <a:t> </a:t>
            </a:r>
            <a:r>
              <a:rPr dirty="0"/>
              <a:t>exclusive</a:t>
            </a:r>
            <a:r>
              <a:rPr dirty="0" spc="-10"/>
              <a:t> </a:t>
            </a:r>
            <a:r>
              <a:rPr dirty="0" spc="-20"/>
              <a:t>offers,</a:t>
            </a:r>
            <a:r>
              <a:rPr dirty="0" spc="-10"/>
              <a:t> rewards. </a:t>
            </a:r>
            <a:r>
              <a:rPr dirty="0"/>
              <a:t>Expand</a:t>
            </a:r>
            <a:r>
              <a:rPr dirty="0" spc="-15"/>
              <a:t> </a:t>
            </a:r>
            <a:r>
              <a:rPr dirty="0" spc="50"/>
              <a:t>high-</a:t>
            </a:r>
            <a:r>
              <a:rPr dirty="0"/>
              <a:t>performing</a:t>
            </a:r>
            <a:r>
              <a:rPr dirty="0" spc="-10"/>
              <a:t> </a:t>
            </a:r>
            <a:r>
              <a:rPr dirty="0"/>
              <a:t>categories</a:t>
            </a:r>
            <a:r>
              <a:rPr dirty="0" spc="-10"/>
              <a:t> </a:t>
            </a:r>
            <a:r>
              <a:rPr dirty="0" sz="1400" spc="1680">
                <a:latin typeface="Lucida Sans Unicode"/>
                <a:cs typeface="Lucida Sans Unicode"/>
              </a:rPr>
              <a:t>→</a:t>
            </a:r>
            <a:r>
              <a:rPr dirty="0" sz="1400" spc="470">
                <a:latin typeface="Lucida Sans Unicode"/>
                <a:cs typeface="Lucida Sans Unicode"/>
              </a:rPr>
              <a:t> </a:t>
            </a:r>
            <a:r>
              <a:rPr dirty="0" spc="55"/>
              <a:t>Beauty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Fashion.</a:t>
            </a:r>
            <a:endParaRPr sz="1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Music Nation</dc:creator>
  <cp:keywords>DAGyYOHW_20,BAFFFl7KTUk,0</cp:keywords>
  <dc:title>E-commerce Analytics</dc:title>
  <dcterms:created xsi:type="dcterms:W3CDTF">2025-09-09T16:02:16Z</dcterms:created>
  <dcterms:modified xsi:type="dcterms:W3CDTF">2025-09-09T16:02:16Z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2025-09-09T00:00:00Z</vt:filetime>
  </property>
  <property fmtid="{D5CDD505-2E9C-101B-9397-08002B2CF9AE}" pid="5" name="Producer">
    <vt:lpwstr>Canva</vt:lpwstr>
  </property>
</Properties>
</file>