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61" r:id="rId5"/>
    <p:sldId id="262" r:id="rId6"/>
    <p:sldId id="265" r:id="rId7"/>
    <p:sldId id="266" r:id="rId8"/>
    <p:sldId id="263" r:id="rId9"/>
    <p:sldId id="267" r:id="rId10"/>
    <p:sldId id="268" r:id="rId11"/>
    <p:sldId id="269" r:id="rId12"/>
    <p:sldId id="270" r:id="rId13"/>
    <p:sldId id="264" r:id="rId14"/>
    <p:sldId id="271" r:id="rId15"/>
    <p:sldId id="272" r:id="rId16"/>
    <p:sldId id="273" r:id="rId17"/>
    <p:sldId id="274" r:id="rId18"/>
    <p:sldId id="275" r:id="rId19"/>
    <p:sldId id="260"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76522-399B-48E2-BC1E-4496B9CBEFB0}" type="datetimeFigureOut">
              <a:rPr lang="en-IN" smtClean="0"/>
              <a:t>26-09-2024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C2F70-8491-4BDA-806B-A0C4C5385726}" type="slidenum">
              <a:rPr lang="en-IN" smtClean="0"/>
              <a:t>‹#›</a:t>
            </a:fld>
            <a:endParaRPr lang="en-IN"/>
          </a:p>
        </p:txBody>
      </p:sp>
    </p:spTree>
    <p:extLst>
      <p:ext uri="{BB962C8B-B14F-4D97-AF65-F5344CB8AC3E}">
        <p14:creationId xmlns:p14="http://schemas.microsoft.com/office/powerpoint/2010/main" val="311593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9/26/2024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9/26/2024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Ajaypatel06"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hyperlink" Target="https://www.linkedin.com/in/ajay-patel-006ma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3119-F2C0-4936-B9BA-30B5953EA580}"/>
              </a:ext>
            </a:extLst>
          </p:cNvPr>
          <p:cNvSpPr>
            <a:spLocks noGrp="1"/>
          </p:cNvSpPr>
          <p:nvPr>
            <p:ph type="ctrTitle"/>
          </p:nvPr>
        </p:nvSpPr>
        <p:spPr>
          <a:xfrm>
            <a:off x="810001" y="3249227"/>
            <a:ext cx="10572000" cy="1170971"/>
          </a:xfrm>
        </p:spPr>
        <p:txBody>
          <a:bodyPr/>
          <a:lstStyle/>
          <a:p>
            <a:r>
              <a:rPr lang="en-US" dirty="0">
                <a:latin typeface="Segoe UI" panose="020B0502040204020203" pitchFamily="34" charset="0"/>
                <a:cs typeface="Segoe UI" panose="020B0502040204020203" pitchFamily="34" charset="0"/>
              </a:rPr>
              <a:t>EMPLOYEE  ATTRITION</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2823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4A71D5-EF86-4DD5-A1CD-D638299624EC}"/>
              </a:ext>
            </a:extLst>
          </p:cNvPr>
          <p:cNvPicPr>
            <a:picLocks noChangeAspect="1"/>
          </p:cNvPicPr>
          <p:nvPr/>
        </p:nvPicPr>
        <p:blipFill>
          <a:blip r:embed="rId2"/>
          <a:stretch>
            <a:fillRect/>
          </a:stretch>
        </p:blipFill>
        <p:spPr>
          <a:xfrm>
            <a:off x="2083722" y="1676248"/>
            <a:ext cx="8024555" cy="3505504"/>
          </a:xfrm>
          <a:prstGeom prst="rect">
            <a:avLst/>
          </a:prstGeom>
        </p:spPr>
      </p:pic>
    </p:spTree>
    <p:extLst>
      <p:ext uri="{BB962C8B-B14F-4D97-AF65-F5344CB8AC3E}">
        <p14:creationId xmlns:p14="http://schemas.microsoft.com/office/powerpoint/2010/main" val="1081607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216FD5-9051-4D5D-8E8A-915D4551371E}"/>
              </a:ext>
            </a:extLst>
          </p:cNvPr>
          <p:cNvPicPr>
            <a:picLocks noChangeAspect="1"/>
          </p:cNvPicPr>
          <p:nvPr/>
        </p:nvPicPr>
        <p:blipFill>
          <a:blip r:embed="rId2"/>
          <a:stretch>
            <a:fillRect/>
          </a:stretch>
        </p:blipFill>
        <p:spPr>
          <a:xfrm>
            <a:off x="1969412" y="1119940"/>
            <a:ext cx="8253175" cy="4618120"/>
          </a:xfrm>
          <a:prstGeom prst="rect">
            <a:avLst/>
          </a:prstGeom>
        </p:spPr>
      </p:pic>
    </p:spTree>
    <p:extLst>
      <p:ext uri="{BB962C8B-B14F-4D97-AF65-F5344CB8AC3E}">
        <p14:creationId xmlns:p14="http://schemas.microsoft.com/office/powerpoint/2010/main" val="2864329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D4AE57-B9FB-499A-AACD-BB652F729448}"/>
              </a:ext>
            </a:extLst>
          </p:cNvPr>
          <p:cNvPicPr>
            <a:picLocks noChangeAspect="1"/>
          </p:cNvPicPr>
          <p:nvPr/>
        </p:nvPicPr>
        <p:blipFill>
          <a:blip r:embed="rId2"/>
          <a:stretch>
            <a:fillRect/>
          </a:stretch>
        </p:blipFill>
        <p:spPr>
          <a:xfrm>
            <a:off x="1622672" y="1897247"/>
            <a:ext cx="8946655" cy="3063505"/>
          </a:xfrm>
          <a:prstGeom prst="rect">
            <a:avLst/>
          </a:prstGeom>
        </p:spPr>
      </p:pic>
    </p:spTree>
    <p:extLst>
      <p:ext uri="{BB962C8B-B14F-4D97-AF65-F5344CB8AC3E}">
        <p14:creationId xmlns:p14="http://schemas.microsoft.com/office/powerpoint/2010/main" val="1457917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4BEDA-D4DB-420A-ACAA-2398EC478757}"/>
              </a:ext>
            </a:extLst>
          </p:cNvPr>
          <p:cNvSpPr txBox="1"/>
          <p:nvPr/>
        </p:nvSpPr>
        <p:spPr>
          <a:xfrm>
            <a:off x="2272684" y="2435865"/>
            <a:ext cx="3994951" cy="707886"/>
          </a:xfrm>
          <a:prstGeom prst="rect">
            <a:avLst/>
          </a:prstGeom>
          <a:noFill/>
        </p:spPr>
        <p:txBody>
          <a:bodyPr wrap="square" rtlCol="0">
            <a:spAutoFit/>
          </a:bodyPr>
          <a:lstStyle/>
          <a:p>
            <a:r>
              <a:rPr lang="en-US" sz="4000" b="1" dirty="0">
                <a:latin typeface="Segoe UI" panose="020B0502040204020203" pitchFamily="34" charset="0"/>
                <a:cs typeface="Segoe UI" panose="020B0502040204020203" pitchFamily="34" charset="0"/>
              </a:rPr>
              <a:t>PYTHON</a:t>
            </a:r>
            <a:endParaRPr lang="en-IN" sz="4000" b="1"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76A990E3-D025-42AF-BC24-B1D471088BB8}"/>
              </a:ext>
            </a:extLst>
          </p:cNvPr>
          <p:cNvSpPr txBox="1"/>
          <p:nvPr/>
        </p:nvSpPr>
        <p:spPr>
          <a:xfrm>
            <a:off x="2272683" y="3429000"/>
            <a:ext cx="7111013"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Python-based approach ensures a thorough, data-driven examination of the factors influencing employee turnover, enabling XYZ Company to make informed decisions to enhance employee satisfaction and organizational stability.</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11110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1BF547-26AC-4554-BE52-B6F82419C344}"/>
              </a:ext>
            </a:extLst>
          </p:cNvPr>
          <p:cNvPicPr>
            <a:picLocks noChangeAspect="1"/>
          </p:cNvPicPr>
          <p:nvPr/>
        </p:nvPicPr>
        <p:blipFill>
          <a:blip r:embed="rId2"/>
          <a:stretch>
            <a:fillRect/>
          </a:stretch>
        </p:blipFill>
        <p:spPr>
          <a:xfrm>
            <a:off x="460521" y="914182"/>
            <a:ext cx="11270957" cy="5029636"/>
          </a:xfrm>
          <a:prstGeom prst="rect">
            <a:avLst/>
          </a:prstGeom>
        </p:spPr>
      </p:pic>
    </p:spTree>
    <p:extLst>
      <p:ext uri="{BB962C8B-B14F-4D97-AF65-F5344CB8AC3E}">
        <p14:creationId xmlns:p14="http://schemas.microsoft.com/office/powerpoint/2010/main" val="590911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B17C51-FE32-4259-9065-B56DDE751097}"/>
              </a:ext>
            </a:extLst>
          </p:cNvPr>
          <p:cNvPicPr>
            <a:picLocks noChangeAspect="1"/>
          </p:cNvPicPr>
          <p:nvPr/>
        </p:nvPicPr>
        <p:blipFill>
          <a:blip r:embed="rId2"/>
          <a:stretch>
            <a:fillRect/>
          </a:stretch>
        </p:blipFill>
        <p:spPr>
          <a:xfrm>
            <a:off x="3526531" y="608070"/>
            <a:ext cx="5138938" cy="5641859"/>
          </a:xfrm>
          <a:prstGeom prst="rect">
            <a:avLst/>
          </a:prstGeom>
        </p:spPr>
      </p:pic>
    </p:spTree>
    <p:extLst>
      <p:ext uri="{BB962C8B-B14F-4D97-AF65-F5344CB8AC3E}">
        <p14:creationId xmlns:p14="http://schemas.microsoft.com/office/powerpoint/2010/main" val="289857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5BAFD1-E80E-483F-8387-5AF0F81983A8}"/>
              </a:ext>
            </a:extLst>
          </p:cNvPr>
          <p:cNvPicPr>
            <a:picLocks noChangeAspect="1"/>
          </p:cNvPicPr>
          <p:nvPr/>
        </p:nvPicPr>
        <p:blipFill>
          <a:blip r:embed="rId2"/>
          <a:stretch>
            <a:fillRect/>
          </a:stretch>
        </p:blipFill>
        <p:spPr>
          <a:xfrm>
            <a:off x="3526531" y="566922"/>
            <a:ext cx="5138938" cy="5724155"/>
          </a:xfrm>
          <a:prstGeom prst="rect">
            <a:avLst/>
          </a:prstGeom>
        </p:spPr>
      </p:pic>
    </p:spTree>
    <p:extLst>
      <p:ext uri="{BB962C8B-B14F-4D97-AF65-F5344CB8AC3E}">
        <p14:creationId xmlns:p14="http://schemas.microsoft.com/office/powerpoint/2010/main" val="383299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88EFD-519D-4236-A5A7-9398A7684C9B}"/>
              </a:ext>
            </a:extLst>
          </p:cNvPr>
          <p:cNvPicPr>
            <a:picLocks noChangeAspect="1"/>
          </p:cNvPicPr>
          <p:nvPr/>
        </p:nvPicPr>
        <p:blipFill>
          <a:blip r:embed="rId2"/>
          <a:stretch>
            <a:fillRect/>
          </a:stretch>
        </p:blipFill>
        <p:spPr>
          <a:xfrm>
            <a:off x="3521959" y="1184143"/>
            <a:ext cx="5148082" cy="4489713"/>
          </a:xfrm>
          <a:prstGeom prst="rect">
            <a:avLst/>
          </a:prstGeom>
        </p:spPr>
      </p:pic>
    </p:spTree>
    <p:extLst>
      <p:ext uri="{BB962C8B-B14F-4D97-AF65-F5344CB8AC3E}">
        <p14:creationId xmlns:p14="http://schemas.microsoft.com/office/powerpoint/2010/main" val="381446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DC3C8E-BE61-4C5E-8656-ECFE93E60570}"/>
              </a:ext>
            </a:extLst>
          </p:cNvPr>
          <p:cNvPicPr>
            <a:picLocks noChangeAspect="1"/>
          </p:cNvPicPr>
          <p:nvPr/>
        </p:nvPicPr>
        <p:blipFill>
          <a:blip r:embed="rId2"/>
          <a:stretch>
            <a:fillRect/>
          </a:stretch>
        </p:blipFill>
        <p:spPr>
          <a:xfrm>
            <a:off x="3526531" y="1229863"/>
            <a:ext cx="5138938" cy="4398273"/>
          </a:xfrm>
          <a:prstGeom prst="rect">
            <a:avLst/>
          </a:prstGeom>
        </p:spPr>
      </p:pic>
    </p:spTree>
    <p:extLst>
      <p:ext uri="{BB962C8B-B14F-4D97-AF65-F5344CB8AC3E}">
        <p14:creationId xmlns:p14="http://schemas.microsoft.com/office/powerpoint/2010/main" val="2234274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09F1-0A9F-48A0-95C7-AF672BCB7441}"/>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CONCLUSION</a:t>
            </a:r>
            <a:endParaRPr lang="en-IN"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65350093-433D-4D8C-A327-6A719253E7A0}"/>
              </a:ext>
            </a:extLst>
          </p:cNvPr>
          <p:cNvSpPr>
            <a:spLocks noGrp="1"/>
          </p:cNvSpPr>
          <p:nvPr>
            <p:ph idx="1"/>
          </p:nvPr>
        </p:nvSpPr>
        <p:spPr>
          <a:xfrm>
            <a:off x="801288" y="2382085"/>
            <a:ext cx="10554574" cy="4188525"/>
          </a:xfrm>
        </p:spPr>
        <p:txBody>
          <a:bodyPr>
            <a:normAutofit/>
          </a:bodyPr>
          <a:lstStyle/>
          <a:p>
            <a:r>
              <a:rPr lang="en-US" dirty="0">
                <a:latin typeface="Segoe UI" panose="020B0502040204020203" pitchFamily="34" charset="0"/>
                <a:cs typeface="Segoe UI" panose="020B0502040204020203" pitchFamily="34" charset="0"/>
              </a:rPr>
              <a:t>The analysis of XYZ Company's employee data has provided valuable insights into the factors contributing to the organization's 15% attrition rate. Key findings indicate that factors such as job role, department, business travel frequency, distance from home, and years since last promotion significantly influence employee turnover. Additionally, aspects like job involvement, work-life balance, and satisfaction levels play a crucial role in employee retention.</a:t>
            </a:r>
          </a:p>
          <a:p>
            <a:r>
              <a:rPr lang="en-US" dirty="0">
                <a:latin typeface="Segoe UI" panose="020B0502040204020203" pitchFamily="34" charset="0"/>
                <a:cs typeface="Segoe UI" panose="020B0502040204020203" pitchFamily="34" charset="0"/>
              </a:rPr>
              <a:t>By addressing these factors through targeted interventions, XYZ Company can reduce its attrition rate and foster a more engaged and satisfied workforce. Implementing strategies such as improving work-life balance, offering career growth opportunities, and enhancing employee satisfaction across various departments will be vital in retaining top talent.</a:t>
            </a:r>
          </a:p>
          <a:p>
            <a:r>
              <a:rPr lang="en-US" dirty="0">
                <a:latin typeface="Segoe UI" panose="020B0502040204020203" pitchFamily="34" charset="0"/>
                <a:cs typeface="Segoe UI" panose="020B0502040204020203" pitchFamily="34" charset="0"/>
              </a:rPr>
              <a:t>The interactive dashboard created as part of this project will enable XYZ Company to continuously monitor these key indicators and make data-driven decisions aimed at reducing attrition. By leveraging these insights, the company can not only lower turnover rates but also enhance overall organizational performance and employee well-being.</a:t>
            </a:r>
          </a:p>
          <a:p>
            <a:endParaRPr lang="en-IN" dirty="0"/>
          </a:p>
        </p:txBody>
      </p:sp>
    </p:spTree>
    <p:extLst>
      <p:ext uri="{BB962C8B-B14F-4D97-AF65-F5344CB8AC3E}">
        <p14:creationId xmlns:p14="http://schemas.microsoft.com/office/powerpoint/2010/main" val="169314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D6AC-B6A9-456C-803C-EDF5D410061C}"/>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INTRODUCTION</a:t>
            </a:r>
            <a:endParaRPr lang="en-IN"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821DE06A-45D8-4520-9B67-D5D348FBCBC1}"/>
              </a:ext>
            </a:extLst>
          </p:cNvPr>
          <p:cNvSpPr>
            <a:spLocks noGrp="1"/>
          </p:cNvSpPr>
          <p:nvPr>
            <p:ph idx="1"/>
          </p:nvPr>
        </p:nvSpPr>
        <p:spPr/>
        <p:txBody>
          <a:bodyPr>
            <a:normAutofit lnSpcReduction="10000"/>
          </a:bodyPr>
          <a:lstStyle/>
          <a:p>
            <a:r>
              <a:rPr lang="en-US" dirty="0">
                <a:latin typeface="Segoe UI" panose="020B0502040204020203" pitchFamily="34" charset="0"/>
                <a:cs typeface="Segoe UI" panose="020B0502040204020203" pitchFamily="34" charset="0"/>
              </a:rPr>
              <a:t>XYZ Company has been facing a concerning attrition rate of around 15% over the past few years, significantly impacting various aspects of its operations. High employee turnover can lead to increased recruitment costs, loss of valuable knowledge, and decreased morale among remaining employees. To address this issue, XYZ Company has sought the expertise of an HR analytics consultancy to analyze employee data and uncover the underlying factors contributing to attrition. By understanding these factors, the company aims to implement targeted strategies to reduce turnover and retain valuable talent.</a:t>
            </a:r>
          </a:p>
          <a:p>
            <a:r>
              <a:rPr lang="en-US" dirty="0">
                <a:latin typeface="Segoe UI" panose="020B0502040204020203" pitchFamily="34" charset="0"/>
                <a:cs typeface="Segoe UI" panose="020B0502040204020203" pitchFamily="34" charset="0"/>
              </a:rPr>
              <a:t>In this project, I am taking on the role of an HR analyst to thoroughly investigate the employee attrition patterns at XYZ Company. Using a dataset containing detailed information about employees, including their demographics, job roles, and work experiences, I will conduct a comprehensive analysis to identify key drivers of attrition. The findings from this analysis will be used to create a data-driven dashboard, providing the organization with actionable insights to improve employee retention and foster a more stable and satisfied workforce</a:t>
            </a:r>
            <a:r>
              <a:rPr lang="en-US" dirty="0"/>
              <a:t>.</a:t>
            </a:r>
          </a:p>
          <a:p>
            <a:endParaRPr lang="en-IN" dirty="0"/>
          </a:p>
        </p:txBody>
      </p:sp>
    </p:spTree>
    <p:extLst>
      <p:ext uri="{BB962C8B-B14F-4D97-AF65-F5344CB8AC3E}">
        <p14:creationId xmlns:p14="http://schemas.microsoft.com/office/powerpoint/2010/main" val="260497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84D35-9108-4817-85BF-9F0B5A41637B}"/>
              </a:ext>
            </a:extLst>
          </p:cNvPr>
          <p:cNvSpPr txBox="1"/>
          <p:nvPr/>
        </p:nvSpPr>
        <p:spPr>
          <a:xfrm>
            <a:off x="1251751" y="559293"/>
            <a:ext cx="4518734" cy="461665"/>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VISIT FOR DETAILED PROJECT</a:t>
            </a:r>
            <a:endParaRPr lang="en-IN" sz="2400" b="1" dirty="0">
              <a:latin typeface="Segoe UI" panose="020B0502040204020203" pitchFamily="34" charset="0"/>
              <a:cs typeface="Segoe UI" panose="020B0502040204020203" pitchFamily="34" charset="0"/>
            </a:endParaRPr>
          </a:p>
        </p:txBody>
      </p:sp>
      <p:pic>
        <p:nvPicPr>
          <p:cNvPr id="4" name="Picture 3">
            <a:hlinkClick r:id="rId2"/>
            <a:extLst>
              <a:ext uri="{FF2B5EF4-FFF2-40B4-BE49-F238E27FC236}">
                <a16:creationId xmlns:a16="http://schemas.microsoft.com/office/drawing/2014/main" id="{41B2704E-D383-4942-A853-670729BEB850}"/>
              </a:ext>
            </a:extLst>
          </p:cNvPr>
          <p:cNvPicPr>
            <a:picLocks noChangeAspect="1"/>
          </p:cNvPicPr>
          <p:nvPr/>
        </p:nvPicPr>
        <p:blipFill>
          <a:blip r:embed="rId3"/>
          <a:stretch>
            <a:fillRect/>
          </a:stretch>
        </p:blipFill>
        <p:spPr>
          <a:xfrm>
            <a:off x="1251751" y="2672153"/>
            <a:ext cx="461666" cy="461666"/>
          </a:xfrm>
          <a:prstGeom prst="rect">
            <a:avLst/>
          </a:prstGeom>
        </p:spPr>
      </p:pic>
      <p:pic>
        <p:nvPicPr>
          <p:cNvPr id="6" name="Picture 5">
            <a:hlinkClick r:id="rId4"/>
            <a:extLst>
              <a:ext uri="{FF2B5EF4-FFF2-40B4-BE49-F238E27FC236}">
                <a16:creationId xmlns:a16="http://schemas.microsoft.com/office/drawing/2014/main" id="{294AA7A1-45B7-490C-AE65-89FAD36D631F}"/>
              </a:ext>
            </a:extLst>
          </p:cNvPr>
          <p:cNvPicPr>
            <a:picLocks noChangeAspect="1"/>
          </p:cNvPicPr>
          <p:nvPr/>
        </p:nvPicPr>
        <p:blipFill>
          <a:blip r:embed="rId5"/>
          <a:stretch>
            <a:fillRect/>
          </a:stretch>
        </p:blipFill>
        <p:spPr>
          <a:xfrm>
            <a:off x="1251751" y="1882091"/>
            <a:ext cx="461666" cy="461666"/>
          </a:xfrm>
          <a:prstGeom prst="rect">
            <a:avLst/>
          </a:prstGeom>
        </p:spPr>
      </p:pic>
      <p:sp>
        <p:nvSpPr>
          <p:cNvPr id="7" name="TextBox 6">
            <a:extLst>
              <a:ext uri="{FF2B5EF4-FFF2-40B4-BE49-F238E27FC236}">
                <a16:creationId xmlns:a16="http://schemas.microsoft.com/office/drawing/2014/main" id="{62E2603C-F669-423D-8D5F-E8DC5E265649}"/>
              </a:ext>
            </a:extLst>
          </p:cNvPr>
          <p:cNvSpPr txBox="1"/>
          <p:nvPr/>
        </p:nvSpPr>
        <p:spPr>
          <a:xfrm>
            <a:off x="2002467" y="1882091"/>
            <a:ext cx="4664663"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Click on </a:t>
            </a:r>
            <a:r>
              <a:rPr lang="en-US" b="1" dirty="0" err="1">
                <a:latin typeface="Segoe UI" panose="020B0502040204020203" pitchFamily="34" charset="0"/>
                <a:cs typeface="Segoe UI" panose="020B0502040204020203" pitchFamily="34" charset="0"/>
              </a:rPr>
              <a:t>linkedin</a:t>
            </a:r>
            <a:r>
              <a:rPr lang="en-US" b="1" dirty="0">
                <a:latin typeface="Segoe UI" panose="020B0502040204020203" pitchFamily="34" charset="0"/>
                <a:cs typeface="Segoe UI" panose="020B0502040204020203" pitchFamily="34" charset="0"/>
              </a:rPr>
              <a:t> logo to visit my Profile</a:t>
            </a:r>
            <a:endParaRPr lang="en-IN" b="1"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0624D8E-3CFA-4543-B544-596E58923A3D}"/>
              </a:ext>
            </a:extLst>
          </p:cNvPr>
          <p:cNvSpPr txBox="1"/>
          <p:nvPr/>
        </p:nvSpPr>
        <p:spPr>
          <a:xfrm>
            <a:off x="2002467" y="2718319"/>
            <a:ext cx="6475708"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Click on </a:t>
            </a:r>
            <a:r>
              <a:rPr lang="en-US" b="1" dirty="0" err="1">
                <a:latin typeface="Segoe UI" panose="020B0502040204020203" pitchFamily="34" charset="0"/>
                <a:cs typeface="Segoe UI" panose="020B0502040204020203" pitchFamily="34" charset="0"/>
              </a:rPr>
              <a:t>Github</a:t>
            </a:r>
            <a:r>
              <a:rPr lang="en-US" b="1" dirty="0">
                <a:latin typeface="Segoe UI" panose="020B0502040204020203" pitchFamily="34" charset="0"/>
                <a:cs typeface="Segoe UI" panose="020B0502040204020203" pitchFamily="34" charset="0"/>
              </a:rPr>
              <a:t> logo to visit the portfolio of the project</a:t>
            </a:r>
            <a:endParaRPr lang="en-IN"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59459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1CAC-B023-4714-83B9-116F5092A566}"/>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OBJECTIVE</a:t>
            </a:r>
            <a:endParaRPr lang="en-IN"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F00DDCD-305C-47C6-97A1-F2B6D336CF49}"/>
              </a:ext>
            </a:extLst>
          </p:cNvPr>
          <p:cNvSpPr>
            <a:spLocks noGrp="1"/>
          </p:cNvSpPr>
          <p:nvPr>
            <p:ph idx="1"/>
          </p:nvPr>
        </p:nvSpPr>
        <p:spPr>
          <a:xfrm>
            <a:off x="818712" y="2222288"/>
            <a:ext cx="10554574" cy="2429612"/>
          </a:xfrm>
        </p:spPr>
        <p:txBody>
          <a:bodyPr/>
          <a:lstStyle/>
          <a:p>
            <a:r>
              <a:rPr lang="en-US" dirty="0">
                <a:latin typeface="Segoe UI" panose="020B0502040204020203" pitchFamily="34" charset="0"/>
                <a:cs typeface="Segoe UI" panose="020B0502040204020203" pitchFamily="34" charset="0"/>
              </a:rPr>
              <a:t>The objective of this project is to analyze employee data to identify key factors contributing to the high attrition rate at XYZ Company, and to provide actionable insights and recommendations that will help the company reduce turnover and improve employee retention.</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6278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C19E-63BE-42D8-8FC8-1BAF2D138791}"/>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MAIN KPIs</a:t>
            </a:r>
            <a:endParaRPr lang="en-IN" dirty="0">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D038B1FE-2147-4B3F-BE5B-0899A9FB86F7}"/>
              </a:ext>
            </a:extLst>
          </p:cNvPr>
          <p:cNvSpPr>
            <a:spLocks noGrp="1" noChangeArrowheads="1"/>
          </p:cNvSpPr>
          <p:nvPr>
            <p:ph idx="1"/>
          </p:nvPr>
        </p:nvSpPr>
        <p:spPr bwMode="auto">
          <a:xfrm>
            <a:off x="818712" y="2543897"/>
            <a:ext cx="419717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Overall Attrition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Attrition Rate by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Attrition Rate by Job Role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Attrition Rate by Age Group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Attrition Rate by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Average Tenure of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Job Satisfaction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Environment Satisfaction Score </a:t>
            </a:r>
          </a:p>
          <a:p>
            <a:pPr marL="0" lvl="0" indent="0" defTabSz="914400" eaLnBrk="0" fontAlgn="base" hangingPunct="0">
              <a:spcBef>
                <a:spcPct val="0"/>
              </a:spcBef>
              <a:spcAft>
                <a:spcPct val="0"/>
              </a:spcAft>
              <a:buClrTx/>
              <a:buFontTx/>
              <a:buChar char="•"/>
            </a:pPr>
            <a:r>
              <a:rPr lang="en-US" altLang="en-US" dirty="0">
                <a:latin typeface="Segoe UI" panose="020B0502040204020203" pitchFamily="34" charset="0"/>
                <a:cs typeface="Segoe UI" panose="020B0502040204020203" pitchFamily="34" charset="0"/>
              </a:rPr>
              <a:t>Attrition Rate</a:t>
            </a:r>
          </a:p>
          <a:p>
            <a:pPr marL="0" lvl="0" indent="0" defTabSz="914400" eaLnBrk="0" fontAlgn="base" hangingPunct="0">
              <a:spcBef>
                <a:spcPct val="0"/>
              </a:spcBef>
              <a:spcAft>
                <a:spcPct val="0"/>
              </a:spcAft>
              <a:buClrTx/>
              <a:buFontTx/>
              <a:buChar char="•"/>
            </a:pPr>
            <a:r>
              <a:rPr lang="en-US" altLang="en-US" dirty="0">
                <a:latin typeface="Segoe UI" panose="020B0502040204020203" pitchFamily="34" charset="0"/>
                <a:cs typeface="Segoe UI" panose="020B0502040204020203" pitchFamily="34" charset="0"/>
              </a:rPr>
              <a:t>Employee Satisfaction</a:t>
            </a:r>
          </a:p>
          <a:p>
            <a:pPr marL="0" lvl="0" indent="0" defTabSz="914400" eaLnBrk="0" fontAlgn="base" hangingPunct="0">
              <a:spcBef>
                <a:spcPct val="0"/>
              </a:spcBef>
              <a:spcAft>
                <a:spcPct val="0"/>
              </a:spcAft>
              <a:buClrTx/>
              <a:buFontTx/>
              <a:buChar char="•"/>
            </a:pPr>
            <a:r>
              <a:rPr lang="en-US" altLang="en-US" dirty="0">
                <a:latin typeface="Segoe UI" panose="020B0502040204020203" pitchFamily="34" charset="0"/>
                <a:cs typeface="Segoe UI" panose="020B0502040204020203" pitchFamily="34" charset="0"/>
              </a:rPr>
              <a:t>Average Monthly Income</a:t>
            </a:r>
          </a:p>
          <a:p>
            <a:pPr marL="0" lvl="0" indent="0" defTabSz="914400" eaLnBrk="0" fontAlgn="base" hangingPunct="0">
              <a:spcBef>
                <a:spcPct val="0"/>
              </a:spcBef>
              <a:spcAft>
                <a:spcPct val="0"/>
              </a:spcAft>
              <a:buClrTx/>
              <a:buFontTx/>
              <a:buChar char="•"/>
            </a:pPr>
            <a:r>
              <a:rPr lang="en-US" altLang="en-US" dirty="0">
                <a:latin typeface="Segoe UI" panose="020B0502040204020203" pitchFamily="34" charset="0"/>
                <a:cs typeface="Segoe UI" panose="020B0502040204020203" pitchFamily="34" charset="0"/>
              </a:rPr>
              <a:t>Job Role Attrition Rate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449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4BEDA-D4DB-420A-ACAA-2398EC478757}"/>
              </a:ext>
            </a:extLst>
          </p:cNvPr>
          <p:cNvSpPr txBox="1"/>
          <p:nvPr/>
        </p:nvSpPr>
        <p:spPr>
          <a:xfrm>
            <a:off x="1411551" y="2405849"/>
            <a:ext cx="6773662" cy="707886"/>
          </a:xfrm>
          <a:prstGeom prst="rect">
            <a:avLst/>
          </a:prstGeom>
          <a:noFill/>
        </p:spPr>
        <p:txBody>
          <a:bodyPr wrap="square" rtlCol="0">
            <a:spAutoFit/>
          </a:bodyPr>
          <a:lstStyle/>
          <a:p>
            <a:r>
              <a:rPr lang="en-US" sz="4000" b="1" dirty="0">
                <a:latin typeface="Segoe UI" panose="020B0502040204020203" pitchFamily="34" charset="0"/>
                <a:cs typeface="Segoe UI" panose="020B0502040204020203" pitchFamily="34" charset="0"/>
              </a:rPr>
              <a:t>POWER BI DASHBOARD</a:t>
            </a:r>
            <a:endParaRPr lang="en-IN" sz="4000" b="1"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F9B9AB6D-2DFC-4557-9B13-36E94C4281A1}"/>
              </a:ext>
            </a:extLst>
          </p:cNvPr>
          <p:cNvSpPr txBox="1"/>
          <p:nvPr/>
        </p:nvSpPr>
        <p:spPr>
          <a:xfrm>
            <a:off x="1411551" y="3515558"/>
            <a:ext cx="6862438"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dashboard will allow users to explore these metrics in detail, compare attrition rates across different segments, and derive actionable insights to help XYZ Company reduce its attrition rate and enhance overall employee satisfaction.</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2485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896836-EC54-4911-B8E0-CEA85DBA8BD0}"/>
              </a:ext>
            </a:extLst>
          </p:cNvPr>
          <p:cNvPicPr>
            <a:picLocks noChangeAspect="1"/>
          </p:cNvPicPr>
          <p:nvPr/>
        </p:nvPicPr>
        <p:blipFill>
          <a:blip r:embed="rId2"/>
          <a:stretch>
            <a:fillRect/>
          </a:stretch>
        </p:blipFill>
        <p:spPr>
          <a:xfrm>
            <a:off x="1268311" y="590304"/>
            <a:ext cx="9655377" cy="5677392"/>
          </a:xfrm>
          <a:prstGeom prst="rect">
            <a:avLst/>
          </a:prstGeom>
        </p:spPr>
      </p:pic>
    </p:spTree>
    <p:extLst>
      <p:ext uri="{BB962C8B-B14F-4D97-AF65-F5344CB8AC3E}">
        <p14:creationId xmlns:p14="http://schemas.microsoft.com/office/powerpoint/2010/main" val="328686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AF26B-D6AA-4AE3-BFE0-8F7C611B534B}"/>
              </a:ext>
            </a:extLst>
          </p:cNvPr>
          <p:cNvPicPr>
            <a:picLocks noChangeAspect="1"/>
          </p:cNvPicPr>
          <p:nvPr/>
        </p:nvPicPr>
        <p:blipFill>
          <a:blip r:embed="rId2"/>
          <a:stretch>
            <a:fillRect/>
          </a:stretch>
        </p:blipFill>
        <p:spPr>
          <a:xfrm>
            <a:off x="1275932" y="571252"/>
            <a:ext cx="9640135" cy="5715495"/>
          </a:xfrm>
          <a:prstGeom prst="rect">
            <a:avLst/>
          </a:prstGeom>
        </p:spPr>
      </p:pic>
    </p:spTree>
    <p:extLst>
      <p:ext uri="{BB962C8B-B14F-4D97-AF65-F5344CB8AC3E}">
        <p14:creationId xmlns:p14="http://schemas.microsoft.com/office/powerpoint/2010/main" val="486459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A4BEDA-D4DB-420A-ACAA-2398EC478757}"/>
              </a:ext>
            </a:extLst>
          </p:cNvPr>
          <p:cNvSpPr txBox="1"/>
          <p:nvPr/>
        </p:nvSpPr>
        <p:spPr>
          <a:xfrm>
            <a:off x="2228296" y="2400354"/>
            <a:ext cx="2485748" cy="707886"/>
          </a:xfrm>
          <a:prstGeom prst="rect">
            <a:avLst/>
          </a:prstGeom>
          <a:noFill/>
        </p:spPr>
        <p:txBody>
          <a:bodyPr wrap="square" rtlCol="0">
            <a:spAutoFit/>
          </a:bodyPr>
          <a:lstStyle/>
          <a:p>
            <a:r>
              <a:rPr lang="en-US" sz="4000" b="1" dirty="0">
                <a:latin typeface="Segoe UI" panose="020B0502040204020203" pitchFamily="34" charset="0"/>
                <a:cs typeface="Segoe UI" panose="020B0502040204020203" pitchFamily="34" charset="0"/>
              </a:rPr>
              <a:t>MY SQL</a:t>
            </a:r>
            <a:endParaRPr lang="en-IN" sz="4000" b="1"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00ADEBE-77CA-4444-960B-036CBEDC374E}"/>
              </a:ext>
            </a:extLst>
          </p:cNvPr>
          <p:cNvSpPr txBox="1"/>
          <p:nvPr/>
        </p:nvSpPr>
        <p:spPr>
          <a:xfrm>
            <a:off x="2228296" y="3338002"/>
            <a:ext cx="6853561"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analysis will provide XYZ Company with insights into the main drivers of employee attrition and recommend strategies to enhance employee retention, thereby improving overall organizational stability and performance.</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272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CB9D5-C919-4C51-A507-6E0FD469F1C0}"/>
              </a:ext>
            </a:extLst>
          </p:cNvPr>
          <p:cNvPicPr>
            <a:picLocks noChangeAspect="1"/>
          </p:cNvPicPr>
          <p:nvPr/>
        </p:nvPicPr>
        <p:blipFill>
          <a:blip r:embed="rId2"/>
          <a:stretch>
            <a:fillRect/>
          </a:stretch>
        </p:blipFill>
        <p:spPr>
          <a:xfrm>
            <a:off x="1714277" y="1065652"/>
            <a:ext cx="8550381" cy="4282811"/>
          </a:xfrm>
          <a:prstGeom prst="rect">
            <a:avLst/>
          </a:prstGeom>
        </p:spPr>
      </p:pic>
    </p:spTree>
    <p:extLst>
      <p:ext uri="{BB962C8B-B14F-4D97-AF65-F5344CB8AC3E}">
        <p14:creationId xmlns:p14="http://schemas.microsoft.com/office/powerpoint/2010/main" val="390861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124</TotalTime>
  <Words>586</Words>
  <Application>Microsoft Office PowerPoint</Application>
  <PresentationFormat>Widescreen</PresentationFormat>
  <Paragraphs>32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Segoe UI</vt:lpstr>
      <vt:lpstr>Wingdings 2</vt:lpstr>
      <vt:lpstr>Quotable</vt:lpstr>
      <vt:lpstr>EMPLOYEE  ATTRITION</vt:lpstr>
      <vt:lpstr>INTRODUCTION</vt:lpstr>
      <vt:lpstr>OBJECTIVE</vt:lpstr>
      <vt:lpstr>MAIN KPIs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Divya Patel</dc:creator>
  <cp:lastModifiedBy>Divya Patel</cp:lastModifiedBy>
  <cp:revision>9</cp:revision>
  <dcterms:created xsi:type="dcterms:W3CDTF">2024-09-03T07:20:35Z</dcterms:created>
  <dcterms:modified xsi:type="dcterms:W3CDTF">2024-09-25T20:00:08Z</dcterms:modified>
</cp:coreProperties>
</file>