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71" r:id="rId3"/>
    <p:sldId id="272" r:id="rId4"/>
    <p:sldId id="273" r:id="rId5"/>
    <p:sldId id="264" r:id="rId6"/>
    <p:sldId id="258" r:id="rId7"/>
    <p:sldId id="259" r:id="rId8"/>
    <p:sldId id="260" r:id="rId9"/>
    <p:sldId id="261" r:id="rId10"/>
    <p:sldId id="262" r:id="rId11"/>
    <p:sldId id="263" r:id="rId12"/>
    <p:sldId id="269" r:id="rId13"/>
    <p:sldId id="268" r:id="rId14"/>
    <p:sldId id="267" r:id="rId15"/>
    <p:sldId id="270" r:id="rId16"/>
    <p:sldId id="266" r:id="rId17"/>
    <p:sldId id="278" r:id="rId18"/>
    <p:sldId id="280" r:id="rId19"/>
    <p:sldId id="282" r:id="rId20"/>
    <p:sldId id="285" r:id="rId21"/>
    <p:sldId id="286" r:id="rId22"/>
    <p:sldId id="284" r:id="rId23"/>
    <p:sldId id="287" r:id="rId24"/>
    <p:sldId id="288" r:id="rId25"/>
    <p:sldId id="289" r:id="rId26"/>
    <p:sldId id="274"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Patel" initials="DP" lastIdx="1" clrIdx="0">
    <p:extLst>
      <p:ext uri="{19B8F6BF-5375-455C-9EA6-DF929625EA0E}">
        <p15:presenceInfo xmlns:p15="http://schemas.microsoft.com/office/powerpoint/2012/main" userId="S-1-5-21-1901843269-3996474914-2447722548-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23130-E3DE-417E-87C9-830627A53F60}"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B0BFC-F5AD-4D0C-89F0-B553305DB2FA}" type="slidenum">
              <a:rPr lang="en-IN" smtClean="0"/>
              <a:t>‹#›</a:t>
            </a:fld>
            <a:endParaRPr lang="en-IN"/>
          </a:p>
        </p:txBody>
      </p:sp>
    </p:spTree>
    <p:extLst>
      <p:ext uri="{BB962C8B-B14F-4D97-AF65-F5344CB8AC3E}">
        <p14:creationId xmlns:p14="http://schemas.microsoft.com/office/powerpoint/2010/main" val="362376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14D8BC-B541-4804-87EE-84C5AA0DA51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51440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268706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194965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8559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399523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E14D8BC-B541-4804-87EE-84C5AA0DA515}"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4136170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E14D8BC-B541-4804-87EE-84C5AA0DA515}"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225485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4D8BC-B541-4804-87EE-84C5AA0DA51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161035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4D8BC-B541-4804-87EE-84C5AA0DA51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163718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4D8BC-B541-4804-87EE-84C5AA0DA51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319289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4D8BC-B541-4804-87EE-84C5AA0DA51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322395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326183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14D8BC-B541-4804-87EE-84C5AA0DA515}"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119579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14D8BC-B541-4804-87EE-84C5AA0DA515}"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234804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4D8BC-B541-4804-87EE-84C5AA0DA515}"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145564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345773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4D8BC-B541-4804-87EE-84C5AA0DA51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FF929A-9D51-49D6-A333-8091175D7B01}" type="slidenum">
              <a:rPr lang="en-IN" smtClean="0"/>
              <a:t>‹#›</a:t>
            </a:fld>
            <a:endParaRPr lang="en-IN"/>
          </a:p>
        </p:txBody>
      </p:sp>
    </p:spTree>
    <p:extLst>
      <p:ext uri="{BB962C8B-B14F-4D97-AF65-F5344CB8AC3E}">
        <p14:creationId xmlns:p14="http://schemas.microsoft.com/office/powerpoint/2010/main" val="246817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14D8BC-B541-4804-87EE-84C5AA0DA515}" type="datetimeFigureOut">
              <a:rPr lang="en-IN" smtClean="0"/>
              <a:t>27-09-2024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9FF929A-9D51-49D6-A333-8091175D7B01}" type="slidenum">
              <a:rPr lang="en-IN" smtClean="0"/>
              <a:t>‹#›</a:t>
            </a:fld>
            <a:endParaRPr lang="en-IN"/>
          </a:p>
        </p:txBody>
      </p:sp>
    </p:spTree>
    <p:extLst>
      <p:ext uri="{BB962C8B-B14F-4D97-AF65-F5344CB8AC3E}">
        <p14:creationId xmlns:p14="http://schemas.microsoft.com/office/powerpoint/2010/main" val="28039145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linkedin.com/in/ajay-patel-006may" TargetMode="Externa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hyperlink" Target="https://github.com/Ajaypatel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9841-EA20-4AC6-99DF-655DA42752F0}"/>
              </a:ext>
            </a:extLst>
          </p:cNvPr>
          <p:cNvSpPr>
            <a:spLocks noGrp="1"/>
          </p:cNvSpPr>
          <p:nvPr>
            <p:ph type="ctrTitle"/>
          </p:nvPr>
        </p:nvSpPr>
        <p:spPr>
          <a:xfrm>
            <a:off x="1595269" y="1828799"/>
            <a:ext cx="9001462" cy="1681163"/>
          </a:xfrm>
        </p:spPr>
        <p:txBody>
          <a:bodyPr/>
          <a:lstStyle/>
          <a:p>
            <a:r>
              <a:rPr lang="en-US" dirty="0"/>
              <a:t>Financial analysis</a:t>
            </a:r>
            <a:endParaRPr lang="en-IN" dirty="0"/>
          </a:p>
        </p:txBody>
      </p:sp>
    </p:spTree>
    <p:extLst>
      <p:ext uri="{BB962C8B-B14F-4D97-AF65-F5344CB8AC3E}">
        <p14:creationId xmlns:p14="http://schemas.microsoft.com/office/powerpoint/2010/main" val="70924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B5A9E-79C5-4141-A5BB-806D48187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865"/>
            <a:ext cx="12192000" cy="6334269"/>
          </a:xfrm>
          <a:prstGeom prst="rect">
            <a:avLst/>
          </a:prstGeom>
        </p:spPr>
      </p:pic>
    </p:spTree>
    <p:extLst>
      <p:ext uri="{BB962C8B-B14F-4D97-AF65-F5344CB8AC3E}">
        <p14:creationId xmlns:p14="http://schemas.microsoft.com/office/powerpoint/2010/main" val="42534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60ABB5-A3C8-47D6-8596-C159974AE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606"/>
            <a:ext cx="12192000" cy="6342787"/>
          </a:xfrm>
          <a:prstGeom prst="rect">
            <a:avLst/>
          </a:prstGeom>
        </p:spPr>
      </p:pic>
    </p:spTree>
    <p:extLst>
      <p:ext uri="{BB962C8B-B14F-4D97-AF65-F5344CB8AC3E}">
        <p14:creationId xmlns:p14="http://schemas.microsoft.com/office/powerpoint/2010/main" val="367775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E1FBE-347A-4ADC-9695-6404F230B43B}"/>
              </a:ext>
            </a:extLst>
          </p:cNvPr>
          <p:cNvSpPr txBox="1"/>
          <p:nvPr/>
        </p:nvSpPr>
        <p:spPr>
          <a:xfrm>
            <a:off x="949912" y="2388092"/>
            <a:ext cx="7146524" cy="830997"/>
          </a:xfrm>
          <a:prstGeom prst="rect">
            <a:avLst/>
          </a:prstGeom>
          <a:noFill/>
        </p:spPr>
        <p:txBody>
          <a:bodyPr wrap="square" rtlCol="0">
            <a:spAutoFit/>
          </a:bodyPr>
          <a:lstStyle/>
          <a:p>
            <a:pPr algn="ctr"/>
            <a:r>
              <a:rPr lang="en-US" sz="4800" dirty="0"/>
              <a:t>POWER BI DASHBOARD</a:t>
            </a:r>
            <a:endParaRPr lang="en-IN" sz="4800" dirty="0"/>
          </a:p>
        </p:txBody>
      </p:sp>
      <p:sp>
        <p:nvSpPr>
          <p:cNvPr id="3" name="TextBox 2">
            <a:extLst>
              <a:ext uri="{FF2B5EF4-FFF2-40B4-BE49-F238E27FC236}">
                <a16:creationId xmlns:a16="http://schemas.microsoft.com/office/drawing/2014/main" id="{704F9239-0484-4909-88A1-426BB98A51B7}"/>
              </a:ext>
            </a:extLst>
          </p:cNvPr>
          <p:cNvSpPr txBox="1"/>
          <p:nvPr/>
        </p:nvSpPr>
        <p:spPr>
          <a:xfrm>
            <a:off x="949912" y="3429000"/>
            <a:ext cx="9428086"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This Power BI dashboard offers a comprehensive view of the company’s financial performance by visualizing key metrics such as revenue, expenses, profit, and sales trends. The dataset, segmented by product, country, and discount bands, enables detailed analysis of gross sales, COGS, and profit margins across various regions and time frames. The interactive features in Power BI allow stakeholders to monitor important financial KPIs, including gross profit margin, return on assets, and debt-to-equity ratio, supporting informed decision-making and strategic planning to enhance financial efficiency and growth.</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551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F73F8B-D597-4C1D-8301-5AC43C74D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80" y="578873"/>
            <a:ext cx="9678239" cy="5700254"/>
          </a:xfrm>
          <a:prstGeom prst="rect">
            <a:avLst/>
          </a:prstGeom>
        </p:spPr>
      </p:pic>
    </p:spTree>
    <p:extLst>
      <p:ext uri="{BB962C8B-B14F-4D97-AF65-F5344CB8AC3E}">
        <p14:creationId xmlns:p14="http://schemas.microsoft.com/office/powerpoint/2010/main" val="335354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80179-4EF9-40DA-81FD-FF1BEC990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466" y="616976"/>
            <a:ext cx="9541067" cy="5624047"/>
          </a:xfrm>
          <a:prstGeom prst="rect">
            <a:avLst/>
          </a:prstGeom>
        </p:spPr>
      </p:pic>
    </p:spTree>
    <p:extLst>
      <p:ext uri="{BB962C8B-B14F-4D97-AF65-F5344CB8AC3E}">
        <p14:creationId xmlns:p14="http://schemas.microsoft.com/office/powerpoint/2010/main" val="223886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E1FBE-347A-4ADC-9695-6404F230B43B}"/>
              </a:ext>
            </a:extLst>
          </p:cNvPr>
          <p:cNvSpPr txBox="1"/>
          <p:nvPr/>
        </p:nvSpPr>
        <p:spPr>
          <a:xfrm>
            <a:off x="949912" y="2388092"/>
            <a:ext cx="3852907" cy="830997"/>
          </a:xfrm>
          <a:prstGeom prst="rect">
            <a:avLst/>
          </a:prstGeom>
          <a:noFill/>
        </p:spPr>
        <p:txBody>
          <a:bodyPr wrap="square" rtlCol="0">
            <a:spAutoFit/>
          </a:bodyPr>
          <a:lstStyle/>
          <a:p>
            <a:pPr algn="ctr"/>
            <a:r>
              <a:rPr lang="en-US" sz="4800" dirty="0"/>
              <a:t>PYTHON </a:t>
            </a:r>
            <a:endParaRPr lang="en-IN" sz="4800" dirty="0"/>
          </a:p>
        </p:txBody>
      </p:sp>
      <p:sp>
        <p:nvSpPr>
          <p:cNvPr id="3" name="TextBox 2">
            <a:extLst>
              <a:ext uri="{FF2B5EF4-FFF2-40B4-BE49-F238E27FC236}">
                <a16:creationId xmlns:a16="http://schemas.microsoft.com/office/drawing/2014/main" id="{83FD483C-FEB7-4143-A3BB-45DEAFDA9A66}"/>
              </a:ext>
            </a:extLst>
          </p:cNvPr>
          <p:cNvSpPr txBox="1"/>
          <p:nvPr/>
        </p:nvSpPr>
        <p:spPr>
          <a:xfrm>
            <a:off x="1470734" y="3369076"/>
            <a:ext cx="9250532"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This Python analysis uses the provided financial dataset to generate comprehensive insights into the company's performance. By leveraging libraries like Pandas, Matplotlib, and Seaborn, we explore key metrics such as revenue, expenses, profit, and sales trends. The data is segmented by product, country, and time, allowing for detailed analysis of gross sales, costs, and profitability. Through visualizations and statistical analysis, we can track key financial KPIs such as gross profit margin, return on assets, and debt-to-equity ratio, empowering data-driven decision-making for optimizing financial performance.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7708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9C0FA-FC56-4C1C-853B-D37E2D905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78" y="252178"/>
            <a:ext cx="5681707" cy="2997373"/>
          </a:xfrm>
          <a:prstGeom prst="rect">
            <a:avLst/>
          </a:prstGeom>
        </p:spPr>
      </p:pic>
      <p:pic>
        <p:nvPicPr>
          <p:cNvPr id="5" name="Picture 4">
            <a:extLst>
              <a:ext uri="{FF2B5EF4-FFF2-40B4-BE49-F238E27FC236}">
                <a16:creationId xmlns:a16="http://schemas.microsoft.com/office/drawing/2014/main" id="{378AB2C1-D6E9-4C2A-B6B6-EC4C1F63A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614" y="252179"/>
            <a:ext cx="5681707" cy="2997373"/>
          </a:xfrm>
          <a:prstGeom prst="rect">
            <a:avLst/>
          </a:prstGeom>
        </p:spPr>
      </p:pic>
      <p:pic>
        <p:nvPicPr>
          <p:cNvPr id="7" name="Picture 6">
            <a:extLst>
              <a:ext uri="{FF2B5EF4-FFF2-40B4-BE49-F238E27FC236}">
                <a16:creationId xmlns:a16="http://schemas.microsoft.com/office/drawing/2014/main" id="{E844C2A3-A9D3-4365-AE1A-B4D08BA93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78" y="3453414"/>
            <a:ext cx="5681707" cy="3152407"/>
          </a:xfrm>
          <a:prstGeom prst="rect">
            <a:avLst/>
          </a:prstGeom>
        </p:spPr>
      </p:pic>
      <p:pic>
        <p:nvPicPr>
          <p:cNvPr id="9" name="Picture 8">
            <a:extLst>
              <a:ext uri="{FF2B5EF4-FFF2-40B4-BE49-F238E27FC236}">
                <a16:creationId xmlns:a16="http://schemas.microsoft.com/office/drawing/2014/main" id="{EDB1C126-9247-4789-8BBB-718BE47B9F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6614" y="3416650"/>
            <a:ext cx="5681708" cy="3222671"/>
          </a:xfrm>
          <a:prstGeom prst="rect">
            <a:avLst/>
          </a:prstGeom>
        </p:spPr>
      </p:pic>
    </p:spTree>
    <p:extLst>
      <p:ext uri="{BB962C8B-B14F-4D97-AF65-F5344CB8AC3E}">
        <p14:creationId xmlns:p14="http://schemas.microsoft.com/office/powerpoint/2010/main" val="238317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E2B881-4F18-4A33-B09D-7B952F308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78" y="252179"/>
            <a:ext cx="5681707" cy="3005700"/>
          </a:xfrm>
          <a:prstGeom prst="rect">
            <a:avLst/>
          </a:prstGeom>
        </p:spPr>
      </p:pic>
      <p:pic>
        <p:nvPicPr>
          <p:cNvPr id="8" name="Picture 7">
            <a:extLst>
              <a:ext uri="{FF2B5EF4-FFF2-40B4-BE49-F238E27FC236}">
                <a16:creationId xmlns:a16="http://schemas.microsoft.com/office/drawing/2014/main" id="{60C1144D-02AA-4DE7-9784-E0E495C8C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614" y="252179"/>
            <a:ext cx="5681706" cy="3005700"/>
          </a:xfrm>
          <a:prstGeom prst="rect">
            <a:avLst/>
          </a:prstGeom>
        </p:spPr>
      </p:pic>
      <p:pic>
        <p:nvPicPr>
          <p:cNvPr id="15" name="Picture 14">
            <a:extLst>
              <a:ext uri="{FF2B5EF4-FFF2-40B4-BE49-F238E27FC236}">
                <a16:creationId xmlns:a16="http://schemas.microsoft.com/office/drawing/2014/main" id="{D04BF7EB-0E74-4DD0-8461-FCBFB39A4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98" y="3383151"/>
            <a:ext cx="5706987" cy="3256170"/>
          </a:xfrm>
          <a:prstGeom prst="rect">
            <a:avLst/>
          </a:prstGeom>
        </p:spPr>
      </p:pic>
      <p:pic>
        <p:nvPicPr>
          <p:cNvPr id="17" name="Picture 16">
            <a:extLst>
              <a:ext uri="{FF2B5EF4-FFF2-40B4-BE49-F238E27FC236}">
                <a16:creationId xmlns:a16="http://schemas.microsoft.com/office/drawing/2014/main" id="{43CA379A-BD19-48F5-880B-AFA32DFC3F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6614" y="3428999"/>
            <a:ext cx="5681706" cy="3176821"/>
          </a:xfrm>
          <a:prstGeom prst="rect">
            <a:avLst/>
          </a:prstGeom>
        </p:spPr>
      </p:pic>
    </p:spTree>
    <p:extLst>
      <p:ext uri="{BB962C8B-B14F-4D97-AF65-F5344CB8AC3E}">
        <p14:creationId xmlns:p14="http://schemas.microsoft.com/office/powerpoint/2010/main" val="310817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CCCE6-5F51-4666-8605-295CA76D8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98" y="218679"/>
            <a:ext cx="5706987" cy="3005700"/>
          </a:xfrm>
          <a:prstGeom prst="rect">
            <a:avLst/>
          </a:prstGeom>
        </p:spPr>
      </p:pic>
      <p:pic>
        <p:nvPicPr>
          <p:cNvPr id="6" name="Picture 5">
            <a:extLst>
              <a:ext uri="{FF2B5EF4-FFF2-40B4-BE49-F238E27FC236}">
                <a16:creationId xmlns:a16="http://schemas.microsoft.com/office/drawing/2014/main" id="{0994616F-B4E6-4A30-B561-FFBD3AEF3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614" y="252179"/>
            <a:ext cx="5681706" cy="3005699"/>
          </a:xfrm>
          <a:prstGeom prst="rect">
            <a:avLst/>
          </a:prstGeom>
        </p:spPr>
      </p:pic>
      <p:pic>
        <p:nvPicPr>
          <p:cNvPr id="9" name="Picture 8">
            <a:extLst>
              <a:ext uri="{FF2B5EF4-FFF2-40B4-BE49-F238E27FC236}">
                <a16:creationId xmlns:a16="http://schemas.microsoft.com/office/drawing/2014/main" id="{CD8A22B8-12CE-41A5-8F3F-EB0F8F764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97" y="3428998"/>
            <a:ext cx="5706987" cy="3176821"/>
          </a:xfrm>
          <a:prstGeom prst="rect">
            <a:avLst/>
          </a:prstGeom>
        </p:spPr>
      </p:pic>
      <p:pic>
        <p:nvPicPr>
          <p:cNvPr id="11" name="Picture 10">
            <a:extLst>
              <a:ext uri="{FF2B5EF4-FFF2-40B4-BE49-F238E27FC236}">
                <a16:creationId xmlns:a16="http://schemas.microsoft.com/office/drawing/2014/main" id="{91F1E802-9683-4D8E-BAAE-3CB0C6877C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6613" y="3429778"/>
            <a:ext cx="5681705" cy="3176041"/>
          </a:xfrm>
          <a:prstGeom prst="rect">
            <a:avLst/>
          </a:prstGeom>
        </p:spPr>
      </p:pic>
    </p:spTree>
    <p:extLst>
      <p:ext uri="{BB962C8B-B14F-4D97-AF65-F5344CB8AC3E}">
        <p14:creationId xmlns:p14="http://schemas.microsoft.com/office/powerpoint/2010/main" val="263956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E1FBE-347A-4ADC-9695-6404F230B43B}"/>
              </a:ext>
            </a:extLst>
          </p:cNvPr>
          <p:cNvSpPr txBox="1"/>
          <p:nvPr/>
        </p:nvSpPr>
        <p:spPr>
          <a:xfrm>
            <a:off x="949912" y="2388092"/>
            <a:ext cx="3852907" cy="830997"/>
          </a:xfrm>
          <a:prstGeom prst="rect">
            <a:avLst/>
          </a:prstGeom>
          <a:noFill/>
        </p:spPr>
        <p:txBody>
          <a:bodyPr wrap="square" rtlCol="0">
            <a:spAutoFit/>
          </a:bodyPr>
          <a:lstStyle/>
          <a:p>
            <a:pPr algn="ctr"/>
            <a:r>
              <a:rPr lang="en-US" sz="4800" dirty="0"/>
              <a:t>MY SQL </a:t>
            </a:r>
            <a:endParaRPr lang="en-IN" sz="4800" dirty="0"/>
          </a:p>
        </p:txBody>
      </p:sp>
      <p:sp>
        <p:nvSpPr>
          <p:cNvPr id="9" name="Rectangle 4">
            <a:extLst>
              <a:ext uri="{FF2B5EF4-FFF2-40B4-BE49-F238E27FC236}">
                <a16:creationId xmlns:a16="http://schemas.microsoft.com/office/drawing/2014/main" id="{99FAA16D-122E-4C7D-837B-69F2BAEC493C}"/>
              </a:ext>
            </a:extLst>
          </p:cNvPr>
          <p:cNvSpPr>
            <a:spLocks noChangeArrowheads="1"/>
          </p:cNvSpPr>
          <p:nvPr/>
        </p:nvSpPr>
        <p:spPr bwMode="auto">
          <a:xfrm rot="10800000" flipV="1">
            <a:off x="1509204" y="3334771"/>
            <a:ext cx="940145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Developed a financial analytics solution using SQL to preprocess and analyze company financial data. The project involved querying datasets with columns such as Segment, Country, Product, Units Sold, Sale Price, COGS, and Profit. I implemented advanced SQL queries to track key financial metrics, including </a:t>
            </a: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Sales Trends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Profitability</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Cost of Goods Sold (COGS)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and </a:t>
            </a: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Discounts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across various segments. These insights were further visualized in Tableau to support data-driven decision-making. </a:t>
            </a:r>
          </a:p>
        </p:txBody>
      </p:sp>
    </p:spTree>
    <p:extLst>
      <p:ext uri="{BB962C8B-B14F-4D97-AF65-F5344CB8AC3E}">
        <p14:creationId xmlns:p14="http://schemas.microsoft.com/office/powerpoint/2010/main" val="332743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B708-5410-4A13-B3C5-EAE5D587CAC1}"/>
              </a:ext>
            </a:extLst>
          </p:cNvPr>
          <p:cNvSpPr>
            <a:spLocks noGrp="1"/>
          </p:cNvSpPr>
          <p:nvPr>
            <p:ph type="title"/>
          </p:nvPr>
        </p:nvSpPr>
        <p:spPr/>
        <p:txBody>
          <a:bodyPr>
            <a:normAutofit/>
          </a:bodyPr>
          <a:lstStyle/>
          <a:p>
            <a:pPr algn="l"/>
            <a:r>
              <a:rPr lang="en-US" sz="4400" dirty="0">
                <a:latin typeface="Segoe UI" panose="020B0502040204020203" pitchFamily="34" charset="0"/>
                <a:cs typeface="Segoe UI" panose="020B0502040204020203" pitchFamily="34" charset="0"/>
              </a:rPr>
              <a:t>introduction</a:t>
            </a:r>
            <a:endParaRPr lang="en-IN" sz="44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1636F21-525C-47EC-8E4A-76F87C19E971}"/>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Finance Analytics Tableau Project</a:t>
            </a:r>
            <a:r>
              <a:rPr lang="en-US" dirty="0">
                <a:latin typeface="Segoe UI" panose="020B0502040204020203" pitchFamily="34" charset="0"/>
                <a:cs typeface="Segoe UI" panose="020B0502040204020203" pitchFamily="34" charset="0"/>
              </a:rPr>
              <a:t> focuses on analyzing key financial metrics to provide deep insights into the financial health of a company. By examining revenue trends, expenses, and financial ratios, the project aims to support data-driven decision-making processes. This Tableau dashboard will offer visualized financial KPIs and performance indicators, allowing stakeholders to track financial performance over time, compare actual performance against budgets, and ensure financial sustainability. The project is designed to be user-friendly, offering clear, actionable insights into company finances for improved planning and strategy.</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5669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B7CA9-3C76-494B-970F-F3B05BABA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73" y="514097"/>
            <a:ext cx="11011854" cy="5829805"/>
          </a:xfrm>
          <a:prstGeom prst="rect">
            <a:avLst/>
          </a:prstGeom>
        </p:spPr>
      </p:pic>
    </p:spTree>
    <p:extLst>
      <p:ext uri="{BB962C8B-B14F-4D97-AF65-F5344CB8AC3E}">
        <p14:creationId xmlns:p14="http://schemas.microsoft.com/office/powerpoint/2010/main" val="500514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7077B-2880-4605-89EA-C024DF712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07" y="1119940"/>
            <a:ext cx="11133785" cy="4618120"/>
          </a:xfrm>
          <a:prstGeom prst="rect">
            <a:avLst/>
          </a:prstGeom>
        </p:spPr>
      </p:pic>
    </p:spTree>
    <p:extLst>
      <p:ext uri="{BB962C8B-B14F-4D97-AF65-F5344CB8AC3E}">
        <p14:creationId xmlns:p14="http://schemas.microsoft.com/office/powerpoint/2010/main" val="37620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2187D6-1112-4378-954D-F6C2E30A1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14" y="567442"/>
            <a:ext cx="10981372" cy="5723116"/>
          </a:xfrm>
          <a:prstGeom prst="rect">
            <a:avLst/>
          </a:prstGeom>
        </p:spPr>
      </p:pic>
    </p:spTree>
    <p:extLst>
      <p:ext uri="{BB962C8B-B14F-4D97-AF65-F5344CB8AC3E}">
        <p14:creationId xmlns:p14="http://schemas.microsoft.com/office/powerpoint/2010/main" val="92047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36FDD5-798B-446F-BA04-D397B6DC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11" y="502666"/>
            <a:ext cx="11278577" cy="5852667"/>
          </a:xfrm>
          <a:prstGeom prst="rect">
            <a:avLst/>
          </a:prstGeom>
        </p:spPr>
      </p:pic>
    </p:spTree>
    <p:extLst>
      <p:ext uri="{BB962C8B-B14F-4D97-AF65-F5344CB8AC3E}">
        <p14:creationId xmlns:p14="http://schemas.microsoft.com/office/powerpoint/2010/main" val="3006099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82030-277A-4DE4-B9A5-AFF2BC245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56" y="510287"/>
            <a:ext cx="11171888" cy="5837426"/>
          </a:xfrm>
          <a:prstGeom prst="rect">
            <a:avLst/>
          </a:prstGeom>
        </p:spPr>
      </p:pic>
    </p:spTree>
    <p:extLst>
      <p:ext uri="{BB962C8B-B14F-4D97-AF65-F5344CB8AC3E}">
        <p14:creationId xmlns:p14="http://schemas.microsoft.com/office/powerpoint/2010/main" val="281613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60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B708-5410-4A13-B3C5-EAE5D587CAC1}"/>
              </a:ext>
            </a:extLst>
          </p:cNvPr>
          <p:cNvSpPr>
            <a:spLocks noGrp="1"/>
          </p:cNvSpPr>
          <p:nvPr>
            <p:ph type="title"/>
          </p:nvPr>
        </p:nvSpPr>
        <p:spPr>
          <a:xfrm>
            <a:off x="913795" y="609601"/>
            <a:ext cx="10353761" cy="1006136"/>
          </a:xfrm>
        </p:spPr>
        <p:txBody>
          <a:bodyPr>
            <a:normAutofit/>
          </a:bodyPr>
          <a:lstStyle/>
          <a:p>
            <a:pPr algn="l"/>
            <a:r>
              <a:rPr lang="en-US" sz="4400" dirty="0">
                <a:latin typeface="Segoe UI" panose="020B0502040204020203" pitchFamily="34" charset="0"/>
                <a:cs typeface="Segoe UI" panose="020B0502040204020203" pitchFamily="34" charset="0"/>
              </a:rPr>
              <a:t>conclusion</a:t>
            </a:r>
            <a:endParaRPr lang="en-IN" sz="4400"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CC7D5C7A-672E-49CC-BD57-7B06C6F0F5FD}"/>
              </a:ext>
            </a:extLst>
          </p:cNvPr>
          <p:cNvSpPr>
            <a:spLocks noGrp="1" noChangeArrowheads="1"/>
          </p:cNvSpPr>
          <p:nvPr>
            <p:ph idx="1"/>
          </p:nvPr>
        </p:nvSpPr>
        <p:spPr bwMode="auto">
          <a:xfrm>
            <a:off x="950202" y="1720878"/>
            <a:ext cx="101113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The analysis of the company's financial data using Python and Tableau provides valuable insights into its overall financial health. Key performance indicators like total revenue, gross profit margin, and return on assets highlight the company's efficiency and profitability across various segments and regions. By tracking expenses, sales trends, and financial ratios, we can identify areas for cost optimization and revenue growth. The combination of Python's robust data analysis and Tableau's interactive visualizations allows stakeholders to make informed, data-driven decisions to improve financial strategies and drive long-term success.</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826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30E87F59-2FC0-41DD-AF7D-5BF8CBB4D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52" y="1553591"/>
            <a:ext cx="457775" cy="461665"/>
          </a:xfrm>
          <a:prstGeom prst="rect">
            <a:avLst/>
          </a:prstGeom>
        </p:spPr>
      </p:pic>
      <p:pic>
        <p:nvPicPr>
          <p:cNvPr id="7" name="Picture 6">
            <a:hlinkClick r:id="rId4"/>
            <a:extLst>
              <a:ext uri="{FF2B5EF4-FFF2-40B4-BE49-F238E27FC236}">
                <a16:creationId xmlns:a16="http://schemas.microsoft.com/office/drawing/2014/main" id="{AD3D34D2-0E97-42F2-92E7-09FE9797B3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971" y="2160236"/>
            <a:ext cx="467556" cy="467556"/>
          </a:xfrm>
          <a:prstGeom prst="rect">
            <a:avLst/>
          </a:prstGeom>
        </p:spPr>
      </p:pic>
      <p:sp>
        <p:nvSpPr>
          <p:cNvPr id="8" name="TextBox 7">
            <a:extLst>
              <a:ext uri="{FF2B5EF4-FFF2-40B4-BE49-F238E27FC236}">
                <a16:creationId xmlns:a16="http://schemas.microsoft.com/office/drawing/2014/main" id="{8E403DA2-AC04-4B31-8027-28D8D7C9E2EE}"/>
              </a:ext>
            </a:extLst>
          </p:cNvPr>
          <p:cNvSpPr txBox="1"/>
          <p:nvPr/>
        </p:nvSpPr>
        <p:spPr>
          <a:xfrm>
            <a:off x="1482570" y="1553592"/>
            <a:ext cx="4474347"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linkedin</a:t>
            </a:r>
            <a:r>
              <a:rPr lang="en-US" b="1" dirty="0">
                <a:latin typeface="Segoe UI" panose="020B0502040204020203" pitchFamily="34" charset="0"/>
                <a:cs typeface="Segoe UI" panose="020B0502040204020203" pitchFamily="34" charset="0"/>
              </a:rPr>
              <a:t> logo to visit my Profile</a:t>
            </a:r>
            <a:endParaRPr lang="en-IN" b="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DACA16C2-B32A-4E6B-804D-51AE5A3AB6BE}"/>
              </a:ext>
            </a:extLst>
          </p:cNvPr>
          <p:cNvSpPr txBox="1"/>
          <p:nvPr/>
        </p:nvSpPr>
        <p:spPr>
          <a:xfrm>
            <a:off x="1482570" y="2258460"/>
            <a:ext cx="6203301"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Github</a:t>
            </a:r>
            <a:r>
              <a:rPr lang="en-US" b="1" dirty="0">
                <a:latin typeface="Segoe UI" panose="020B0502040204020203" pitchFamily="34" charset="0"/>
                <a:cs typeface="Segoe UI" panose="020B0502040204020203" pitchFamily="34" charset="0"/>
              </a:rPr>
              <a:t> logo to visit the portfolio of the project</a:t>
            </a:r>
            <a:endParaRPr lang="en-IN" b="1"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C6BF9086-7D18-4BA3-89BF-068DC68136FB}"/>
              </a:ext>
            </a:extLst>
          </p:cNvPr>
          <p:cNvSpPr txBox="1"/>
          <p:nvPr/>
        </p:nvSpPr>
        <p:spPr>
          <a:xfrm>
            <a:off x="985421" y="603682"/>
            <a:ext cx="4497578" cy="461665"/>
          </a:xfrm>
          <a:prstGeom prst="rect">
            <a:avLst/>
          </a:prstGeom>
          <a:noFill/>
        </p:spPr>
        <p:txBody>
          <a:bodyPr wrap="none" rtlCol="0">
            <a:spAutoFit/>
          </a:bodyPr>
          <a:lstStyle/>
          <a:p>
            <a:r>
              <a:rPr lang="en-US" sz="2400" b="1" dirty="0">
                <a:latin typeface="Segoe UI" panose="020B0502040204020203" pitchFamily="34" charset="0"/>
                <a:cs typeface="Segoe UI" panose="020B0502040204020203" pitchFamily="34" charset="0"/>
              </a:rPr>
              <a:t>VISIT FOR DETAILED PROJECT</a:t>
            </a:r>
            <a:endParaRPr lang="en-IN"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992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B708-5410-4A13-B3C5-EAE5D587CAC1}"/>
              </a:ext>
            </a:extLst>
          </p:cNvPr>
          <p:cNvSpPr>
            <a:spLocks noGrp="1"/>
          </p:cNvSpPr>
          <p:nvPr>
            <p:ph type="title"/>
          </p:nvPr>
        </p:nvSpPr>
        <p:spPr>
          <a:xfrm>
            <a:off x="913795" y="609601"/>
            <a:ext cx="10353761" cy="1006136"/>
          </a:xfrm>
        </p:spPr>
        <p:txBody>
          <a:bodyPr>
            <a:normAutofit/>
          </a:bodyPr>
          <a:lstStyle/>
          <a:p>
            <a:pPr algn="l"/>
            <a:r>
              <a:rPr lang="en-US" sz="4400" dirty="0" err="1">
                <a:latin typeface="Segoe UI" panose="020B0502040204020203" pitchFamily="34" charset="0"/>
                <a:cs typeface="Segoe UI" panose="020B0502040204020203" pitchFamily="34" charset="0"/>
              </a:rPr>
              <a:t>oBJECTIVEs</a:t>
            </a:r>
            <a:endParaRPr lang="en-IN" sz="4400"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CC7D5C7A-672E-49CC-BD57-7B06C6F0F5FD}"/>
              </a:ext>
            </a:extLst>
          </p:cNvPr>
          <p:cNvSpPr>
            <a:spLocks noGrp="1" noChangeArrowheads="1"/>
          </p:cNvSpPr>
          <p:nvPr>
            <p:ph idx="1"/>
          </p:nvPr>
        </p:nvSpPr>
        <p:spPr bwMode="auto">
          <a:xfrm>
            <a:off x="913795" y="1681477"/>
            <a:ext cx="111780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Analyze Revenue and Expenses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Examine how revenue and expenses evolve over time to identify patterns and trends that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effectLst/>
                <a:latin typeface="Segoe UI" panose="020B0502040204020203" pitchFamily="34" charset="0"/>
                <a:cs typeface="Segoe UI" panose="020B0502040204020203" pitchFamily="34" charset="0"/>
              </a:rPr>
              <a:t> </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impact the financial stability of the company.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Monitor Key Financial Ratios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Track essential financial ratios, including profit margins, return on assets (ROA),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and debt-to-equity ratio to measure the company's financial efficiency and leverage.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Track Budget vs. Actual Performance</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Compare the actual financial performance against the budgeted projections to identify gaps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effectLst/>
                <a:latin typeface="Segoe UI" panose="020B0502040204020203" pitchFamily="34" charset="0"/>
                <a:cs typeface="Segoe UI" panose="020B0502040204020203" pitchFamily="34" charset="0"/>
              </a:rPr>
              <a:t> </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and areas for improvement.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Visualize Key Financial Metrics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Display important financial performance indicators (KPIs) such as gross sales, cost of goods sold (COGS),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effectLst/>
                <a:latin typeface="Segoe UI" panose="020B0502040204020203" pitchFamily="34" charset="0"/>
                <a:cs typeface="Segoe UI" panose="020B0502040204020203" pitchFamily="34" charset="0"/>
              </a:rPr>
              <a:t> </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profit, and more, enabling quicker decisions on company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291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B708-5410-4A13-B3C5-EAE5D587CAC1}"/>
              </a:ext>
            </a:extLst>
          </p:cNvPr>
          <p:cNvSpPr>
            <a:spLocks noGrp="1"/>
          </p:cNvSpPr>
          <p:nvPr>
            <p:ph type="title"/>
          </p:nvPr>
        </p:nvSpPr>
        <p:spPr>
          <a:xfrm>
            <a:off x="913795" y="609601"/>
            <a:ext cx="10353761" cy="1006136"/>
          </a:xfrm>
        </p:spPr>
        <p:txBody>
          <a:bodyPr>
            <a:normAutofit/>
          </a:bodyPr>
          <a:lstStyle/>
          <a:p>
            <a:pPr algn="l"/>
            <a:r>
              <a:rPr lang="en-US" sz="4400" dirty="0">
                <a:latin typeface="Segoe UI" panose="020B0502040204020203" pitchFamily="34" charset="0"/>
                <a:cs typeface="Segoe UI" panose="020B0502040204020203" pitchFamily="34" charset="0"/>
              </a:rPr>
              <a:t>Main </a:t>
            </a:r>
            <a:r>
              <a:rPr lang="en-US" sz="4400" dirty="0" err="1">
                <a:latin typeface="Segoe UI" panose="020B0502040204020203" pitchFamily="34" charset="0"/>
                <a:cs typeface="Segoe UI" panose="020B0502040204020203" pitchFamily="34" charset="0"/>
              </a:rPr>
              <a:t>kpiS</a:t>
            </a:r>
            <a:endParaRPr lang="en-IN" sz="4400"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CC7D5C7A-672E-49CC-BD57-7B06C6F0F5FD}"/>
              </a:ext>
            </a:extLst>
          </p:cNvPr>
          <p:cNvSpPr>
            <a:spLocks noGrp="1" noChangeArrowheads="1"/>
          </p:cNvSpPr>
          <p:nvPr>
            <p:ph idx="1"/>
          </p:nvPr>
        </p:nvSpPr>
        <p:spPr bwMode="auto">
          <a:xfrm>
            <a:off x="913795" y="1837346"/>
            <a:ext cx="635701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AutoNum type="arabicPeriod"/>
            </a:pPr>
            <a:r>
              <a:rPr lang="en-US" altLang="en-US" sz="1800" dirty="0">
                <a:effectLst/>
                <a:latin typeface="Segoe UI" panose="020B0502040204020203" pitchFamily="34" charset="0"/>
                <a:cs typeface="Segoe UI" panose="020B0502040204020203" pitchFamily="34" charset="0"/>
              </a:rPr>
              <a:t>Total Revenue</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2. Gross Profit Margin</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3. Operating Expenses</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4. Net Profit Margin</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5. Cost of Goods Sold (COGS)</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6. Return on Assets (ROA)</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7. Debt-to-Equity Ratio</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8. Sales Growth Rate</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9. Profit per Unit Sold</a:t>
            </a:r>
          </a:p>
          <a:p>
            <a:pPr marL="0" lvl="0" indent="0" eaLnBrk="0" fontAlgn="base" hangingPunct="0">
              <a:lnSpc>
                <a:spcPct val="100000"/>
              </a:lnSpc>
              <a:spcBef>
                <a:spcPct val="0"/>
              </a:spcBef>
              <a:spcAft>
                <a:spcPct val="0"/>
              </a:spcAft>
              <a:buNone/>
            </a:pPr>
            <a:r>
              <a:rPr lang="en-US" altLang="en-US" sz="1800" dirty="0">
                <a:effectLst/>
                <a:latin typeface="Segoe UI" panose="020B0502040204020203" pitchFamily="34" charset="0"/>
                <a:cs typeface="Segoe UI" panose="020B0502040204020203" pitchFamily="34" charset="0"/>
              </a:rPr>
              <a:t>10. Discounts Given</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75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E1FBE-347A-4ADC-9695-6404F230B43B}"/>
              </a:ext>
            </a:extLst>
          </p:cNvPr>
          <p:cNvSpPr txBox="1"/>
          <p:nvPr/>
        </p:nvSpPr>
        <p:spPr>
          <a:xfrm>
            <a:off x="949912" y="2388092"/>
            <a:ext cx="7146524" cy="830997"/>
          </a:xfrm>
          <a:prstGeom prst="rect">
            <a:avLst/>
          </a:prstGeom>
          <a:noFill/>
        </p:spPr>
        <p:txBody>
          <a:bodyPr wrap="square" rtlCol="0">
            <a:spAutoFit/>
          </a:bodyPr>
          <a:lstStyle/>
          <a:p>
            <a:pPr algn="ctr"/>
            <a:r>
              <a:rPr lang="en-US" sz="4800" dirty="0"/>
              <a:t>TABLEAU DASHBOARD</a:t>
            </a:r>
            <a:endParaRPr lang="en-IN" sz="4800" dirty="0"/>
          </a:p>
        </p:txBody>
      </p:sp>
      <p:sp>
        <p:nvSpPr>
          <p:cNvPr id="4" name="TextBox 3">
            <a:extLst>
              <a:ext uri="{FF2B5EF4-FFF2-40B4-BE49-F238E27FC236}">
                <a16:creationId xmlns:a16="http://schemas.microsoft.com/office/drawing/2014/main" id="{2328F693-7538-43C4-8C01-4DE0E5DC21B0}"/>
              </a:ext>
            </a:extLst>
          </p:cNvPr>
          <p:cNvSpPr txBox="1"/>
          <p:nvPr/>
        </p:nvSpPr>
        <p:spPr>
          <a:xfrm>
            <a:off x="1118586" y="3429000"/>
            <a:ext cx="8930935"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This Tableau dashboard provides a detailed analysis of the company's financial performance based on key metrics such as revenue, profit, expenses, and sales trends. Using data segmented by product, country, and discount bands, the dashboard visualizes insights into gross sales, costs, and profitability across different regions and time periods. The interactive visualizations enable decision-makers to track performance indicators like gross profit margin, return on assets, and debt-to-equity ratio, facilitating data-driven strategies for optimizing financial health and growth.</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602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00A679-43EC-484F-A2BE-E02252653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0" y="289180"/>
            <a:ext cx="12091958" cy="6279640"/>
          </a:xfrm>
          <a:prstGeom prst="rect">
            <a:avLst/>
          </a:prstGeom>
        </p:spPr>
      </p:pic>
    </p:spTree>
    <p:extLst>
      <p:ext uri="{BB962C8B-B14F-4D97-AF65-F5344CB8AC3E}">
        <p14:creationId xmlns:p14="http://schemas.microsoft.com/office/powerpoint/2010/main" val="9260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ECF8E-C625-487F-854A-8B7CED4B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21"/>
            <a:ext cx="12192000" cy="6323957"/>
          </a:xfrm>
          <a:prstGeom prst="rect">
            <a:avLst/>
          </a:prstGeom>
        </p:spPr>
      </p:pic>
    </p:spTree>
    <p:extLst>
      <p:ext uri="{BB962C8B-B14F-4D97-AF65-F5344CB8AC3E}">
        <p14:creationId xmlns:p14="http://schemas.microsoft.com/office/powerpoint/2010/main" val="30142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94099-8597-4444-9B75-9B98CA2E8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691"/>
            <a:ext cx="12192000" cy="6354618"/>
          </a:xfrm>
          <a:prstGeom prst="rect">
            <a:avLst/>
          </a:prstGeom>
        </p:spPr>
      </p:pic>
    </p:spTree>
    <p:extLst>
      <p:ext uri="{BB962C8B-B14F-4D97-AF65-F5344CB8AC3E}">
        <p14:creationId xmlns:p14="http://schemas.microsoft.com/office/powerpoint/2010/main" val="360549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46AC43-B948-430A-9CAE-8909FA85F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471"/>
            <a:ext cx="12192000" cy="6313058"/>
          </a:xfrm>
          <a:prstGeom prst="rect">
            <a:avLst/>
          </a:prstGeom>
        </p:spPr>
      </p:pic>
    </p:spTree>
    <p:extLst>
      <p:ext uri="{BB962C8B-B14F-4D97-AF65-F5344CB8AC3E}">
        <p14:creationId xmlns:p14="http://schemas.microsoft.com/office/powerpoint/2010/main" val="347428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200</TotalTime>
  <Words>790</Words>
  <Application>Microsoft Office PowerPoint</Application>
  <PresentationFormat>Widescreen</PresentationFormat>
  <Paragraphs>43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Calibri</vt:lpstr>
      <vt:lpstr>Rockwell</vt:lpstr>
      <vt:lpstr>Segoe UI</vt:lpstr>
      <vt:lpstr>Damask</vt:lpstr>
      <vt:lpstr>Financial analysis</vt:lpstr>
      <vt:lpstr>introduction</vt:lpstr>
      <vt:lpstr>oBJECTIVEs</vt:lpstr>
      <vt:lpstr>Main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Patel</dc:creator>
  <cp:lastModifiedBy>Divya Patel</cp:lastModifiedBy>
  <cp:revision>14</cp:revision>
  <dcterms:created xsi:type="dcterms:W3CDTF">2024-09-25T16:29:43Z</dcterms:created>
  <dcterms:modified xsi:type="dcterms:W3CDTF">2024-09-27T18:07:28Z</dcterms:modified>
</cp:coreProperties>
</file>