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59" r:id="rId6"/>
    <p:sldId id="260" r:id="rId7"/>
    <p:sldId id="261" r:id="rId8"/>
    <p:sldId id="268" r:id="rId9"/>
    <p:sldId id="262" r:id="rId10"/>
    <p:sldId id="263" r:id="rId11"/>
    <p:sldId id="264"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6B8A371-9439-4F3B-A4C2-C1041068283E}"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BE6DD2-C718-455E-8682-C165345CA5FF}" type="slidenum">
              <a:rPr lang="en-IN" smtClean="0"/>
              <a:t>‹#›</a:t>
            </a:fld>
            <a:endParaRPr lang="en-IN"/>
          </a:p>
        </p:txBody>
      </p:sp>
    </p:spTree>
    <p:extLst>
      <p:ext uri="{BB962C8B-B14F-4D97-AF65-F5344CB8AC3E}">
        <p14:creationId xmlns:p14="http://schemas.microsoft.com/office/powerpoint/2010/main" val="35840933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8A371-9439-4F3B-A4C2-C1041068283E}"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E6DD2-C718-455E-8682-C165345CA5FF}" type="slidenum">
              <a:rPr lang="en-IN" smtClean="0"/>
              <a:t>‹#›</a:t>
            </a:fld>
            <a:endParaRPr lang="en-IN"/>
          </a:p>
        </p:txBody>
      </p:sp>
    </p:spTree>
    <p:extLst>
      <p:ext uri="{BB962C8B-B14F-4D97-AF65-F5344CB8AC3E}">
        <p14:creationId xmlns:p14="http://schemas.microsoft.com/office/powerpoint/2010/main" val="124875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8A371-9439-4F3B-A4C2-C1041068283E}"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E6DD2-C718-455E-8682-C165345CA5FF}" type="slidenum">
              <a:rPr lang="en-IN" smtClean="0"/>
              <a:t>‹#›</a:t>
            </a:fld>
            <a:endParaRPr lang="en-IN"/>
          </a:p>
        </p:txBody>
      </p:sp>
    </p:spTree>
    <p:extLst>
      <p:ext uri="{BB962C8B-B14F-4D97-AF65-F5344CB8AC3E}">
        <p14:creationId xmlns:p14="http://schemas.microsoft.com/office/powerpoint/2010/main" val="305110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B8A371-9439-4F3B-A4C2-C1041068283E}"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BE6DD2-C718-455E-8682-C165345CA5FF}" type="slidenum">
              <a:rPr lang="en-IN" smtClean="0"/>
              <a:t>‹#›</a:t>
            </a:fld>
            <a:endParaRPr lang="en-IN"/>
          </a:p>
        </p:txBody>
      </p:sp>
    </p:spTree>
    <p:extLst>
      <p:ext uri="{BB962C8B-B14F-4D97-AF65-F5344CB8AC3E}">
        <p14:creationId xmlns:p14="http://schemas.microsoft.com/office/powerpoint/2010/main" val="1188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E6B8A371-9439-4F3B-A4C2-C1041068283E}"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BE6DD2-C718-455E-8682-C165345CA5FF}" type="slidenum">
              <a:rPr lang="en-IN" smtClean="0"/>
              <a:t>‹#›</a:t>
            </a:fld>
            <a:endParaRPr lang="en-IN"/>
          </a:p>
        </p:txBody>
      </p:sp>
    </p:spTree>
    <p:extLst>
      <p:ext uri="{BB962C8B-B14F-4D97-AF65-F5344CB8AC3E}">
        <p14:creationId xmlns:p14="http://schemas.microsoft.com/office/powerpoint/2010/main" val="10184694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6B8A371-9439-4F3B-A4C2-C1041068283E}" type="datetimeFigureOut">
              <a:rPr lang="en-IN" smtClean="0"/>
              <a:t>27-09-2024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FBE6DD2-C718-455E-8682-C165345CA5FF}" type="slidenum">
              <a:rPr lang="en-IN" smtClean="0"/>
              <a:t>‹#›</a:t>
            </a:fld>
            <a:endParaRPr lang="en-IN"/>
          </a:p>
        </p:txBody>
      </p:sp>
    </p:spTree>
    <p:extLst>
      <p:ext uri="{BB962C8B-B14F-4D97-AF65-F5344CB8AC3E}">
        <p14:creationId xmlns:p14="http://schemas.microsoft.com/office/powerpoint/2010/main" val="135917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E6B8A371-9439-4F3B-A4C2-C1041068283E}"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BE6DD2-C718-455E-8682-C165345CA5F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8546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B8A371-9439-4F3B-A4C2-C1041068283E}" type="datetimeFigureOut">
              <a:rPr lang="en-IN" smtClean="0"/>
              <a:t>27-09-2024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BE6DD2-C718-455E-8682-C165345CA5FF}" type="slidenum">
              <a:rPr lang="en-IN" smtClean="0"/>
              <a:t>‹#›</a:t>
            </a:fld>
            <a:endParaRPr lang="en-IN"/>
          </a:p>
        </p:txBody>
      </p:sp>
    </p:spTree>
    <p:extLst>
      <p:ext uri="{BB962C8B-B14F-4D97-AF65-F5344CB8AC3E}">
        <p14:creationId xmlns:p14="http://schemas.microsoft.com/office/powerpoint/2010/main" val="174179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8A371-9439-4F3B-A4C2-C1041068283E}" type="datetimeFigureOut">
              <a:rPr lang="en-IN" smtClean="0"/>
              <a:t>27-09-2024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BE6DD2-C718-455E-8682-C165345CA5FF}" type="slidenum">
              <a:rPr lang="en-IN" smtClean="0"/>
              <a:t>‹#›</a:t>
            </a:fld>
            <a:endParaRPr lang="en-IN"/>
          </a:p>
        </p:txBody>
      </p:sp>
    </p:spTree>
    <p:extLst>
      <p:ext uri="{BB962C8B-B14F-4D97-AF65-F5344CB8AC3E}">
        <p14:creationId xmlns:p14="http://schemas.microsoft.com/office/powerpoint/2010/main" val="2791478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E6B8A371-9439-4F3B-A4C2-C1041068283E}" type="datetimeFigureOut">
              <a:rPr lang="en-IN" smtClean="0"/>
              <a:t>27-09-2024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EFBE6DD2-C718-455E-8682-C165345CA5FF}" type="slidenum">
              <a:rPr lang="en-IN" smtClean="0"/>
              <a:t>‹#›</a:t>
            </a:fld>
            <a:endParaRPr lang="en-IN"/>
          </a:p>
        </p:txBody>
      </p:sp>
    </p:spTree>
    <p:extLst>
      <p:ext uri="{BB962C8B-B14F-4D97-AF65-F5344CB8AC3E}">
        <p14:creationId xmlns:p14="http://schemas.microsoft.com/office/powerpoint/2010/main" val="145913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6B8A371-9439-4F3B-A4C2-C1041068283E}" type="datetimeFigureOut">
              <a:rPr lang="en-IN" smtClean="0"/>
              <a:t>27-09-2024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EFBE6DD2-C718-455E-8682-C165345CA5FF}" type="slidenum">
              <a:rPr lang="en-IN" smtClean="0"/>
              <a:t>‹#›</a:t>
            </a:fld>
            <a:endParaRPr lang="en-IN"/>
          </a:p>
        </p:txBody>
      </p:sp>
    </p:spTree>
    <p:extLst>
      <p:ext uri="{BB962C8B-B14F-4D97-AF65-F5344CB8AC3E}">
        <p14:creationId xmlns:p14="http://schemas.microsoft.com/office/powerpoint/2010/main" val="358490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6B8A371-9439-4F3B-A4C2-C1041068283E}" type="datetimeFigureOut">
              <a:rPr lang="en-IN" smtClean="0"/>
              <a:t>27-09-2024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FBE6DD2-C718-455E-8682-C165345CA5FF}" type="slidenum">
              <a:rPr lang="en-IN" smtClean="0"/>
              <a:t>‹#›</a:t>
            </a:fld>
            <a:endParaRPr lang="en-IN"/>
          </a:p>
        </p:txBody>
      </p:sp>
    </p:spTree>
    <p:extLst>
      <p:ext uri="{BB962C8B-B14F-4D97-AF65-F5344CB8AC3E}">
        <p14:creationId xmlns:p14="http://schemas.microsoft.com/office/powerpoint/2010/main" val="1437654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Ajaypatel06" TargetMode="Externa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hyperlink" Target="https://www.linkedin.com/in/ajay-patel-006ma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809A-B8E9-426B-8935-C9C3C00BB801}"/>
              </a:ext>
            </a:extLst>
          </p:cNvPr>
          <p:cNvSpPr>
            <a:spLocks noGrp="1"/>
          </p:cNvSpPr>
          <p:nvPr>
            <p:ph type="ctrTitle"/>
          </p:nvPr>
        </p:nvSpPr>
        <p:spPr/>
        <p:txBody>
          <a:bodyPr>
            <a:normAutofit/>
          </a:bodyPr>
          <a:lstStyle/>
          <a:p>
            <a:r>
              <a:rPr lang="en-US" sz="7200" b="1" dirty="0">
                <a:latin typeface="Segoe UI" panose="020B0502040204020203" pitchFamily="34" charset="0"/>
                <a:cs typeface="Segoe UI" panose="020B0502040204020203" pitchFamily="34" charset="0"/>
              </a:rPr>
              <a:t>HR ANALYSIS</a:t>
            </a:r>
            <a:endParaRPr lang="en-IN" sz="7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79826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06906C-7A15-4419-BE62-A3D4A1198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078" y="111723"/>
            <a:ext cx="6821058" cy="3107184"/>
          </a:xfrm>
          <a:prstGeom prst="rect">
            <a:avLst/>
          </a:prstGeom>
        </p:spPr>
      </p:pic>
      <p:pic>
        <p:nvPicPr>
          <p:cNvPr id="5" name="Picture 4">
            <a:extLst>
              <a:ext uri="{FF2B5EF4-FFF2-40B4-BE49-F238E27FC236}">
                <a16:creationId xmlns:a16="http://schemas.microsoft.com/office/drawing/2014/main" id="{B0B301CF-FEC5-4CB5-A3C3-D3BF0B338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078" y="3428998"/>
            <a:ext cx="6821058" cy="3241475"/>
          </a:xfrm>
          <a:prstGeom prst="rect">
            <a:avLst/>
          </a:prstGeom>
        </p:spPr>
      </p:pic>
      <p:pic>
        <p:nvPicPr>
          <p:cNvPr id="9" name="Picture 8">
            <a:extLst>
              <a:ext uri="{FF2B5EF4-FFF2-40B4-BE49-F238E27FC236}">
                <a16:creationId xmlns:a16="http://schemas.microsoft.com/office/drawing/2014/main" id="{0FEF96D6-93C1-458F-BA75-1BEEA1F34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747" y="3428999"/>
            <a:ext cx="3740491" cy="3241476"/>
          </a:xfrm>
          <a:prstGeom prst="rect">
            <a:avLst/>
          </a:prstGeom>
        </p:spPr>
      </p:pic>
      <p:pic>
        <p:nvPicPr>
          <p:cNvPr id="11" name="Picture 10">
            <a:extLst>
              <a:ext uri="{FF2B5EF4-FFF2-40B4-BE49-F238E27FC236}">
                <a16:creationId xmlns:a16="http://schemas.microsoft.com/office/drawing/2014/main" id="{A73CD983-0352-4897-9234-F2EE25378E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748" y="111723"/>
            <a:ext cx="3740491" cy="3107184"/>
          </a:xfrm>
          <a:prstGeom prst="rect">
            <a:avLst/>
          </a:prstGeom>
        </p:spPr>
      </p:pic>
    </p:spTree>
    <p:extLst>
      <p:ext uri="{BB962C8B-B14F-4D97-AF65-F5344CB8AC3E}">
        <p14:creationId xmlns:p14="http://schemas.microsoft.com/office/powerpoint/2010/main" val="285352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E75299-84FE-4F2C-91DD-71344847A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771" y="160807"/>
            <a:ext cx="5458979" cy="2768824"/>
          </a:xfrm>
          <a:prstGeom prst="rect">
            <a:avLst/>
          </a:prstGeom>
        </p:spPr>
      </p:pic>
      <p:pic>
        <p:nvPicPr>
          <p:cNvPr id="5" name="Picture 4">
            <a:extLst>
              <a:ext uri="{FF2B5EF4-FFF2-40B4-BE49-F238E27FC236}">
                <a16:creationId xmlns:a16="http://schemas.microsoft.com/office/drawing/2014/main" id="{1E9D0469-B151-4F61-AD42-784D457D7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96" y="3284738"/>
            <a:ext cx="5221234" cy="3187352"/>
          </a:xfrm>
          <a:prstGeom prst="rect">
            <a:avLst/>
          </a:prstGeom>
        </p:spPr>
      </p:pic>
      <p:pic>
        <p:nvPicPr>
          <p:cNvPr id="7" name="Picture 6">
            <a:extLst>
              <a:ext uri="{FF2B5EF4-FFF2-40B4-BE49-F238E27FC236}">
                <a16:creationId xmlns:a16="http://schemas.microsoft.com/office/drawing/2014/main" id="{FEABD4D0-8C67-46FF-B5CB-CF5E196ACD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796" y="160807"/>
            <a:ext cx="5184658" cy="2795461"/>
          </a:xfrm>
          <a:prstGeom prst="rect">
            <a:avLst/>
          </a:prstGeom>
        </p:spPr>
      </p:pic>
      <p:pic>
        <p:nvPicPr>
          <p:cNvPr id="9" name="Picture 8">
            <a:extLst>
              <a:ext uri="{FF2B5EF4-FFF2-40B4-BE49-F238E27FC236}">
                <a16:creationId xmlns:a16="http://schemas.microsoft.com/office/drawing/2014/main" id="{0DEF7FD8-607B-4F32-8591-EC262B9509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5771" y="3284738"/>
            <a:ext cx="5458979" cy="3339786"/>
          </a:xfrm>
          <a:prstGeom prst="rect">
            <a:avLst/>
          </a:prstGeom>
        </p:spPr>
      </p:pic>
    </p:spTree>
    <p:extLst>
      <p:ext uri="{BB962C8B-B14F-4D97-AF65-F5344CB8AC3E}">
        <p14:creationId xmlns:p14="http://schemas.microsoft.com/office/powerpoint/2010/main" val="32020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70B3-6912-4C3E-88E3-5BB0AF049C1E}"/>
              </a:ext>
            </a:extLst>
          </p:cNvPr>
          <p:cNvSpPr>
            <a:spLocks noGrp="1"/>
          </p:cNvSpPr>
          <p:nvPr>
            <p:ph type="title"/>
          </p:nvPr>
        </p:nvSpPr>
        <p:spPr/>
        <p:txBody>
          <a:bodyPr>
            <a:normAutofit/>
          </a:bodyPr>
          <a:lstStyle/>
          <a:p>
            <a:r>
              <a:rPr lang="en-US" sz="4000" b="1" dirty="0">
                <a:latin typeface="Segoe UI" panose="020B0502040204020203" pitchFamily="34" charset="0"/>
                <a:cs typeface="Segoe UI" panose="020B0502040204020203" pitchFamily="34" charset="0"/>
              </a:rPr>
              <a:t>CONCLUSION</a:t>
            </a:r>
            <a:endParaRPr lang="en-IN" sz="4000"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217F3F-8CFA-4650-86AA-E183CFEE2B83}"/>
              </a:ext>
            </a:extLst>
          </p:cNvPr>
          <p:cNvSpPr>
            <a:spLocks noGrp="1"/>
          </p:cNvSpPr>
          <p:nvPr>
            <p:ph idx="1"/>
          </p:nvPr>
        </p:nvSpPr>
        <p:spPr>
          <a:xfrm>
            <a:off x="1580225" y="2655800"/>
            <a:ext cx="9215022" cy="2661924"/>
          </a:xfrm>
        </p:spPr>
        <p:txBody>
          <a:bodyPr/>
          <a:lstStyle/>
          <a:p>
            <a:pPr marL="0" indent="0">
              <a:buNone/>
            </a:pPr>
            <a:r>
              <a:rPr lang="en-US" dirty="0">
                <a:solidFill>
                  <a:schemeClr val="tx1"/>
                </a:solidFill>
                <a:latin typeface="Segoe UI" panose="020B0502040204020203" pitchFamily="34" charset="0"/>
                <a:cs typeface="Segoe UI" panose="020B0502040204020203" pitchFamily="34" charset="0"/>
              </a:rPr>
              <a:t>The HR dataset created by Dr. Carla </a:t>
            </a:r>
            <a:r>
              <a:rPr lang="en-US" dirty="0" err="1">
                <a:solidFill>
                  <a:schemeClr val="tx1"/>
                </a:solidFill>
                <a:latin typeface="Segoe UI" panose="020B0502040204020203" pitchFamily="34" charset="0"/>
                <a:cs typeface="Segoe UI" panose="020B0502040204020203" pitchFamily="34" charset="0"/>
              </a:rPr>
              <a:t>Patalano</a:t>
            </a:r>
            <a:r>
              <a:rPr lang="en-US" dirty="0">
                <a:solidFill>
                  <a:schemeClr val="tx1"/>
                </a:solidFill>
                <a:latin typeface="Segoe UI" panose="020B0502040204020203" pitchFamily="34" charset="0"/>
                <a:cs typeface="Segoe UI" panose="020B0502040204020203" pitchFamily="34" charset="0"/>
              </a:rPr>
              <a:t> and her colleague provides a valuable tool for teaching HR professionals how to leverage data for strategic decision-making. By using Tableau, Python, or R for visualizations and analysis, key insights into employee performance, diversity, pay equity, and turnover can be uncovered. These insights enable organizations to enhance recruitment strategies, address pay gaps, boost employee engagement, and predict potential attrition. As more data is added and refined, the dataset will continue to serve as a practical resource for HR analytics education.</a:t>
            </a: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6356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F31C28-C503-4BAC-B4C6-EFDFAE7DEB44}"/>
              </a:ext>
            </a:extLst>
          </p:cNvPr>
          <p:cNvSpPr txBox="1"/>
          <p:nvPr/>
        </p:nvSpPr>
        <p:spPr>
          <a:xfrm>
            <a:off x="1358283" y="710213"/>
            <a:ext cx="4625267" cy="461665"/>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VISIT FOR DETAILED PROJECT</a:t>
            </a:r>
            <a:endParaRPr lang="en-IN" sz="2400" b="1" dirty="0">
              <a:latin typeface="Segoe UI" panose="020B0502040204020203" pitchFamily="34" charset="0"/>
              <a:cs typeface="Segoe UI" panose="020B0502040204020203" pitchFamily="34" charset="0"/>
            </a:endParaRPr>
          </a:p>
        </p:txBody>
      </p:sp>
      <p:pic>
        <p:nvPicPr>
          <p:cNvPr id="4" name="Picture 3">
            <a:hlinkClick r:id="rId2"/>
            <a:extLst>
              <a:ext uri="{FF2B5EF4-FFF2-40B4-BE49-F238E27FC236}">
                <a16:creationId xmlns:a16="http://schemas.microsoft.com/office/drawing/2014/main" id="{2E193EAE-1178-42DF-963E-F9F7FD856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58284" y="2242139"/>
            <a:ext cx="354012" cy="354011"/>
          </a:xfrm>
          <a:prstGeom prst="rect">
            <a:avLst/>
          </a:prstGeom>
        </p:spPr>
      </p:pic>
      <p:pic>
        <p:nvPicPr>
          <p:cNvPr id="8" name="Picture 7">
            <a:hlinkClick r:id="rId4"/>
            <a:extLst>
              <a:ext uri="{FF2B5EF4-FFF2-40B4-BE49-F238E27FC236}">
                <a16:creationId xmlns:a16="http://schemas.microsoft.com/office/drawing/2014/main" id="{549B31B8-BDE6-4FE8-8DB1-3948E99746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8284" y="1557469"/>
            <a:ext cx="354012" cy="354012"/>
          </a:xfrm>
          <a:prstGeom prst="rect">
            <a:avLst/>
          </a:prstGeom>
        </p:spPr>
      </p:pic>
      <p:sp>
        <p:nvSpPr>
          <p:cNvPr id="9" name="TextBox 8">
            <a:extLst>
              <a:ext uri="{FF2B5EF4-FFF2-40B4-BE49-F238E27FC236}">
                <a16:creationId xmlns:a16="http://schemas.microsoft.com/office/drawing/2014/main" id="{7ADAC318-60AD-40C7-AF84-5710083B9C92}"/>
              </a:ext>
            </a:extLst>
          </p:cNvPr>
          <p:cNvSpPr txBox="1"/>
          <p:nvPr/>
        </p:nvSpPr>
        <p:spPr>
          <a:xfrm>
            <a:off x="2006353" y="1565129"/>
            <a:ext cx="4517070" cy="369332"/>
          </a:xfrm>
          <a:prstGeom prst="rect">
            <a:avLst/>
          </a:prstGeom>
          <a:noFill/>
        </p:spPr>
        <p:txBody>
          <a:bodyPr wrap="none" rtlCol="0">
            <a:spAutoFit/>
          </a:bodyPr>
          <a:lstStyle/>
          <a:p>
            <a:r>
              <a:rPr lang="en-US" b="1" dirty="0">
                <a:latin typeface="Segoe UI" panose="020B0502040204020203" pitchFamily="34" charset="0"/>
                <a:cs typeface="Segoe UI" panose="020B0502040204020203" pitchFamily="34" charset="0"/>
              </a:rPr>
              <a:t>Click on </a:t>
            </a:r>
            <a:r>
              <a:rPr lang="en-US" b="1" dirty="0" err="1">
                <a:latin typeface="Segoe UI" panose="020B0502040204020203" pitchFamily="34" charset="0"/>
                <a:cs typeface="Segoe UI" panose="020B0502040204020203" pitchFamily="34" charset="0"/>
              </a:rPr>
              <a:t>linkedin</a:t>
            </a:r>
            <a:r>
              <a:rPr lang="en-US" b="1" dirty="0">
                <a:latin typeface="Segoe UI" panose="020B0502040204020203" pitchFamily="34" charset="0"/>
                <a:cs typeface="Segoe UI" panose="020B0502040204020203" pitchFamily="34" charset="0"/>
              </a:rPr>
              <a:t> logo to visit my Profile</a:t>
            </a:r>
            <a:endParaRPr lang="en-IN" b="1"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89402C2A-CCD4-466E-B593-B30F09751BA5}"/>
              </a:ext>
            </a:extLst>
          </p:cNvPr>
          <p:cNvSpPr txBox="1"/>
          <p:nvPr/>
        </p:nvSpPr>
        <p:spPr>
          <a:xfrm>
            <a:off x="2006353" y="2226818"/>
            <a:ext cx="6203301" cy="369332"/>
          </a:xfrm>
          <a:prstGeom prst="rect">
            <a:avLst/>
          </a:prstGeom>
          <a:noFill/>
        </p:spPr>
        <p:txBody>
          <a:bodyPr wrap="none" rtlCol="0">
            <a:spAutoFit/>
          </a:bodyPr>
          <a:lstStyle/>
          <a:p>
            <a:r>
              <a:rPr lang="en-US" b="1" dirty="0">
                <a:latin typeface="Segoe UI" panose="020B0502040204020203" pitchFamily="34" charset="0"/>
                <a:cs typeface="Segoe UI" panose="020B0502040204020203" pitchFamily="34" charset="0"/>
              </a:rPr>
              <a:t>Click on </a:t>
            </a:r>
            <a:r>
              <a:rPr lang="en-US" b="1" dirty="0" err="1">
                <a:latin typeface="Segoe UI" panose="020B0502040204020203" pitchFamily="34" charset="0"/>
                <a:cs typeface="Segoe UI" panose="020B0502040204020203" pitchFamily="34" charset="0"/>
              </a:rPr>
              <a:t>Github</a:t>
            </a:r>
            <a:r>
              <a:rPr lang="en-US" b="1" dirty="0">
                <a:latin typeface="Segoe UI" panose="020B0502040204020203" pitchFamily="34" charset="0"/>
                <a:cs typeface="Segoe UI" panose="020B0502040204020203" pitchFamily="34" charset="0"/>
              </a:rPr>
              <a:t> logo to visit the portfolio of the project</a:t>
            </a:r>
            <a:endParaRPr lang="en-IN"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2425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F7CB-4EB0-4325-86E4-D3F89EE1A4BE}"/>
              </a:ext>
            </a:extLst>
          </p:cNvPr>
          <p:cNvSpPr>
            <a:spLocks noGrp="1"/>
          </p:cNvSpPr>
          <p:nvPr>
            <p:ph type="title"/>
          </p:nvPr>
        </p:nvSpPr>
        <p:spPr/>
        <p:txBody>
          <a:bodyPr>
            <a:normAutofit/>
          </a:bodyPr>
          <a:lstStyle/>
          <a:p>
            <a:r>
              <a:rPr lang="en-US" sz="4000" b="1" dirty="0">
                <a:latin typeface="Segoe UI" panose="020B0502040204020203" pitchFamily="34" charset="0"/>
                <a:cs typeface="Segoe UI" panose="020B0502040204020203" pitchFamily="34" charset="0"/>
              </a:rPr>
              <a:t>INTRODUCTION</a:t>
            </a:r>
            <a:endParaRPr lang="en-IN" sz="4000" b="1" dirty="0">
              <a:latin typeface="Segoe UI" panose="020B0502040204020203" pitchFamily="34" charset="0"/>
              <a:cs typeface="Segoe UI" panose="020B0502040204020203" pitchFamily="34" charset="0"/>
            </a:endParaRPr>
          </a:p>
        </p:txBody>
      </p:sp>
      <p:sp>
        <p:nvSpPr>
          <p:cNvPr id="4" name="Rectangle 1">
            <a:extLst>
              <a:ext uri="{FF2B5EF4-FFF2-40B4-BE49-F238E27FC236}">
                <a16:creationId xmlns:a16="http://schemas.microsoft.com/office/drawing/2014/main" id="{B4BCA2B8-505B-4A03-A74D-95CF40DD2525}"/>
              </a:ext>
            </a:extLst>
          </p:cNvPr>
          <p:cNvSpPr>
            <a:spLocks noGrp="1" noChangeArrowheads="1"/>
          </p:cNvSpPr>
          <p:nvPr>
            <p:ph idx="1"/>
          </p:nvPr>
        </p:nvSpPr>
        <p:spPr bwMode="auto">
          <a:xfrm>
            <a:off x="1118586" y="2918601"/>
            <a:ext cx="1026258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This project revolves around analyzing a comprehensive HR dataset designed for teaching purposes by Dr. Carla </a:t>
            </a:r>
            <a:r>
              <a:rPr kumimoji="0" lang="en-US" altLang="en-US" sz="1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Patalanoand</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 colleague at New England College of Business. The dataset is synthetic but reflects real-world HR challenges, providing valuable insights for data analysis and visualization. It includes various attributes such as employee names , demographic details, employment history, salaries, and performance scores. The goal is to explore HR metrics such as employee engagement, diversity, recruitment sources, and performance trends, leveraging tools like Tableau, R, and Python. This analysis will help address key HR challenges, such as predicting employee turnover, assessing diversity profiles, and identifying pay equity issues, ultimately enhancing decision-making in HR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347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DB53-01A6-4DDB-8435-CCBAF1CAFE98}"/>
              </a:ext>
            </a:extLst>
          </p:cNvPr>
          <p:cNvSpPr>
            <a:spLocks noGrp="1"/>
          </p:cNvSpPr>
          <p:nvPr>
            <p:ph type="title"/>
          </p:nvPr>
        </p:nvSpPr>
        <p:spPr/>
        <p:txBody>
          <a:bodyPr>
            <a:normAutofit/>
          </a:bodyPr>
          <a:lstStyle/>
          <a:p>
            <a:r>
              <a:rPr lang="en-US" sz="4000" b="1" dirty="0">
                <a:latin typeface="Segoe UI" panose="020B0502040204020203" pitchFamily="34" charset="0"/>
                <a:cs typeface="Segoe UI" panose="020B0502040204020203" pitchFamily="34" charset="0"/>
              </a:rPr>
              <a:t>OBJECTIVE</a:t>
            </a:r>
            <a:endParaRPr lang="en-IN" sz="4000" b="1" dirty="0">
              <a:latin typeface="Segoe UI" panose="020B0502040204020203" pitchFamily="34" charset="0"/>
              <a:cs typeface="Segoe UI" panose="020B0502040204020203" pitchFamily="34" charset="0"/>
            </a:endParaRPr>
          </a:p>
        </p:txBody>
      </p:sp>
      <p:sp>
        <p:nvSpPr>
          <p:cNvPr id="4" name="Rectangle 1">
            <a:extLst>
              <a:ext uri="{FF2B5EF4-FFF2-40B4-BE49-F238E27FC236}">
                <a16:creationId xmlns:a16="http://schemas.microsoft.com/office/drawing/2014/main" id="{BAB33A5D-8B4C-4B60-9003-0B75ED962CBF}"/>
              </a:ext>
            </a:extLst>
          </p:cNvPr>
          <p:cNvSpPr>
            <a:spLocks noGrp="1" noChangeArrowheads="1"/>
          </p:cNvSpPr>
          <p:nvPr>
            <p:ph idx="1"/>
          </p:nvPr>
        </p:nvSpPr>
        <p:spPr bwMode="auto">
          <a:xfrm>
            <a:off x="1651247" y="2656586"/>
            <a:ext cx="946359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Analyze employee performance</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and identify any relationships between performance scores and managers or departments.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Assess diversity profiles</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within the organization and explore the effectiveness of recruitment sources in promoting diversity.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Predict employee turnover</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helping the organization anticipate and mitigate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Evaluate pay equity</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across different departments and positions, ensuring fairness in compensation.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Visualize key HR metrics</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using tools like Tableau, enabling HR professionals to understand trends and areas for improvement. </a:t>
            </a:r>
          </a:p>
        </p:txBody>
      </p:sp>
    </p:spTree>
    <p:extLst>
      <p:ext uri="{BB962C8B-B14F-4D97-AF65-F5344CB8AC3E}">
        <p14:creationId xmlns:p14="http://schemas.microsoft.com/office/powerpoint/2010/main" val="380568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FE92-F2D6-46E8-AF77-178DE92D4955}"/>
              </a:ext>
            </a:extLst>
          </p:cNvPr>
          <p:cNvSpPr>
            <a:spLocks noGrp="1"/>
          </p:cNvSpPr>
          <p:nvPr>
            <p:ph type="title"/>
          </p:nvPr>
        </p:nvSpPr>
        <p:spPr>
          <a:xfrm>
            <a:off x="2231136" y="423154"/>
            <a:ext cx="7729728" cy="1188720"/>
          </a:xfrm>
        </p:spPr>
        <p:txBody>
          <a:bodyPr>
            <a:normAutofit/>
          </a:bodyPr>
          <a:lstStyle/>
          <a:p>
            <a:r>
              <a:rPr lang="en-US" sz="4000" b="1" dirty="0">
                <a:latin typeface="Segoe UI" panose="020B0502040204020203" pitchFamily="34" charset="0"/>
                <a:cs typeface="Segoe UI" panose="020B0502040204020203" pitchFamily="34" charset="0"/>
              </a:rPr>
              <a:t>MAIN KPIs</a:t>
            </a:r>
            <a:endParaRPr lang="en-IN" sz="4000"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033550-4F60-45B1-AFCA-70154F673F18}"/>
              </a:ext>
            </a:extLst>
          </p:cNvPr>
          <p:cNvSpPr>
            <a:spLocks noGrp="1"/>
          </p:cNvSpPr>
          <p:nvPr>
            <p:ph idx="1"/>
          </p:nvPr>
        </p:nvSpPr>
        <p:spPr>
          <a:xfrm>
            <a:off x="2231136" y="2077376"/>
            <a:ext cx="7729728" cy="4357470"/>
          </a:xfrm>
        </p:spPr>
        <p:txBody>
          <a:bodyPr>
            <a:noAutofit/>
          </a:bodyPr>
          <a:lstStyle/>
          <a:p>
            <a:r>
              <a:rPr lang="en-US" sz="1600" dirty="0">
                <a:solidFill>
                  <a:schemeClr val="tx1"/>
                </a:solidFill>
                <a:latin typeface="Segoe UI" panose="020B0502040204020203" pitchFamily="34" charset="0"/>
                <a:cs typeface="Segoe UI" panose="020B0502040204020203" pitchFamily="34" charset="0"/>
              </a:rPr>
              <a:t>1. Employee Performance Score</a:t>
            </a:r>
          </a:p>
          <a:p>
            <a:r>
              <a:rPr lang="en-US" sz="1600" dirty="0">
                <a:solidFill>
                  <a:schemeClr val="tx1"/>
                </a:solidFill>
                <a:latin typeface="Segoe UI" panose="020B0502040204020203" pitchFamily="34" charset="0"/>
                <a:cs typeface="Segoe UI" panose="020B0502040204020203" pitchFamily="34" charset="0"/>
              </a:rPr>
              <a:t>2. Employee Engagement Score</a:t>
            </a:r>
          </a:p>
          <a:p>
            <a:r>
              <a:rPr lang="en-US" sz="1600" dirty="0">
                <a:solidFill>
                  <a:schemeClr val="tx1"/>
                </a:solidFill>
                <a:latin typeface="Segoe UI" panose="020B0502040204020203" pitchFamily="34" charset="0"/>
                <a:cs typeface="Segoe UI" panose="020B0502040204020203" pitchFamily="34" charset="0"/>
              </a:rPr>
              <a:t>3. Employee Satisfaction Score</a:t>
            </a:r>
          </a:p>
          <a:p>
            <a:r>
              <a:rPr lang="en-US" sz="1600" dirty="0">
                <a:solidFill>
                  <a:schemeClr val="tx1"/>
                </a:solidFill>
                <a:latin typeface="Segoe UI" panose="020B0502040204020203" pitchFamily="34" charset="0"/>
                <a:cs typeface="Segoe UI" panose="020B0502040204020203" pitchFamily="34" charset="0"/>
              </a:rPr>
              <a:t>4. Absenteeism Rate</a:t>
            </a:r>
          </a:p>
          <a:p>
            <a:r>
              <a:rPr lang="en-US" sz="1600" dirty="0">
                <a:solidFill>
                  <a:schemeClr val="tx1"/>
                </a:solidFill>
                <a:latin typeface="Segoe UI" panose="020B0502040204020203" pitchFamily="34" charset="0"/>
                <a:cs typeface="Segoe UI" panose="020B0502040204020203" pitchFamily="34" charset="0"/>
              </a:rPr>
              <a:t>5. Employee Turnover Rate</a:t>
            </a:r>
          </a:p>
          <a:p>
            <a:r>
              <a:rPr lang="en-US" sz="1600" dirty="0">
                <a:solidFill>
                  <a:schemeClr val="tx1"/>
                </a:solidFill>
                <a:latin typeface="Segoe UI" panose="020B0502040204020203" pitchFamily="34" charset="0"/>
                <a:cs typeface="Segoe UI" panose="020B0502040204020203" pitchFamily="34" charset="0"/>
              </a:rPr>
              <a:t>6. Recruitment Source Effectiveness</a:t>
            </a:r>
          </a:p>
          <a:p>
            <a:r>
              <a:rPr lang="en-US" sz="1600" dirty="0">
                <a:solidFill>
                  <a:schemeClr val="tx1"/>
                </a:solidFill>
                <a:latin typeface="Segoe UI" panose="020B0502040204020203" pitchFamily="34" charset="0"/>
                <a:cs typeface="Segoe UI" panose="020B0502040204020203" pitchFamily="34" charset="0"/>
              </a:rPr>
              <a:t>7. Diversity Index</a:t>
            </a:r>
          </a:p>
          <a:p>
            <a:r>
              <a:rPr lang="en-US" sz="1600" dirty="0">
                <a:solidFill>
                  <a:schemeClr val="tx1"/>
                </a:solidFill>
                <a:latin typeface="Segoe UI" panose="020B0502040204020203" pitchFamily="34" charset="0"/>
                <a:cs typeface="Segoe UI" panose="020B0502040204020203" pitchFamily="34" charset="0"/>
              </a:rPr>
              <a:t>8. Pay Equity Analysis</a:t>
            </a:r>
          </a:p>
          <a:p>
            <a:r>
              <a:rPr lang="en-US" sz="1600" dirty="0">
                <a:solidFill>
                  <a:schemeClr val="tx1"/>
                </a:solidFill>
                <a:latin typeface="Segoe UI" panose="020B0502040204020203" pitchFamily="34" charset="0"/>
                <a:cs typeface="Segoe UI" panose="020B0502040204020203" pitchFamily="34" charset="0"/>
              </a:rPr>
              <a:t>9. Days Late in Last 30 Days</a:t>
            </a:r>
          </a:p>
          <a:p>
            <a:r>
              <a:rPr lang="en-US" sz="1600" dirty="0">
                <a:solidFill>
                  <a:schemeClr val="tx1"/>
                </a:solidFill>
                <a:latin typeface="Segoe UI" panose="020B0502040204020203" pitchFamily="34" charset="0"/>
                <a:cs typeface="Segoe UI" panose="020B0502040204020203" pitchFamily="34" charset="0"/>
              </a:rPr>
              <a:t>10. Tenure Distribution</a:t>
            </a:r>
          </a:p>
          <a:p>
            <a:r>
              <a:rPr lang="en-US" sz="1600" dirty="0">
                <a:solidFill>
                  <a:schemeClr val="tx1"/>
                </a:solidFill>
                <a:latin typeface="Segoe UI" panose="020B0502040204020203" pitchFamily="34" charset="0"/>
                <a:cs typeface="Segoe UI" panose="020B0502040204020203" pitchFamily="34" charset="0"/>
              </a:rPr>
              <a:t>11. Reasons for Termination</a:t>
            </a:r>
          </a:p>
          <a:p>
            <a:r>
              <a:rPr lang="en-US" sz="1600" dirty="0">
                <a:solidFill>
                  <a:schemeClr val="tx1"/>
                </a:solidFill>
                <a:latin typeface="Segoe UI" panose="020B0502040204020203" pitchFamily="34" charset="0"/>
                <a:cs typeface="Segoe UI" panose="020B0502040204020203" pitchFamily="34" charset="0"/>
              </a:rPr>
              <a:t>12. Department-wise Attrition Rate</a:t>
            </a:r>
          </a:p>
          <a:p>
            <a:endParaRPr lang="en-IN"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6706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87280-59D4-41E6-82DF-984A4F0BAFEC}"/>
              </a:ext>
            </a:extLst>
          </p:cNvPr>
          <p:cNvSpPr txBox="1"/>
          <p:nvPr/>
        </p:nvSpPr>
        <p:spPr>
          <a:xfrm>
            <a:off x="1589102" y="2104006"/>
            <a:ext cx="3151573" cy="830997"/>
          </a:xfrm>
          <a:prstGeom prst="rect">
            <a:avLst/>
          </a:prstGeom>
          <a:noFill/>
        </p:spPr>
        <p:txBody>
          <a:bodyPr wrap="square" rtlCol="0">
            <a:spAutoFit/>
          </a:bodyPr>
          <a:lstStyle/>
          <a:p>
            <a:r>
              <a:rPr lang="en-US" sz="4800" b="1" dirty="0">
                <a:latin typeface="Segoe UI" panose="020B0502040204020203" pitchFamily="34" charset="0"/>
                <a:ea typeface="Segoe UI Black" panose="020B0A02040204020203" pitchFamily="34" charset="0"/>
                <a:cs typeface="Segoe UI" panose="020B0502040204020203" pitchFamily="34" charset="0"/>
              </a:rPr>
              <a:t>TABLEAU</a:t>
            </a:r>
            <a:endParaRPr lang="en-IN" sz="4800" b="1" dirty="0">
              <a:latin typeface="Segoe UI" panose="020B0502040204020203" pitchFamily="34" charset="0"/>
              <a:ea typeface="Segoe UI Black" panose="020B0A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F04682A5-EEB0-42C6-906E-091BA5CD3174}"/>
              </a:ext>
            </a:extLst>
          </p:cNvPr>
          <p:cNvSpPr txBox="1"/>
          <p:nvPr/>
        </p:nvSpPr>
        <p:spPr>
          <a:xfrm>
            <a:off x="1376039" y="3258105"/>
            <a:ext cx="7856738"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HR dataset developed by Dr. Carla </a:t>
            </a:r>
            <a:r>
              <a:rPr lang="en-US" dirty="0" err="1">
                <a:latin typeface="Segoe UI" panose="020B0502040204020203" pitchFamily="34" charset="0"/>
                <a:cs typeface="Segoe UI" panose="020B0502040204020203" pitchFamily="34" charset="0"/>
              </a:rPr>
              <a:t>Patalano</a:t>
            </a:r>
            <a:r>
              <a:rPr lang="en-US" dirty="0">
                <a:latin typeface="Segoe UI" panose="020B0502040204020203" pitchFamily="34" charset="0"/>
                <a:cs typeface="Segoe UI" panose="020B0502040204020203" pitchFamily="34" charset="0"/>
              </a:rPr>
              <a:t> serves as an essential learning tool for human resources professionals to build their data visualization and analytics skills. Tableau Desktop is an ideal platform to analyze this dataset due to its intuitive interface and powerful visualization capabilities.</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8035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0C0BE1-AF8D-4B40-9E4D-A3D8EF96C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857"/>
            <a:ext cx="12192000" cy="6386286"/>
          </a:xfrm>
          <a:prstGeom prst="rect">
            <a:avLst/>
          </a:prstGeom>
        </p:spPr>
      </p:pic>
    </p:spTree>
    <p:extLst>
      <p:ext uri="{BB962C8B-B14F-4D97-AF65-F5344CB8AC3E}">
        <p14:creationId xmlns:p14="http://schemas.microsoft.com/office/powerpoint/2010/main" val="285325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790131-6780-4D56-A63B-413320B55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 y="186409"/>
            <a:ext cx="12185436" cy="6485182"/>
          </a:xfrm>
          <a:prstGeom prst="rect">
            <a:avLst/>
          </a:prstGeom>
        </p:spPr>
      </p:pic>
    </p:spTree>
    <p:extLst>
      <p:ext uri="{BB962C8B-B14F-4D97-AF65-F5344CB8AC3E}">
        <p14:creationId xmlns:p14="http://schemas.microsoft.com/office/powerpoint/2010/main" val="143533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87280-59D4-41E6-82DF-984A4F0BAFEC}"/>
              </a:ext>
            </a:extLst>
          </p:cNvPr>
          <p:cNvSpPr txBox="1"/>
          <p:nvPr/>
        </p:nvSpPr>
        <p:spPr>
          <a:xfrm>
            <a:off x="1580224" y="2192783"/>
            <a:ext cx="3151573" cy="830997"/>
          </a:xfrm>
          <a:prstGeom prst="rect">
            <a:avLst/>
          </a:prstGeom>
          <a:noFill/>
        </p:spPr>
        <p:txBody>
          <a:bodyPr wrap="square" rtlCol="0">
            <a:spAutoFit/>
          </a:bodyPr>
          <a:lstStyle/>
          <a:p>
            <a:r>
              <a:rPr lang="en-US" sz="4800" b="1" dirty="0">
                <a:latin typeface="Segoe UI" panose="020B0502040204020203" pitchFamily="34" charset="0"/>
                <a:ea typeface="Segoe UI Black" panose="020B0A02040204020203" pitchFamily="34" charset="0"/>
                <a:cs typeface="Segoe UI" panose="020B0502040204020203" pitchFamily="34" charset="0"/>
              </a:rPr>
              <a:t>PYTHON</a:t>
            </a:r>
            <a:endParaRPr lang="en-IN" sz="4800" b="1" dirty="0">
              <a:latin typeface="Segoe UI" panose="020B0502040204020203" pitchFamily="34" charset="0"/>
              <a:ea typeface="Segoe UI Black" panose="020B0A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6A30C694-82FC-4CE4-BC7F-C61AF229E620}"/>
              </a:ext>
            </a:extLst>
          </p:cNvPr>
          <p:cNvSpPr txBox="1"/>
          <p:nvPr/>
        </p:nvSpPr>
        <p:spPr>
          <a:xfrm>
            <a:off x="1509201" y="3369076"/>
            <a:ext cx="7838984"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Python is an excellent tool for analyzing the HR dataset created by Dr. Carla </a:t>
            </a:r>
            <a:r>
              <a:rPr lang="en-US" dirty="0" err="1">
                <a:latin typeface="Segoe UI" panose="020B0502040204020203" pitchFamily="34" charset="0"/>
                <a:cs typeface="Segoe UI" panose="020B0502040204020203" pitchFamily="34" charset="0"/>
              </a:rPr>
              <a:t>Patalano</a:t>
            </a:r>
            <a:r>
              <a:rPr lang="en-US" dirty="0">
                <a:latin typeface="Segoe UI" panose="020B0502040204020203" pitchFamily="34" charset="0"/>
                <a:cs typeface="Segoe UI" panose="020B0502040204020203" pitchFamily="34" charset="0"/>
              </a:rPr>
              <a:t> due to its versatility and powerful libraries for data analysis and visualization. By leveraging Python, HR professionals and data analysts can explore the dataset programmatically, conduct in-depth analysis, and uncover meaningful insights to support data-driven decisions.</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984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540B7C-51D4-4B00-B1CF-10A8FA188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57" y="3338004"/>
            <a:ext cx="6029940" cy="3195210"/>
          </a:xfrm>
          <a:prstGeom prst="rect">
            <a:avLst/>
          </a:prstGeom>
        </p:spPr>
      </p:pic>
      <p:pic>
        <p:nvPicPr>
          <p:cNvPr id="5" name="Picture 4">
            <a:extLst>
              <a:ext uri="{FF2B5EF4-FFF2-40B4-BE49-F238E27FC236}">
                <a16:creationId xmlns:a16="http://schemas.microsoft.com/office/drawing/2014/main" id="{F46A3CF1-2503-4885-8360-7C7746F68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007" y="179055"/>
            <a:ext cx="5110774" cy="2990273"/>
          </a:xfrm>
          <a:prstGeom prst="rect">
            <a:avLst/>
          </a:prstGeom>
        </p:spPr>
      </p:pic>
      <p:pic>
        <p:nvPicPr>
          <p:cNvPr id="7" name="Picture 6">
            <a:extLst>
              <a:ext uri="{FF2B5EF4-FFF2-40B4-BE49-F238E27FC236}">
                <a16:creationId xmlns:a16="http://schemas.microsoft.com/office/drawing/2014/main" id="{A4BA07C4-85A8-42C7-A03D-0F716F9FE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6007" y="3338004"/>
            <a:ext cx="5110774" cy="3195211"/>
          </a:xfrm>
          <a:prstGeom prst="rect">
            <a:avLst/>
          </a:prstGeom>
        </p:spPr>
      </p:pic>
      <p:pic>
        <p:nvPicPr>
          <p:cNvPr id="11" name="Picture 10">
            <a:extLst>
              <a:ext uri="{FF2B5EF4-FFF2-40B4-BE49-F238E27FC236}">
                <a16:creationId xmlns:a16="http://schemas.microsoft.com/office/drawing/2014/main" id="{77F4CB95-0B33-46C9-8F47-B6FD8E963B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756" y="179055"/>
            <a:ext cx="6086166" cy="2990273"/>
          </a:xfrm>
          <a:prstGeom prst="rect">
            <a:avLst/>
          </a:prstGeom>
        </p:spPr>
      </p:pic>
    </p:spTree>
    <p:extLst>
      <p:ext uri="{BB962C8B-B14F-4D97-AF65-F5344CB8AC3E}">
        <p14:creationId xmlns:p14="http://schemas.microsoft.com/office/powerpoint/2010/main" val="367756652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102</TotalTime>
  <Words>508</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Segoe UI</vt:lpstr>
      <vt:lpstr>Segoe UI Black</vt:lpstr>
      <vt:lpstr>Parcel</vt:lpstr>
      <vt:lpstr>HR ANALYSIS</vt:lpstr>
      <vt:lpstr>INTRODUCTION</vt:lpstr>
      <vt:lpstr>OBJECTIVE</vt:lpstr>
      <vt:lpstr>MAIN KPIs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Patel</dc:creator>
  <cp:lastModifiedBy>Divya Patel</cp:lastModifiedBy>
  <cp:revision>7</cp:revision>
  <dcterms:created xsi:type="dcterms:W3CDTF">2024-09-27T18:09:17Z</dcterms:created>
  <dcterms:modified xsi:type="dcterms:W3CDTF">2024-09-27T19:51:46Z</dcterms:modified>
</cp:coreProperties>
</file>