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316" r:id="rId5"/>
    <p:sldId id="310" r:id="rId6"/>
    <p:sldId id="311" r:id="rId7"/>
    <p:sldId id="303" r:id="rId8"/>
    <p:sldId id="317" r:id="rId9"/>
    <p:sldId id="318" r:id="rId10"/>
    <p:sldId id="320" r:id="rId11"/>
    <p:sldId id="319" r:id="rId12"/>
    <p:sldId id="325" r:id="rId13"/>
    <p:sldId id="330" r:id="rId14"/>
    <p:sldId id="327" r:id="rId15"/>
    <p:sldId id="331" r:id="rId16"/>
    <p:sldId id="328" r:id="rId17"/>
    <p:sldId id="332" r:id="rId18"/>
    <p:sldId id="329" r:id="rId19"/>
    <p:sldId id="333" r:id="rId20"/>
    <p:sldId id="335" r:id="rId21"/>
    <p:sldId id="334"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72B82-CDB7-414D-9C38-CCA5335DFA7C}" v="6" dt="2023-06-11T05:23:18.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5226" autoAdjust="0"/>
  </p:normalViewPr>
  <p:slideViewPr>
    <p:cSldViewPr snapToGrid="0">
      <p:cViewPr varScale="1">
        <p:scale>
          <a:sx n="78" d="100"/>
          <a:sy n="78" d="100"/>
        </p:scale>
        <p:origin x="389" y="72"/>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5D70EFF5-8B31-4A1F-AE44-51E4CF0013EB}">
      <dgm:prSet phldrT="[Text]"/>
      <dgm:spPr/>
      <dgm:t>
        <a:bodyPr/>
        <a:lstStyle/>
        <a:p>
          <a:pPr rtl="0"/>
          <a:r>
            <a:rPr lang="en-IN" b="0" i="0" u="none" dirty="0">
              <a:solidFill>
                <a:schemeClr val="tx1"/>
              </a:solidFill>
              <a:latin typeface="Calibri Light"/>
              <a:cs typeface="Calibri Light"/>
            </a:rPr>
            <a:t>Implementation of KPI’s using Excel &amp; MySQL</a:t>
          </a:r>
          <a:endParaRPr lang="en-IN" b="0" dirty="0">
            <a:solidFill>
              <a:schemeClr val="tx1"/>
            </a:solidFill>
            <a:latin typeface="Calibri Light"/>
            <a:cs typeface="Calibri Light"/>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phldr="0"/>
      <dgm:spPr>
        <a:solidFill>
          <a:schemeClr val="accent3"/>
        </a:solidFill>
        <a:ln>
          <a:solidFill>
            <a:schemeClr val="accent3"/>
          </a:solidFill>
        </a:ln>
      </dgm:spPr>
      <dgm:t>
        <a:bodyPr/>
        <a:lstStyle/>
        <a:p>
          <a:r>
            <a:rPr lang="en-IN" b="1" dirty="0">
              <a:solidFill>
                <a:schemeClr val="bg1"/>
              </a:solidFill>
              <a:latin typeface="Calibri"/>
              <a:cs typeface="Calibri"/>
            </a:rPr>
            <a:t>27-05-2023</a:t>
          </a:r>
          <a:endParaRPr lang="en-US" b="0" dirty="0">
            <a:solidFill>
              <a:schemeClr val="bg1"/>
            </a:solidFill>
          </a:endParaRP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pPr rtl="0"/>
          <a:r>
            <a:rPr lang="en-IN" b="0" i="0" u="none" dirty="0">
              <a:solidFill>
                <a:schemeClr val="tx1"/>
              </a:solidFill>
              <a:latin typeface="Calibri Light"/>
              <a:cs typeface="Calibri Light"/>
            </a:rPr>
            <a:t>Implementation of KPI’s using Tableau </a:t>
          </a:r>
          <a:endParaRPr lang="en-IN" b="0" dirty="0">
            <a:solidFill>
              <a:schemeClr val="tx1"/>
            </a:solidFill>
            <a:latin typeface="Calibri Light"/>
            <a:cs typeface="Calibri Light"/>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phldr="0"/>
      <dgm:spPr>
        <a:solidFill>
          <a:schemeClr val="accent4"/>
        </a:solidFill>
        <a:ln>
          <a:solidFill>
            <a:schemeClr val="accent4"/>
          </a:solidFill>
        </a:ln>
      </dgm:spPr>
      <dgm:t>
        <a:bodyPr/>
        <a:lstStyle/>
        <a:p>
          <a:r>
            <a:rPr lang="en-IN" b="1" dirty="0">
              <a:solidFill>
                <a:schemeClr val="bg1"/>
              </a:solidFill>
              <a:latin typeface="Calibri"/>
              <a:cs typeface="Calibri"/>
            </a:rPr>
            <a:t>03-06-2023</a:t>
          </a:r>
          <a:endParaRPr lang="en-US" b="0" dirty="0">
            <a:solidFill>
              <a:schemeClr val="bg1"/>
            </a:solidFill>
          </a:endParaRP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pPr rtl="0"/>
          <a:r>
            <a:rPr lang="en-IN" b="0" i="0" u="none" dirty="0">
              <a:solidFill>
                <a:schemeClr val="tx1"/>
              </a:solidFill>
              <a:latin typeface="Calibri Light"/>
              <a:cs typeface="Calibri Light"/>
            </a:rPr>
            <a:t>Implementation of KPI’s using Power BI</a:t>
          </a:r>
          <a:endParaRPr lang="en-IN" b="0" dirty="0">
            <a:solidFill>
              <a:schemeClr val="tx1"/>
            </a:solidFill>
            <a:latin typeface="Calibri Light"/>
            <a:cs typeface="Calibri Light"/>
          </a:endParaRPr>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phldr="0"/>
      <dgm:spPr/>
      <dgm:t>
        <a:bodyPr/>
        <a:lstStyle/>
        <a:p>
          <a:r>
            <a:rPr lang="en-IN" b="0" i="0" u="none" dirty="0">
              <a:solidFill>
                <a:schemeClr val="tx1"/>
              </a:solidFill>
              <a:latin typeface="Calibri Light"/>
              <a:cs typeface="Calibri Light"/>
            </a:rPr>
            <a:t>Project Kick-off </a:t>
          </a:r>
          <a:r>
            <a:rPr lang="en-IN" b="0" dirty="0">
              <a:solidFill>
                <a:schemeClr val="tx1"/>
              </a:solidFill>
              <a:latin typeface="Calibri Light"/>
              <a:cs typeface="Calibri Light"/>
            </a:rPr>
            <a:t>Meeting</a:t>
          </a:r>
          <a:endParaRPr lang="en-US" b="0" dirty="0">
            <a:solidFill>
              <a:schemeClr val="tx1"/>
            </a:solidFill>
          </a:endParaRPr>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phldr="0"/>
      <dgm:spPr/>
      <dgm:t>
        <a:bodyPr/>
        <a:lstStyle/>
        <a:p>
          <a:r>
            <a:rPr lang="en-IN" b="1" dirty="0">
              <a:solidFill>
                <a:schemeClr val="bg1"/>
              </a:solidFill>
              <a:latin typeface="Calibri"/>
              <a:cs typeface="Calibri"/>
            </a:rPr>
            <a:t>11-06-2023</a:t>
          </a:r>
          <a:endParaRPr lang="en-US" b="0" dirty="0">
            <a:solidFill>
              <a:schemeClr val="bg1"/>
            </a:solidFill>
          </a:endParaRPr>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IN" b="0" i="0" u="none" dirty="0">
              <a:solidFill>
                <a:schemeClr val="tx1"/>
              </a:solidFill>
              <a:latin typeface="Calibri Light"/>
              <a:cs typeface="Calibri Light"/>
            </a:rPr>
            <a:t>Final Presentation of the Project</a:t>
          </a:r>
          <a:endParaRPr lang="en-US" b="0"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E04964B-668C-4008-844E-D524CDB3A79B}">
      <dgm:prSet phldr="0"/>
      <dgm:spPr/>
      <dgm:t>
        <a:bodyPr/>
        <a:lstStyle/>
        <a:p>
          <a:pPr rtl="0"/>
          <a:r>
            <a:rPr lang="en-IN" b="1" dirty="0">
              <a:solidFill>
                <a:schemeClr val="bg1"/>
              </a:solidFill>
              <a:latin typeface="Calibri"/>
              <a:cs typeface="Calibri"/>
            </a:rPr>
            <a:t>13-05-2023</a:t>
          </a:r>
          <a:endParaRPr lang="en-US" dirty="0">
            <a:solidFill>
              <a:schemeClr val="bg1"/>
            </a:solidFill>
            <a:latin typeface="Calibri"/>
            <a:cs typeface="Calibri"/>
          </a:endParaRPr>
        </a:p>
      </dgm:t>
    </dgm:pt>
    <dgm:pt modelId="{580CA3B3-7944-440A-9531-6C6216B68F3B}" type="parTrans" cxnId="{5714454E-7A1C-4394-AB33-8501BE3286E4}">
      <dgm:prSet/>
      <dgm:spPr/>
      <dgm:t>
        <a:bodyPr/>
        <a:lstStyle/>
        <a:p>
          <a:endParaRPr lang="en-US"/>
        </a:p>
      </dgm:t>
    </dgm:pt>
    <dgm:pt modelId="{07C8AF81-E397-487E-8F53-BB8799F855B2}" type="sibTrans" cxnId="{5714454E-7A1C-4394-AB33-8501BE3286E4}">
      <dgm:prSet/>
      <dgm:spPr/>
      <dgm:t>
        <a:bodyPr/>
        <a:lstStyle/>
        <a:p>
          <a:endParaRPr lang="en-US"/>
        </a:p>
      </dgm:t>
    </dgm:pt>
    <dgm:pt modelId="{9245869B-7213-4F3F-947C-0789E0F85E26}">
      <dgm:prSet phldr="0"/>
      <dgm:spPr/>
      <dgm:t>
        <a:bodyPr/>
        <a:lstStyle/>
        <a:p>
          <a:pPr rtl="0"/>
          <a:r>
            <a:rPr lang="en-IN" b="1" dirty="0">
              <a:solidFill>
                <a:schemeClr val="bg1"/>
              </a:solidFill>
              <a:latin typeface="Calibri"/>
              <a:cs typeface="Calibri"/>
            </a:rPr>
            <a:t>20-05-2023</a:t>
          </a:r>
          <a:endParaRPr lang="en-US" dirty="0">
            <a:solidFill>
              <a:schemeClr val="bg1"/>
            </a:solidFill>
            <a:latin typeface="Calibri"/>
            <a:cs typeface="Calibri"/>
          </a:endParaRPr>
        </a:p>
      </dgm:t>
    </dgm:pt>
    <dgm:pt modelId="{408E6064-E846-4E53-BD42-3845F80F9A55}" type="parTrans" cxnId="{A00DDD3E-47D8-4D8C-880A-3930E32F6EE5}">
      <dgm:prSet/>
      <dgm:spPr/>
      <dgm:t>
        <a:bodyPr/>
        <a:lstStyle/>
        <a:p>
          <a:endParaRPr lang="en-US"/>
        </a:p>
      </dgm:t>
    </dgm:pt>
    <dgm:pt modelId="{8D6C8A2E-D0E3-426E-886E-F02768D2ABAE}" type="sibTrans" cxnId="{A00DDD3E-47D8-4D8C-880A-3930E32F6EE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CD76AAD0-03C7-4B57-BDF4-010283F27A20}" type="pres">
      <dgm:prSet presAssocID="{FE04964B-668C-4008-844E-D524CDB3A79B}" presName="composite" presStyleCnt="0"/>
      <dgm:spPr/>
    </dgm:pt>
    <dgm:pt modelId="{04C5F1F0-EABC-4995-B4B3-30A0022FFD7B}" type="pres">
      <dgm:prSet presAssocID="{FE04964B-668C-4008-844E-D524CDB3A79B}" presName="L" presStyleLbl="solidFgAcc1" presStyleIdx="0" presStyleCnt="5">
        <dgm:presLayoutVars>
          <dgm:chMax val="0"/>
          <dgm:chPref val="0"/>
        </dgm:presLayoutVars>
      </dgm:prSet>
      <dgm:spPr/>
    </dgm:pt>
    <dgm:pt modelId="{C7B03406-0566-4625-B04E-42578A3CA272}" type="pres">
      <dgm:prSet presAssocID="{FE04964B-668C-4008-844E-D524CDB3A79B}" presName="parTx" presStyleLbl="alignNode1" presStyleIdx="0" presStyleCnt="5">
        <dgm:presLayoutVars>
          <dgm:chMax val="0"/>
          <dgm:chPref val="0"/>
          <dgm:bulletEnabled val="1"/>
        </dgm:presLayoutVars>
      </dgm:prSet>
      <dgm:spPr/>
    </dgm:pt>
    <dgm:pt modelId="{55E635BA-A4FF-41F6-8491-84A4DC02700B}" type="pres">
      <dgm:prSet presAssocID="{FE04964B-668C-4008-844E-D524CDB3A79B}" presName="desTx" presStyleLbl="revTx" presStyleIdx="0" presStyleCnt="5">
        <dgm:presLayoutVars>
          <dgm:chMax val="0"/>
          <dgm:chPref val="0"/>
          <dgm:bulletEnabled val="1"/>
        </dgm:presLayoutVars>
      </dgm:prSet>
      <dgm:spPr/>
    </dgm:pt>
    <dgm:pt modelId="{549589DC-8861-4A9C-9ED7-CABCD5985DC0}" type="pres">
      <dgm:prSet presAssocID="{FE04964B-668C-4008-844E-D524CDB3A79B}" presName="EmptyPlaceHolder" presStyleCnt="0"/>
      <dgm:spPr/>
    </dgm:pt>
    <dgm:pt modelId="{89B71DD2-4887-42ED-8338-5418EAD7072E}" type="pres">
      <dgm:prSet presAssocID="{07C8AF81-E397-487E-8F53-BB8799F855B2}" presName="space" presStyleCnt="0"/>
      <dgm:spPr/>
    </dgm:pt>
    <dgm:pt modelId="{01729011-D523-4ED0-9B87-674E4D52F402}" type="pres">
      <dgm:prSet presAssocID="{9245869B-7213-4F3F-947C-0789E0F85E26}" presName="composite" presStyleCnt="0"/>
      <dgm:spPr/>
    </dgm:pt>
    <dgm:pt modelId="{B2C0078B-9C9E-455A-A23C-D8ACBDFD509A}" type="pres">
      <dgm:prSet presAssocID="{9245869B-7213-4F3F-947C-0789E0F85E26}" presName="L" presStyleLbl="solidFgAcc1" presStyleIdx="1" presStyleCnt="5">
        <dgm:presLayoutVars>
          <dgm:chMax val="0"/>
          <dgm:chPref val="0"/>
        </dgm:presLayoutVars>
      </dgm:prSet>
      <dgm:spPr/>
    </dgm:pt>
    <dgm:pt modelId="{33349558-748B-4272-8C39-D6565A983365}" type="pres">
      <dgm:prSet presAssocID="{9245869B-7213-4F3F-947C-0789E0F85E26}" presName="parTx" presStyleLbl="alignNode1" presStyleIdx="1" presStyleCnt="5">
        <dgm:presLayoutVars>
          <dgm:chMax val="0"/>
          <dgm:chPref val="0"/>
          <dgm:bulletEnabled val="1"/>
        </dgm:presLayoutVars>
      </dgm:prSet>
      <dgm:spPr/>
    </dgm:pt>
    <dgm:pt modelId="{D634E976-110B-453E-85EC-745CBF41B46C}" type="pres">
      <dgm:prSet presAssocID="{9245869B-7213-4F3F-947C-0789E0F85E26}" presName="desTx" presStyleLbl="revTx" presStyleIdx="1" presStyleCnt="5">
        <dgm:presLayoutVars>
          <dgm:chMax val="0"/>
          <dgm:chPref val="0"/>
          <dgm:bulletEnabled val="1"/>
        </dgm:presLayoutVars>
      </dgm:prSet>
      <dgm:spPr/>
    </dgm:pt>
    <dgm:pt modelId="{6F76A2A5-DD0D-4F24-8B88-C2C431E998FA}" type="pres">
      <dgm:prSet presAssocID="{9245869B-7213-4F3F-947C-0789E0F85E26}" presName="EmptyPlaceHolder" presStyleCnt="0"/>
      <dgm:spPr/>
    </dgm:pt>
    <dgm:pt modelId="{8D2960AF-D4D3-451A-90AD-2574D397FCEF}" type="pres">
      <dgm:prSet presAssocID="{8D6C8A2E-D0E3-426E-886E-F02768D2ABAE}"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6F06BB05-9DF1-402D-9904-59B2F5CBEB8A}" type="presOf" srcId="{4ABC8B09-04D6-410A-B33B-7083EDBBC3E5}" destId="{76DF1867-CEEA-418D-89E8-3F579207B88C}" srcOrd="0" destOrd="0" presId="urn:microsoft.com/office/officeart/2016/7/layout/AccentHomeChevronProcess"/>
    <dgm:cxn modelId="{A76CE513-48BB-465A-812F-352932087D74}" type="presOf" srcId="{FE04964B-668C-4008-844E-D524CDB3A79B}" destId="{C7B03406-0566-4625-B04E-42578A3CA27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A00DDD3E-47D8-4D8C-880A-3930E32F6EE5}" srcId="{55C0B14E-AEA6-48D3-A387-ED4A3A3BF840}" destId="{9245869B-7213-4F3F-947C-0789E0F85E26}" srcOrd="1" destOrd="0" parTransId="{408E6064-E846-4E53-BD42-3845F80F9A55}" sibTransId="{8D6C8A2E-D0E3-426E-886E-F02768D2ABAE}"/>
    <dgm:cxn modelId="{8E5B7744-E90A-413C-BF68-8E4023D95F6E}" srcId="{55C0B14E-AEA6-48D3-A387-ED4A3A3BF840}" destId="{4ABC8B09-04D6-410A-B33B-7083EDBBC3E5}" srcOrd="4" destOrd="0" parTransId="{9A49C2E2-9D16-4EEE-89AC-197B6C7B70F5}" sibTransId="{1F57F171-4DB2-40BC-B40E-1217D4A48BCB}"/>
    <dgm:cxn modelId="{5714454E-7A1C-4394-AB33-8501BE3286E4}" srcId="{55C0B14E-AEA6-48D3-A387-ED4A3A3BF840}" destId="{FE04964B-668C-4008-844E-D524CDB3A79B}" srcOrd="0" destOrd="0" parTransId="{580CA3B3-7944-440A-9531-6C6216B68F3B}" sibTransId="{07C8AF81-E397-487E-8F53-BB8799F855B2}"/>
    <dgm:cxn modelId="{AEDD866F-752E-4F8F-BD62-5146A50EDD5F}" type="presOf" srcId="{4A6BB192-9983-4F48-BBC5-6E384EED7EC5}" destId="{FD7B29F2-0D66-4B4B-BC8A-82DA23575305}" srcOrd="0" destOrd="0" presId="urn:microsoft.com/office/officeart/2016/7/layout/AccentHomeChevronProcess"/>
    <dgm:cxn modelId="{E97FF64F-8020-497E-AE7D-2395DDA4560D}" srcId="{9245869B-7213-4F3F-947C-0789E0F85E26}"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26340982-9E7F-4F70-974A-326F2AAD6C4C}" type="presOf" srcId="{D71FC021-6A65-44D1-95B9-0E6C89079866}" destId="{7A0B5EFC-88FB-4ED5-994F-D5F6584C2293}" srcOrd="0" destOrd="0" presId="urn:microsoft.com/office/officeart/2016/7/layout/AccentHomeChevronProcess"/>
    <dgm:cxn modelId="{F7A9F288-BC22-4816-B7F0-83D254CB6CC2}" type="presOf" srcId="{50F145FF-1B4A-4E07-9ABB-76FFB199D5FD}" destId="{55E635BA-A4FF-41F6-8491-84A4DC02700B}" srcOrd="0" destOrd="0" presId="urn:microsoft.com/office/officeart/2016/7/layout/AccentHomeChevronProcess"/>
    <dgm:cxn modelId="{E72A2692-7802-4FB5-A577-505C8925F94A}" type="presOf" srcId="{5D70EFF5-8B31-4A1F-AE44-51E4CF0013EB}" destId="{D634E976-110B-453E-85EC-745CBF41B46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EFC69CA-76C4-4224-9F58-3028B259BB05}" type="presOf" srcId="{5EDA317F-AB2E-47DE-BA46-16FA60C3C561}" destId="{69ED255C-64AC-4764-BC2C-7679ECCC9FE9}" srcOrd="0" destOrd="0" presId="urn:microsoft.com/office/officeart/2016/7/layout/AccentHomeChevronProcess"/>
    <dgm:cxn modelId="{D5A889D4-C499-43E9-A9F2-4059B734C6E8}" type="presOf" srcId="{A698A6DB-E816-48EA-A973-9B34CCB1F3C2}" destId="{134D638A-EE43-4A34-925A-B546D1034C5A}" srcOrd="0" destOrd="0" presId="urn:microsoft.com/office/officeart/2016/7/layout/AccentHomeChevronProcess"/>
    <dgm:cxn modelId="{918986E0-73B3-4378-BA6E-1E4C2658F586}" type="presOf" srcId="{F757DBC8-3670-4122-937A-47DB91C0F3FE}" destId="{1F1B09A6-DA7E-41D1-B8A6-E3B6E775E5C1}" srcOrd="0" destOrd="0" presId="urn:microsoft.com/office/officeart/2016/7/layout/AccentHomeChevronProcess"/>
    <dgm:cxn modelId="{57A314E4-6E73-4100-AE2F-B6B1DCF0BA26}" srcId="{FE04964B-668C-4008-844E-D524CDB3A79B}" destId="{50F145FF-1B4A-4E07-9ABB-76FFB199D5FD}" srcOrd="0"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4091CFE-DF4F-499F-8B1D-5CB7F31E9DB4}" type="presOf" srcId="{9245869B-7213-4F3F-947C-0789E0F85E26}" destId="{33349558-748B-4272-8C39-D6565A983365}" srcOrd="0" destOrd="0" presId="urn:microsoft.com/office/officeart/2016/7/layout/AccentHomeChevronProcess"/>
    <dgm:cxn modelId="{98C77FCF-69A4-40DD-888F-80EF3A215BC4}" type="presParOf" srcId="{594BF422-752C-42F3-A230-3D0E6AE9A886}" destId="{CD76AAD0-03C7-4B57-BDF4-010283F27A20}" srcOrd="0" destOrd="0" presId="urn:microsoft.com/office/officeart/2016/7/layout/AccentHomeChevronProcess"/>
    <dgm:cxn modelId="{79162456-B885-4F29-A81B-A05F6EB96C52}" type="presParOf" srcId="{CD76AAD0-03C7-4B57-BDF4-010283F27A20}" destId="{04C5F1F0-EABC-4995-B4B3-30A0022FFD7B}" srcOrd="0" destOrd="0" presId="urn:microsoft.com/office/officeart/2016/7/layout/AccentHomeChevronProcess"/>
    <dgm:cxn modelId="{6BC80B3E-60C3-4BBC-B91B-F60D45BA2ED3}" type="presParOf" srcId="{CD76AAD0-03C7-4B57-BDF4-010283F27A20}" destId="{C7B03406-0566-4625-B04E-42578A3CA272}" srcOrd="1" destOrd="0" presId="urn:microsoft.com/office/officeart/2016/7/layout/AccentHomeChevronProcess"/>
    <dgm:cxn modelId="{4DB76F06-8CAA-4489-A459-0171CE82C45D}" type="presParOf" srcId="{CD76AAD0-03C7-4B57-BDF4-010283F27A20}" destId="{55E635BA-A4FF-41F6-8491-84A4DC02700B}" srcOrd="2" destOrd="0" presId="urn:microsoft.com/office/officeart/2016/7/layout/AccentHomeChevronProcess"/>
    <dgm:cxn modelId="{58587781-46AF-4426-8508-319C97E92E2D}" type="presParOf" srcId="{CD76AAD0-03C7-4B57-BDF4-010283F27A20}" destId="{549589DC-8861-4A9C-9ED7-CABCD5985DC0}" srcOrd="3" destOrd="0" presId="urn:microsoft.com/office/officeart/2016/7/layout/AccentHomeChevronProcess"/>
    <dgm:cxn modelId="{ADBFE3D3-55E9-4842-8255-845C7E02CDF7}" type="presParOf" srcId="{594BF422-752C-42F3-A230-3D0E6AE9A886}" destId="{89B71DD2-4887-42ED-8338-5418EAD7072E}" srcOrd="1" destOrd="0" presId="urn:microsoft.com/office/officeart/2016/7/layout/AccentHomeChevronProcess"/>
    <dgm:cxn modelId="{FE315B9E-439E-4610-B561-4AEC1766A82C}" type="presParOf" srcId="{594BF422-752C-42F3-A230-3D0E6AE9A886}" destId="{01729011-D523-4ED0-9B87-674E4D52F402}" srcOrd="2" destOrd="0" presId="urn:microsoft.com/office/officeart/2016/7/layout/AccentHomeChevronProcess"/>
    <dgm:cxn modelId="{DBBE4141-BEDD-421B-8781-7A827F0D9F6F}" type="presParOf" srcId="{01729011-D523-4ED0-9B87-674E4D52F402}" destId="{B2C0078B-9C9E-455A-A23C-D8ACBDFD509A}" srcOrd="0" destOrd="0" presId="urn:microsoft.com/office/officeart/2016/7/layout/AccentHomeChevronProcess"/>
    <dgm:cxn modelId="{9F717164-07C6-4E04-A5AA-A869BF200E61}" type="presParOf" srcId="{01729011-D523-4ED0-9B87-674E4D52F402}" destId="{33349558-748B-4272-8C39-D6565A983365}" srcOrd="1" destOrd="0" presId="urn:microsoft.com/office/officeart/2016/7/layout/AccentHomeChevronProcess"/>
    <dgm:cxn modelId="{BD24216B-3F86-4015-9092-8974003B5865}" type="presParOf" srcId="{01729011-D523-4ED0-9B87-674E4D52F402}" destId="{D634E976-110B-453E-85EC-745CBF41B46C}" srcOrd="2" destOrd="0" presId="urn:microsoft.com/office/officeart/2016/7/layout/AccentHomeChevronProcess"/>
    <dgm:cxn modelId="{02298AED-4223-4A2D-9F57-CED69A7EB727}" type="presParOf" srcId="{01729011-D523-4ED0-9B87-674E4D52F402}" destId="{6F76A2A5-DD0D-4F24-8B88-C2C431E998FA}" srcOrd="3" destOrd="0" presId="urn:microsoft.com/office/officeart/2016/7/layout/AccentHomeChevronProcess"/>
    <dgm:cxn modelId="{ED3B56D1-1FE5-4A4F-96A8-0B312DC0E9C4}" type="presParOf" srcId="{594BF422-752C-42F3-A230-3D0E6AE9A886}" destId="{8D2960AF-D4D3-451A-90AD-2574D397FCEF}" srcOrd="3" destOrd="0" presId="urn:microsoft.com/office/officeart/2016/7/layout/AccentHomeChevronProcess"/>
    <dgm:cxn modelId="{B6B220FA-3536-48E5-9975-0BFBDD8AF1E6}" type="presParOf" srcId="{594BF422-752C-42F3-A230-3D0E6AE9A886}" destId="{86E313B1-36D3-44D7-907E-22A08CB8E9CC}" srcOrd="4" destOrd="0" presId="urn:microsoft.com/office/officeart/2016/7/layout/AccentHomeChevronProcess"/>
    <dgm:cxn modelId="{B75C04DC-36C3-48C6-B670-C6A7B9392622}" type="presParOf" srcId="{86E313B1-36D3-44D7-907E-22A08CB8E9CC}" destId="{473F2067-7126-4D56-A328-5A8CFD3D8D52}" srcOrd="0" destOrd="0" presId="urn:microsoft.com/office/officeart/2016/7/layout/AccentHomeChevronProcess"/>
    <dgm:cxn modelId="{5D91C626-94F2-4275-A2CC-ED938B1A6A24}" type="presParOf" srcId="{86E313B1-36D3-44D7-907E-22A08CB8E9CC}" destId="{7A0B5EFC-88FB-4ED5-994F-D5F6584C2293}" srcOrd="1" destOrd="0" presId="urn:microsoft.com/office/officeart/2016/7/layout/AccentHomeChevronProcess"/>
    <dgm:cxn modelId="{D7C35C43-CAF0-4B6D-A4E8-B9756156DAE5}" type="presParOf" srcId="{86E313B1-36D3-44D7-907E-22A08CB8E9CC}" destId="{FD7B29F2-0D66-4B4B-BC8A-82DA23575305}" srcOrd="2" destOrd="0" presId="urn:microsoft.com/office/officeart/2016/7/layout/AccentHomeChevronProcess"/>
    <dgm:cxn modelId="{40284637-B6EB-4FE8-9393-A4C686D0B563}" type="presParOf" srcId="{86E313B1-36D3-44D7-907E-22A08CB8E9CC}" destId="{BABAA172-7B81-4C6B-BCF2-4572322515C5}" srcOrd="3" destOrd="0" presId="urn:microsoft.com/office/officeart/2016/7/layout/AccentHomeChevronProcess"/>
    <dgm:cxn modelId="{907EE667-77ED-4010-BA7F-99F53A2D604C}" type="presParOf" srcId="{594BF422-752C-42F3-A230-3D0E6AE9A886}" destId="{0B65942F-B336-42B6-A72B-DA6B6B07B79B}" srcOrd="5" destOrd="0" presId="urn:microsoft.com/office/officeart/2016/7/layout/AccentHomeChevronProcess"/>
    <dgm:cxn modelId="{2621F4A2-BDA7-4A18-94F2-E69B429FE4A7}" type="presParOf" srcId="{594BF422-752C-42F3-A230-3D0E6AE9A886}" destId="{1D5539F6-8B97-4801-8139-D49EE44FFF3E}" srcOrd="6" destOrd="0" presId="urn:microsoft.com/office/officeart/2016/7/layout/AccentHomeChevronProcess"/>
    <dgm:cxn modelId="{919962D4-D83F-486F-94CA-3DE5910B1DCD}" type="presParOf" srcId="{1D5539F6-8B97-4801-8139-D49EE44FFF3E}" destId="{2377F551-4CF6-4656-B644-60A7FC1B0F64}" srcOrd="0" destOrd="0" presId="urn:microsoft.com/office/officeart/2016/7/layout/AccentHomeChevronProcess"/>
    <dgm:cxn modelId="{45EFC7CE-3ECA-4C1A-BF0C-3902BDAFFCB4}" type="presParOf" srcId="{1D5539F6-8B97-4801-8139-D49EE44FFF3E}" destId="{69ED255C-64AC-4764-BC2C-7679ECCC9FE9}" srcOrd="1" destOrd="0" presId="urn:microsoft.com/office/officeart/2016/7/layout/AccentHomeChevronProcess"/>
    <dgm:cxn modelId="{329A4829-112F-4C98-9699-E7530C7B3FBB}" type="presParOf" srcId="{1D5539F6-8B97-4801-8139-D49EE44FFF3E}" destId="{1F1B09A6-DA7E-41D1-B8A6-E3B6E775E5C1}" srcOrd="2" destOrd="0" presId="urn:microsoft.com/office/officeart/2016/7/layout/AccentHomeChevronProcess"/>
    <dgm:cxn modelId="{462D1E59-7752-40B9-B51C-53D33CD20148}" type="presParOf" srcId="{1D5539F6-8B97-4801-8139-D49EE44FFF3E}" destId="{89DACDC6-8676-47A4-A430-164754F46172}" srcOrd="3" destOrd="0" presId="urn:microsoft.com/office/officeart/2016/7/layout/AccentHomeChevronProcess"/>
    <dgm:cxn modelId="{2D1CAAE2-48C9-4A61-BDB5-E3DFF3893C54}" type="presParOf" srcId="{594BF422-752C-42F3-A230-3D0E6AE9A886}" destId="{BEBD1FE6-4E0F-41A3-9B77-921688BFFAA3}" srcOrd="7" destOrd="0" presId="urn:microsoft.com/office/officeart/2016/7/layout/AccentHomeChevronProcess"/>
    <dgm:cxn modelId="{80576269-F226-400B-B7AB-DEFDDC37EC6D}" type="presParOf" srcId="{594BF422-752C-42F3-A230-3D0E6AE9A886}" destId="{41386031-2E43-4A14-BC89-3B23271389B7}" srcOrd="8" destOrd="0" presId="urn:microsoft.com/office/officeart/2016/7/layout/AccentHomeChevronProcess"/>
    <dgm:cxn modelId="{5BDA2717-931A-4BF7-855B-18B1B4AC8F1B}" type="presParOf" srcId="{41386031-2E43-4A14-BC89-3B23271389B7}" destId="{E929BB33-109D-44C0-82CA-031B393E0B8B}" srcOrd="0" destOrd="0" presId="urn:microsoft.com/office/officeart/2016/7/layout/AccentHomeChevronProcess"/>
    <dgm:cxn modelId="{07A1AA5F-7D2C-42DF-A456-888B434D260A}" type="presParOf" srcId="{41386031-2E43-4A14-BC89-3B23271389B7}" destId="{76DF1867-CEEA-418D-89E8-3F579207B88C}" srcOrd="1" destOrd="0" presId="urn:microsoft.com/office/officeart/2016/7/layout/AccentHomeChevronProcess"/>
    <dgm:cxn modelId="{D75834AF-CB5D-4BC8-9529-F9F8AF42823F}" type="presParOf" srcId="{41386031-2E43-4A14-BC89-3B23271389B7}" destId="{134D638A-EE43-4A34-925A-B546D1034C5A}" srcOrd="2" destOrd="0" presId="urn:microsoft.com/office/officeart/2016/7/layout/AccentHomeChevronProcess"/>
    <dgm:cxn modelId="{971F0A98-58AC-489E-8FBD-849213C7BB3B}"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E3080-6ED2-4060-84BF-94F2DF3F65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683EF89-E834-4947-B935-99BA1FF245AD}">
      <dgm:prSet/>
      <dgm:spPr/>
      <dgm:t>
        <a:bodyPr/>
        <a:lstStyle/>
        <a:p>
          <a:pPr>
            <a:lnSpc>
              <a:spcPct val="100000"/>
            </a:lnSpc>
          </a:pPr>
          <a:r>
            <a:rPr lang="en-US"/>
            <a:t>Weekday vs Weekend Payment Statistics</a:t>
          </a:r>
        </a:p>
      </dgm:t>
    </dgm:pt>
    <dgm:pt modelId="{3D1B22D0-75AD-4A12-9069-4BBC10179803}" type="parTrans" cxnId="{D62EF85E-3175-4D23-85D5-D3F838DC9F71}">
      <dgm:prSet/>
      <dgm:spPr/>
      <dgm:t>
        <a:bodyPr/>
        <a:lstStyle/>
        <a:p>
          <a:endParaRPr lang="en-US"/>
        </a:p>
      </dgm:t>
    </dgm:pt>
    <dgm:pt modelId="{7F142667-1B03-472F-B7FC-2D562AE95E54}" type="sibTrans" cxnId="{D62EF85E-3175-4D23-85D5-D3F838DC9F71}">
      <dgm:prSet/>
      <dgm:spPr/>
      <dgm:t>
        <a:bodyPr/>
        <a:lstStyle/>
        <a:p>
          <a:endParaRPr lang="en-US"/>
        </a:p>
      </dgm:t>
    </dgm:pt>
    <dgm:pt modelId="{C1CEB575-03A4-42FE-8DDB-3470F483B3FB}">
      <dgm:prSet/>
      <dgm:spPr/>
      <dgm:t>
        <a:bodyPr/>
        <a:lstStyle/>
        <a:p>
          <a:pPr>
            <a:lnSpc>
              <a:spcPct val="100000"/>
            </a:lnSpc>
          </a:pPr>
          <a:r>
            <a:rPr lang="en-US"/>
            <a:t>Number of orders with Review score 5 and Payment type as Credit Card</a:t>
          </a:r>
        </a:p>
      </dgm:t>
    </dgm:pt>
    <dgm:pt modelId="{202E4320-6301-4E5B-BE90-486E7D5DD9B2}" type="parTrans" cxnId="{1C499550-CA1A-40C6-ABA0-0856316C58F0}">
      <dgm:prSet/>
      <dgm:spPr/>
      <dgm:t>
        <a:bodyPr/>
        <a:lstStyle/>
        <a:p>
          <a:endParaRPr lang="en-US"/>
        </a:p>
      </dgm:t>
    </dgm:pt>
    <dgm:pt modelId="{3B424EAF-EE66-4549-8326-3ECEBE657DA9}" type="sibTrans" cxnId="{1C499550-CA1A-40C6-ABA0-0856316C58F0}">
      <dgm:prSet/>
      <dgm:spPr/>
      <dgm:t>
        <a:bodyPr/>
        <a:lstStyle/>
        <a:p>
          <a:endParaRPr lang="en-US"/>
        </a:p>
      </dgm:t>
    </dgm:pt>
    <dgm:pt modelId="{46EB9863-0BDD-4C24-97B5-56BB19D77272}">
      <dgm:prSet/>
      <dgm:spPr/>
      <dgm:t>
        <a:bodyPr/>
        <a:lstStyle/>
        <a:p>
          <a:pPr>
            <a:lnSpc>
              <a:spcPct val="100000"/>
            </a:lnSpc>
          </a:pPr>
          <a:r>
            <a:rPr lang="en-US"/>
            <a:t>Average number of days taken for order_delivered_customer_date for Pet shop</a:t>
          </a:r>
        </a:p>
      </dgm:t>
    </dgm:pt>
    <dgm:pt modelId="{CD3ADF5D-881E-48B8-B118-C4F8200C2488}" type="parTrans" cxnId="{EB5704A6-07CC-4C67-81B0-1931A51DAC0D}">
      <dgm:prSet/>
      <dgm:spPr/>
      <dgm:t>
        <a:bodyPr/>
        <a:lstStyle/>
        <a:p>
          <a:endParaRPr lang="en-US"/>
        </a:p>
      </dgm:t>
    </dgm:pt>
    <dgm:pt modelId="{8CC0A2FB-64F5-4D5A-B684-643CD50FF916}" type="sibTrans" cxnId="{EB5704A6-07CC-4C67-81B0-1931A51DAC0D}">
      <dgm:prSet/>
      <dgm:spPr/>
      <dgm:t>
        <a:bodyPr/>
        <a:lstStyle/>
        <a:p>
          <a:endParaRPr lang="en-US"/>
        </a:p>
      </dgm:t>
    </dgm:pt>
    <dgm:pt modelId="{33940975-4932-49FA-8662-CF5E1A9248D7}">
      <dgm:prSet/>
      <dgm:spPr/>
      <dgm:t>
        <a:bodyPr/>
        <a:lstStyle/>
        <a:p>
          <a:pPr>
            <a:lnSpc>
              <a:spcPct val="100000"/>
            </a:lnSpc>
          </a:pPr>
          <a:r>
            <a:rPr lang="en-US"/>
            <a:t>Average Price and Payment values for customers of Sao paulo city</a:t>
          </a:r>
        </a:p>
      </dgm:t>
    </dgm:pt>
    <dgm:pt modelId="{21295A8A-BA06-4392-8A9D-B9069B7CFDCD}" type="parTrans" cxnId="{8E90063D-D0EB-4465-9C71-0AA86924C9D1}">
      <dgm:prSet/>
      <dgm:spPr/>
      <dgm:t>
        <a:bodyPr/>
        <a:lstStyle/>
        <a:p>
          <a:endParaRPr lang="en-US"/>
        </a:p>
      </dgm:t>
    </dgm:pt>
    <dgm:pt modelId="{6513F5BC-DE39-48DE-85C0-D4C0F280043C}" type="sibTrans" cxnId="{8E90063D-D0EB-4465-9C71-0AA86924C9D1}">
      <dgm:prSet/>
      <dgm:spPr/>
      <dgm:t>
        <a:bodyPr/>
        <a:lstStyle/>
        <a:p>
          <a:endParaRPr lang="en-US"/>
        </a:p>
      </dgm:t>
    </dgm:pt>
    <dgm:pt modelId="{02CD2001-B21E-4984-8AF6-DB830D6C6A1A}">
      <dgm:prSet/>
      <dgm:spPr/>
      <dgm:t>
        <a:bodyPr/>
        <a:lstStyle/>
        <a:p>
          <a:pPr>
            <a:lnSpc>
              <a:spcPct val="100000"/>
            </a:lnSpc>
          </a:pPr>
          <a:r>
            <a:rPr lang="en-US"/>
            <a:t>Relationship between shipping days vs Review scores</a:t>
          </a:r>
        </a:p>
      </dgm:t>
    </dgm:pt>
    <dgm:pt modelId="{D6FA6F08-4FB9-4FA4-AA9C-6EBBBB132176}" type="parTrans" cxnId="{222687D1-EB72-4DE8-A203-B2186EA1CD4F}">
      <dgm:prSet/>
      <dgm:spPr/>
      <dgm:t>
        <a:bodyPr/>
        <a:lstStyle/>
        <a:p>
          <a:endParaRPr lang="en-US"/>
        </a:p>
      </dgm:t>
    </dgm:pt>
    <dgm:pt modelId="{4B302E4A-128C-4345-902F-9E995E0CF479}" type="sibTrans" cxnId="{222687D1-EB72-4DE8-A203-B2186EA1CD4F}">
      <dgm:prSet/>
      <dgm:spPr/>
      <dgm:t>
        <a:bodyPr/>
        <a:lstStyle/>
        <a:p>
          <a:endParaRPr lang="en-US"/>
        </a:p>
      </dgm:t>
    </dgm:pt>
    <dgm:pt modelId="{7D19621B-1909-4B23-ACF9-70ED4E2DF6A3}" type="pres">
      <dgm:prSet presAssocID="{1D2E3080-6ED2-4060-84BF-94F2DF3F6522}" presName="root" presStyleCnt="0">
        <dgm:presLayoutVars>
          <dgm:dir/>
          <dgm:resizeHandles val="exact"/>
        </dgm:presLayoutVars>
      </dgm:prSet>
      <dgm:spPr/>
    </dgm:pt>
    <dgm:pt modelId="{2A2A86F6-BFF9-498E-B784-35C7AA518498}" type="pres">
      <dgm:prSet presAssocID="{0683EF89-E834-4947-B935-99BA1FF245AD}" presName="compNode" presStyleCnt="0"/>
      <dgm:spPr/>
    </dgm:pt>
    <dgm:pt modelId="{7F76CED6-98CD-4CA6-8352-32F73E5756C5}" type="pres">
      <dgm:prSet presAssocID="{0683EF89-E834-4947-B935-99BA1FF245AD}" presName="bgRect" presStyleLbl="bgShp" presStyleIdx="0" presStyleCnt="5"/>
      <dgm:spPr/>
    </dgm:pt>
    <dgm:pt modelId="{BF20F65C-BBFD-4F10-B25B-D14024852790}" type="pres">
      <dgm:prSet presAssocID="{0683EF89-E834-4947-B935-99BA1FF245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50D11234-7CF0-459F-AFB5-B86B33A5115D}" type="pres">
      <dgm:prSet presAssocID="{0683EF89-E834-4947-B935-99BA1FF245AD}" presName="spaceRect" presStyleCnt="0"/>
      <dgm:spPr/>
    </dgm:pt>
    <dgm:pt modelId="{C458977D-53FD-47C7-942B-FEDEAD3247B7}" type="pres">
      <dgm:prSet presAssocID="{0683EF89-E834-4947-B935-99BA1FF245AD}" presName="parTx" presStyleLbl="revTx" presStyleIdx="0" presStyleCnt="5">
        <dgm:presLayoutVars>
          <dgm:chMax val="0"/>
          <dgm:chPref val="0"/>
        </dgm:presLayoutVars>
      </dgm:prSet>
      <dgm:spPr/>
    </dgm:pt>
    <dgm:pt modelId="{654C2C88-0733-4614-8889-441F205C1BAD}" type="pres">
      <dgm:prSet presAssocID="{7F142667-1B03-472F-B7FC-2D562AE95E54}" presName="sibTrans" presStyleCnt="0"/>
      <dgm:spPr/>
    </dgm:pt>
    <dgm:pt modelId="{D772A7C2-2CCC-426A-9153-73AF4F5BB33A}" type="pres">
      <dgm:prSet presAssocID="{C1CEB575-03A4-42FE-8DDB-3470F483B3FB}" presName="compNode" presStyleCnt="0"/>
      <dgm:spPr/>
    </dgm:pt>
    <dgm:pt modelId="{E50950C6-0E4B-4F2E-A9A1-0D9A188B7FC0}" type="pres">
      <dgm:prSet presAssocID="{C1CEB575-03A4-42FE-8DDB-3470F483B3FB}" presName="bgRect" presStyleLbl="bgShp" presStyleIdx="1" presStyleCnt="5"/>
      <dgm:spPr/>
    </dgm:pt>
    <dgm:pt modelId="{826BBD6A-BE22-4C4B-AA49-AC105EDD9A91}" type="pres">
      <dgm:prSet presAssocID="{C1CEB575-03A4-42FE-8DDB-3470F483B3F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965FAAC8-5070-48B7-9017-A94A3654751A}" type="pres">
      <dgm:prSet presAssocID="{C1CEB575-03A4-42FE-8DDB-3470F483B3FB}" presName="spaceRect" presStyleCnt="0"/>
      <dgm:spPr/>
    </dgm:pt>
    <dgm:pt modelId="{55C4EEA0-A44D-4598-827F-17539DC02E49}" type="pres">
      <dgm:prSet presAssocID="{C1CEB575-03A4-42FE-8DDB-3470F483B3FB}" presName="parTx" presStyleLbl="revTx" presStyleIdx="1" presStyleCnt="5">
        <dgm:presLayoutVars>
          <dgm:chMax val="0"/>
          <dgm:chPref val="0"/>
        </dgm:presLayoutVars>
      </dgm:prSet>
      <dgm:spPr/>
    </dgm:pt>
    <dgm:pt modelId="{25B695F6-E7C9-4BAD-B3CC-0EAAB761CBBB}" type="pres">
      <dgm:prSet presAssocID="{3B424EAF-EE66-4549-8326-3ECEBE657DA9}" presName="sibTrans" presStyleCnt="0"/>
      <dgm:spPr/>
    </dgm:pt>
    <dgm:pt modelId="{E8D385C3-0E17-46AF-B4AE-436E74250E55}" type="pres">
      <dgm:prSet presAssocID="{46EB9863-0BDD-4C24-97B5-56BB19D77272}" presName="compNode" presStyleCnt="0"/>
      <dgm:spPr/>
    </dgm:pt>
    <dgm:pt modelId="{96B207D5-10C8-480B-BD02-B5A5DD2F601E}" type="pres">
      <dgm:prSet presAssocID="{46EB9863-0BDD-4C24-97B5-56BB19D77272}" presName="bgRect" presStyleLbl="bgShp" presStyleIdx="2" presStyleCnt="5"/>
      <dgm:spPr/>
    </dgm:pt>
    <dgm:pt modelId="{2282B9AE-09BB-4156-955D-AB0EFCDE5723}" type="pres">
      <dgm:prSet presAssocID="{46EB9863-0BDD-4C24-97B5-56BB19D772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t"/>
        </a:ext>
      </dgm:extLst>
    </dgm:pt>
    <dgm:pt modelId="{F631DA3E-54ED-4FB8-B73B-6D7DACCE5353}" type="pres">
      <dgm:prSet presAssocID="{46EB9863-0BDD-4C24-97B5-56BB19D77272}" presName="spaceRect" presStyleCnt="0"/>
      <dgm:spPr/>
    </dgm:pt>
    <dgm:pt modelId="{6FE3132E-708F-4AC0-A4D8-BAA655AEAC9B}" type="pres">
      <dgm:prSet presAssocID="{46EB9863-0BDD-4C24-97B5-56BB19D77272}" presName="parTx" presStyleLbl="revTx" presStyleIdx="2" presStyleCnt="5">
        <dgm:presLayoutVars>
          <dgm:chMax val="0"/>
          <dgm:chPref val="0"/>
        </dgm:presLayoutVars>
      </dgm:prSet>
      <dgm:spPr/>
    </dgm:pt>
    <dgm:pt modelId="{AED044B2-D013-4D69-8E87-D21AE57199B6}" type="pres">
      <dgm:prSet presAssocID="{8CC0A2FB-64F5-4D5A-B684-643CD50FF916}" presName="sibTrans" presStyleCnt="0"/>
      <dgm:spPr/>
    </dgm:pt>
    <dgm:pt modelId="{CFAAD167-3E8E-4E35-A3EC-F318A88E69D7}" type="pres">
      <dgm:prSet presAssocID="{33940975-4932-49FA-8662-CF5E1A9248D7}" presName="compNode" presStyleCnt="0"/>
      <dgm:spPr/>
    </dgm:pt>
    <dgm:pt modelId="{062C666F-ED0D-4C7F-9667-D31F58E063BB}" type="pres">
      <dgm:prSet presAssocID="{33940975-4932-49FA-8662-CF5E1A9248D7}" presName="bgRect" presStyleLbl="bgShp" presStyleIdx="3" presStyleCnt="5"/>
      <dgm:spPr/>
    </dgm:pt>
    <dgm:pt modelId="{73307285-9116-4544-B43B-95527CC604D2}" type="pres">
      <dgm:prSet presAssocID="{33940975-4932-49FA-8662-CF5E1A9248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ins"/>
        </a:ext>
      </dgm:extLst>
    </dgm:pt>
    <dgm:pt modelId="{F66C9016-EAFD-41A7-9B50-1FD290433B5A}" type="pres">
      <dgm:prSet presAssocID="{33940975-4932-49FA-8662-CF5E1A9248D7}" presName="spaceRect" presStyleCnt="0"/>
      <dgm:spPr/>
    </dgm:pt>
    <dgm:pt modelId="{2B78C4C3-DBFE-427E-BDA6-7347167517B6}" type="pres">
      <dgm:prSet presAssocID="{33940975-4932-49FA-8662-CF5E1A9248D7}" presName="parTx" presStyleLbl="revTx" presStyleIdx="3" presStyleCnt="5">
        <dgm:presLayoutVars>
          <dgm:chMax val="0"/>
          <dgm:chPref val="0"/>
        </dgm:presLayoutVars>
      </dgm:prSet>
      <dgm:spPr/>
    </dgm:pt>
    <dgm:pt modelId="{7F4E5933-C271-43C5-AA0B-EB57627BEEE0}" type="pres">
      <dgm:prSet presAssocID="{6513F5BC-DE39-48DE-85C0-D4C0F280043C}" presName="sibTrans" presStyleCnt="0"/>
      <dgm:spPr/>
    </dgm:pt>
    <dgm:pt modelId="{F526C987-1E00-4E8C-BFF8-682A83F92F5E}" type="pres">
      <dgm:prSet presAssocID="{02CD2001-B21E-4984-8AF6-DB830D6C6A1A}" presName="compNode" presStyleCnt="0"/>
      <dgm:spPr/>
    </dgm:pt>
    <dgm:pt modelId="{1292346B-6C71-4AD6-BB9A-B31E58D4B964}" type="pres">
      <dgm:prSet presAssocID="{02CD2001-B21E-4984-8AF6-DB830D6C6A1A}" presName="bgRect" presStyleLbl="bgShp" presStyleIdx="4" presStyleCnt="5"/>
      <dgm:spPr/>
    </dgm:pt>
    <dgm:pt modelId="{248B9B3F-B974-46BA-8186-E2B5B344CBE7}" type="pres">
      <dgm:prSet presAssocID="{02CD2001-B21E-4984-8AF6-DB830D6C6A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uck"/>
        </a:ext>
      </dgm:extLst>
    </dgm:pt>
    <dgm:pt modelId="{FD03A82C-BBE1-4DCE-BA44-60C637A0B845}" type="pres">
      <dgm:prSet presAssocID="{02CD2001-B21E-4984-8AF6-DB830D6C6A1A}" presName="spaceRect" presStyleCnt="0"/>
      <dgm:spPr/>
    </dgm:pt>
    <dgm:pt modelId="{C71C1F28-FCC5-4480-A3AA-1415CF288F65}" type="pres">
      <dgm:prSet presAssocID="{02CD2001-B21E-4984-8AF6-DB830D6C6A1A}" presName="parTx" presStyleLbl="revTx" presStyleIdx="4" presStyleCnt="5">
        <dgm:presLayoutVars>
          <dgm:chMax val="0"/>
          <dgm:chPref val="0"/>
        </dgm:presLayoutVars>
      </dgm:prSet>
      <dgm:spPr/>
    </dgm:pt>
  </dgm:ptLst>
  <dgm:cxnLst>
    <dgm:cxn modelId="{DBF7D40B-1CD2-495B-9F2E-C448FB9FC7D7}" type="presOf" srcId="{1D2E3080-6ED2-4060-84BF-94F2DF3F6522}" destId="{7D19621B-1909-4B23-ACF9-70ED4E2DF6A3}" srcOrd="0" destOrd="0" presId="urn:microsoft.com/office/officeart/2018/2/layout/IconVerticalSolidList"/>
    <dgm:cxn modelId="{A4270C2E-1920-4F81-9970-BE3494175441}" type="presOf" srcId="{02CD2001-B21E-4984-8AF6-DB830D6C6A1A}" destId="{C71C1F28-FCC5-4480-A3AA-1415CF288F65}" srcOrd="0" destOrd="0" presId="urn:microsoft.com/office/officeart/2018/2/layout/IconVerticalSolidList"/>
    <dgm:cxn modelId="{8E90063D-D0EB-4465-9C71-0AA86924C9D1}" srcId="{1D2E3080-6ED2-4060-84BF-94F2DF3F6522}" destId="{33940975-4932-49FA-8662-CF5E1A9248D7}" srcOrd="3" destOrd="0" parTransId="{21295A8A-BA06-4392-8A9D-B9069B7CFDCD}" sibTransId="{6513F5BC-DE39-48DE-85C0-D4C0F280043C}"/>
    <dgm:cxn modelId="{D62EF85E-3175-4D23-85D5-D3F838DC9F71}" srcId="{1D2E3080-6ED2-4060-84BF-94F2DF3F6522}" destId="{0683EF89-E834-4947-B935-99BA1FF245AD}" srcOrd="0" destOrd="0" parTransId="{3D1B22D0-75AD-4A12-9069-4BBC10179803}" sibTransId="{7F142667-1B03-472F-B7FC-2D562AE95E54}"/>
    <dgm:cxn modelId="{1C499550-CA1A-40C6-ABA0-0856316C58F0}" srcId="{1D2E3080-6ED2-4060-84BF-94F2DF3F6522}" destId="{C1CEB575-03A4-42FE-8DDB-3470F483B3FB}" srcOrd="1" destOrd="0" parTransId="{202E4320-6301-4E5B-BE90-486E7D5DD9B2}" sibTransId="{3B424EAF-EE66-4549-8326-3ECEBE657DA9}"/>
    <dgm:cxn modelId="{186F5897-8735-4FD8-8B21-4A2D849698F6}" type="presOf" srcId="{C1CEB575-03A4-42FE-8DDB-3470F483B3FB}" destId="{55C4EEA0-A44D-4598-827F-17539DC02E49}" srcOrd="0" destOrd="0" presId="urn:microsoft.com/office/officeart/2018/2/layout/IconVerticalSolidList"/>
    <dgm:cxn modelId="{EB5704A6-07CC-4C67-81B0-1931A51DAC0D}" srcId="{1D2E3080-6ED2-4060-84BF-94F2DF3F6522}" destId="{46EB9863-0BDD-4C24-97B5-56BB19D77272}" srcOrd="2" destOrd="0" parTransId="{CD3ADF5D-881E-48B8-B118-C4F8200C2488}" sibTransId="{8CC0A2FB-64F5-4D5A-B684-643CD50FF916}"/>
    <dgm:cxn modelId="{004CC3B6-566E-4891-A16B-0802246F20A9}" type="presOf" srcId="{33940975-4932-49FA-8662-CF5E1A9248D7}" destId="{2B78C4C3-DBFE-427E-BDA6-7347167517B6}" srcOrd="0" destOrd="0" presId="urn:microsoft.com/office/officeart/2018/2/layout/IconVerticalSolidList"/>
    <dgm:cxn modelId="{222687D1-EB72-4DE8-A203-B2186EA1CD4F}" srcId="{1D2E3080-6ED2-4060-84BF-94F2DF3F6522}" destId="{02CD2001-B21E-4984-8AF6-DB830D6C6A1A}" srcOrd="4" destOrd="0" parTransId="{D6FA6F08-4FB9-4FA4-AA9C-6EBBBB132176}" sibTransId="{4B302E4A-128C-4345-902F-9E995E0CF479}"/>
    <dgm:cxn modelId="{D2762AD9-8EAD-4790-B7C1-B4622426EC06}" type="presOf" srcId="{0683EF89-E834-4947-B935-99BA1FF245AD}" destId="{C458977D-53FD-47C7-942B-FEDEAD3247B7}" srcOrd="0" destOrd="0" presId="urn:microsoft.com/office/officeart/2018/2/layout/IconVerticalSolidList"/>
    <dgm:cxn modelId="{DF93FDE7-3E82-4BF6-8FA1-2DDF1ABE6E00}" type="presOf" srcId="{46EB9863-0BDD-4C24-97B5-56BB19D77272}" destId="{6FE3132E-708F-4AC0-A4D8-BAA655AEAC9B}" srcOrd="0" destOrd="0" presId="urn:microsoft.com/office/officeart/2018/2/layout/IconVerticalSolidList"/>
    <dgm:cxn modelId="{7BB402B0-8224-45A1-8B7B-F2074744BDBD}" type="presParOf" srcId="{7D19621B-1909-4B23-ACF9-70ED4E2DF6A3}" destId="{2A2A86F6-BFF9-498E-B784-35C7AA518498}" srcOrd="0" destOrd="0" presId="urn:microsoft.com/office/officeart/2018/2/layout/IconVerticalSolidList"/>
    <dgm:cxn modelId="{CEBE2AA5-686C-4FCD-AA8C-567AEE05F8F6}" type="presParOf" srcId="{2A2A86F6-BFF9-498E-B784-35C7AA518498}" destId="{7F76CED6-98CD-4CA6-8352-32F73E5756C5}" srcOrd="0" destOrd="0" presId="urn:microsoft.com/office/officeart/2018/2/layout/IconVerticalSolidList"/>
    <dgm:cxn modelId="{FDA094F0-D268-4DF2-AC5D-EBA8263289F1}" type="presParOf" srcId="{2A2A86F6-BFF9-498E-B784-35C7AA518498}" destId="{BF20F65C-BBFD-4F10-B25B-D14024852790}" srcOrd="1" destOrd="0" presId="urn:microsoft.com/office/officeart/2018/2/layout/IconVerticalSolidList"/>
    <dgm:cxn modelId="{C5BF4248-7F5E-4365-BC0F-C153AA28CD42}" type="presParOf" srcId="{2A2A86F6-BFF9-498E-B784-35C7AA518498}" destId="{50D11234-7CF0-459F-AFB5-B86B33A5115D}" srcOrd="2" destOrd="0" presId="urn:microsoft.com/office/officeart/2018/2/layout/IconVerticalSolidList"/>
    <dgm:cxn modelId="{8ECB39B3-A1DF-40AF-851F-2AE8BE2BFD90}" type="presParOf" srcId="{2A2A86F6-BFF9-498E-B784-35C7AA518498}" destId="{C458977D-53FD-47C7-942B-FEDEAD3247B7}" srcOrd="3" destOrd="0" presId="urn:microsoft.com/office/officeart/2018/2/layout/IconVerticalSolidList"/>
    <dgm:cxn modelId="{36497F84-1D3A-45A1-A848-C2466A8A28E3}" type="presParOf" srcId="{7D19621B-1909-4B23-ACF9-70ED4E2DF6A3}" destId="{654C2C88-0733-4614-8889-441F205C1BAD}" srcOrd="1" destOrd="0" presId="urn:microsoft.com/office/officeart/2018/2/layout/IconVerticalSolidList"/>
    <dgm:cxn modelId="{3D1528B1-2954-4F0F-A4DE-949D007834BF}" type="presParOf" srcId="{7D19621B-1909-4B23-ACF9-70ED4E2DF6A3}" destId="{D772A7C2-2CCC-426A-9153-73AF4F5BB33A}" srcOrd="2" destOrd="0" presId="urn:microsoft.com/office/officeart/2018/2/layout/IconVerticalSolidList"/>
    <dgm:cxn modelId="{45346A37-ADE3-411C-B6EF-7C6B613C4AE9}" type="presParOf" srcId="{D772A7C2-2CCC-426A-9153-73AF4F5BB33A}" destId="{E50950C6-0E4B-4F2E-A9A1-0D9A188B7FC0}" srcOrd="0" destOrd="0" presId="urn:microsoft.com/office/officeart/2018/2/layout/IconVerticalSolidList"/>
    <dgm:cxn modelId="{E1261CF0-0A70-43FE-A61A-F2BEE67A68ED}" type="presParOf" srcId="{D772A7C2-2CCC-426A-9153-73AF4F5BB33A}" destId="{826BBD6A-BE22-4C4B-AA49-AC105EDD9A91}" srcOrd="1" destOrd="0" presId="urn:microsoft.com/office/officeart/2018/2/layout/IconVerticalSolidList"/>
    <dgm:cxn modelId="{E20D3AA5-B39A-4988-A016-5A22A00EAECD}" type="presParOf" srcId="{D772A7C2-2CCC-426A-9153-73AF4F5BB33A}" destId="{965FAAC8-5070-48B7-9017-A94A3654751A}" srcOrd="2" destOrd="0" presId="urn:microsoft.com/office/officeart/2018/2/layout/IconVerticalSolidList"/>
    <dgm:cxn modelId="{DBC9342D-0B94-4A18-9246-60BA80E2D4F6}" type="presParOf" srcId="{D772A7C2-2CCC-426A-9153-73AF4F5BB33A}" destId="{55C4EEA0-A44D-4598-827F-17539DC02E49}" srcOrd="3" destOrd="0" presId="urn:microsoft.com/office/officeart/2018/2/layout/IconVerticalSolidList"/>
    <dgm:cxn modelId="{B4604B29-CF48-4BB9-8EC6-2AEF585B6E7A}" type="presParOf" srcId="{7D19621B-1909-4B23-ACF9-70ED4E2DF6A3}" destId="{25B695F6-E7C9-4BAD-B3CC-0EAAB761CBBB}" srcOrd="3" destOrd="0" presId="urn:microsoft.com/office/officeart/2018/2/layout/IconVerticalSolidList"/>
    <dgm:cxn modelId="{B6BBFFAF-9E0C-49A7-8AE4-EBA3DBBD6EA3}" type="presParOf" srcId="{7D19621B-1909-4B23-ACF9-70ED4E2DF6A3}" destId="{E8D385C3-0E17-46AF-B4AE-436E74250E55}" srcOrd="4" destOrd="0" presId="urn:microsoft.com/office/officeart/2018/2/layout/IconVerticalSolidList"/>
    <dgm:cxn modelId="{E254E896-A0B3-423C-93D1-D66E669E6EAF}" type="presParOf" srcId="{E8D385C3-0E17-46AF-B4AE-436E74250E55}" destId="{96B207D5-10C8-480B-BD02-B5A5DD2F601E}" srcOrd="0" destOrd="0" presId="urn:microsoft.com/office/officeart/2018/2/layout/IconVerticalSolidList"/>
    <dgm:cxn modelId="{ABDF8073-23BB-4E95-AFC0-9605AB96813B}" type="presParOf" srcId="{E8D385C3-0E17-46AF-B4AE-436E74250E55}" destId="{2282B9AE-09BB-4156-955D-AB0EFCDE5723}" srcOrd="1" destOrd="0" presId="urn:microsoft.com/office/officeart/2018/2/layout/IconVerticalSolidList"/>
    <dgm:cxn modelId="{7477B929-4A5F-4322-AAC3-8EB7B8D6C3F5}" type="presParOf" srcId="{E8D385C3-0E17-46AF-B4AE-436E74250E55}" destId="{F631DA3E-54ED-4FB8-B73B-6D7DACCE5353}" srcOrd="2" destOrd="0" presId="urn:microsoft.com/office/officeart/2018/2/layout/IconVerticalSolidList"/>
    <dgm:cxn modelId="{B588A3A6-AB0E-4EDC-A2F1-FBB736C81450}" type="presParOf" srcId="{E8D385C3-0E17-46AF-B4AE-436E74250E55}" destId="{6FE3132E-708F-4AC0-A4D8-BAA655AEAC9B}" srcOrd="3" destOrd="0" presId="urn:microsoft.com/office/officeart/2018/2/layout/IconVerticalSolidList"/>
    <dgm:cxn modelId="{BE4A721F-A3A7-4444-B258-68EE7C7CC4BF}" type="presParOf" srcId="{7D19621B-1909-4B23-ACF9-70ED4E2DF6A3}" destId="{AED044B2-D013-4D69-8E87-D21AE57199B6}" srcOrd="5" destOrd="0" presId="urn:microsoft.com/office/officeart/2018/2/layout/IconVerticalSolidList"/>
    <dgm:cxn modelId="{4803C722-4F6C-44A6-8D61-042E6D6CB2BD}" type="presParOf" srcId="{7D19621B-1909-4B23-ACF9-70ED4E2DF6A3}" destId="{CFAAD167-3E8E-4E35-A3EC-F318A88E69D7}" srcOrd="6" destOrd="0" presId="urn:microsoft.com/office/officeart/2018/2/layout/IconVerticalSolidList"/>
    <dgm:cxn modelId="{6064248F-19DC-4D1D-AA0C-6919F9DAD7EC}" type="presParOf" srcId="{CFAAD167-3E8E-4E35-A3EC-F318A88E69D7}" destId="{062C666F-ED0D-4C7F-9667-D31F58E063BB}" srcOrd="0" destOrd="0" presId="urn:microsoft.com/office/officeart/2018/2/layout/IconVerticalSolidList"/>
    <dgm:cxn modelId="{B15E2C86-A2F7-422A-98C0-396ABCC5C035}" type="presParOf" srcId="{CFAAD167-3E8E-4E35-A3EC-F318A88E69D7}" destId="{73307285-9116-4544-B43B-95527CC604D2}" srcOrd="1" destOrd="0" presId="urn:microsoft.com/office/officeart/2018/2/layout/IconVerticalSolidList"/>
    <dgm:cxn modelId="{6F099076-F4AC-4C19-A99F-5524150CA128}" type="presParOf" srcId="{CFAAD167-3E8E-4E35-A3EC-F318A88E69D7}" destId="{F66C9016-EAFD-41A7-9B50-1FD290433B5A}" srcOrd="2" destOrd="0" presId="urn:microsoft.com/office/officeart/2018/2/layout/IconVerticalSolidList"/>
    <dgm:cxn modelId="{32D20CE2-5D1B-44E0-B0A6-909098A5CB2E}" type="presParOf" srcId="{CFAAD167-3E8E-4E35-A3EC-F318A88E69D7}" destId="{2B78C4C3-DBFE-427E-BDA6-7347167517B6}" srcOrd="3" destOrd="0" presId="urn:microsoft.com/office/officeart/2018/2/layout/IconVerticalSolidList"/>
    <dgm:cxn modelId="{9A0B9716-7BC8-461C-BD71-3BF984F05ECB}" type="presParOf" srcId="{7D19621B-1909-4B23-ACF9-70ED4E2DF6A3}" destId="{7F4E5933-C271-43C5-AA0B-EB57627BEEE0}" srcOrd="7" destOrd="0" presId="urn:microsoft.com/office/officeart/2018/2/layout/IconVerticalSolidList"/>
    <dgm:cxn modelId="{608484E8-6F26-4639-B8D8-DF5705A9323D}" type="presParOf" srcId="{7D19621B-1909-4B23-ACF9-70ED4E2DF6A3}" destId="{F526C987-1E00-4E8C-BFF8-682A83F92F5E}" srcOrd="8" destOrd="0" presId="urn:microsoft.com/office/officeart/2018/2/layout/IconVerticalSolidList"/>
    <dgm:cxn modelId="{F01F3F0B-BC17-476F-A6D0-6C9F2F8EB7A7}" type="presParOf" srcId="{F526C987-1E00-4E8C-BFF8-682A83F92F5E}" destId="{1292346B-6C71-4AD6-BB9A-B31E58D4B964}" srcOrd="0" destOrd="0" presId="urn:microsoft.com/office/officeart/2018/2/layout/IconVerticalSolidList"/>
    <dgm:cxn modelId="{964AC118-221C-41E1-8444-7B58CE5A6417}" type="presParOf" srcId="{F526C987-1E00-4E8C-BFF8-682A83F92F5E}" destId="{248B9B3F-B974-46BA-8186-E2B5B344CBE7}" srcOrd="1" destOrd="0" presId="urn:microsoft.com/office/officeart/2018/2/layout/IconVerticalSolidList"/>
    <dgm:cxn modelId="{80A95EB6-B1D3-442F-967B-CE053946B04E}" type="presParOf" srcId="{F526C987-1E00-4E8C-BFF8-682A83F92F5E}" destId="{FD03A82C-BBE1-4DCE-BA44-60C637A0B845}" srcOrd="2" destOrd="0" presId="urn:microsoft.com/office/officeart/2018/2/layout/IconVerticalSolidList"/>
    <dgm:cxn modelId="{3F5D2F78-445D-4CCB-B80C-57C31E06298A}" type="presParOf" srcId="{F526C987-1E00-4E8C-BFF8-682A83F92F5E}" destId="{C71C1F28-FCC5-4480-A3AA-1415CF288F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5F1F0-EABC-4995-B4B3-30A0022FFD7B}">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B03406-0566-4625-B04E-42578A3CA272}">
      <dsp:nvSpPr>
        <dsp:cNvPr id="0" name=""/>
        <dsp:cNvSpPr/>
      </dsp:nvSpPr>
      <dsp:spPr>
        <a:xfrm>
          <a:off x="1966" y="2828369"/>
          <a:ext cx="2096995"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rtl="0">
            <a:lnSpc>
              <a:spcPct val="90000"/>
            </a:lnSpc>
            <a:spcBef>
              <a:spcPct val="0"/>
            </a:spcBef>
            <a:spcAft>
              <a:spcPct val="35000"/>
            </a:spcAft>
            <a:buNone/>
          </a:pPr>
          <a:r>
            <a:rPr lang="en-IN" sz="1600" b="1" kern="1200" dirty="0">
              <a:solidFill>
                <a:schemeClr val="bg1"/>
              </a:solidFill>
              <a:latin typeface="Calibri"/>
              <a:cs typeface="Calibri"/>
            </a:rPr>
            <a:t>13-05-2023</a:t>
          </a:r>
          <a:endParaRPr lang="en-US" sz="1600" kern="1200" dirty="0">
            <a:solidFill>
              <a:schemeClr val="bg1"/>
            </a:solidFill>
            <a:latin typeface="Calibri"/>
            <a:cs typeface="Calibri"/>
          </a:endParaRPr>
        </a:p>
      </dsp:txBody>
      <dsp:txXfrm>
        <a:off x="1966" y="2828369"/>
        <a:ext cx="2015408" cy="652700"/>
      </dsp:txXfrm>
    </dsp:sp>
    <dsp:sp modelId="{55E635BA-A4FF-41F6-8491-84A4DC02700B}">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IN" sz="1600" b="0" i="0" u="none" kern="1200" dirty="0">
              <a:solidFill>
                <a:schemeClr val="tx1"/>
              </a:solidFill>
              <a:latin typeface="Calibri Light"/>
              <a:cs typeface="Calibri Light"/>
            </a:rPr>
            <a:t>Project Kick-off </a:t>
          </a:r>
          <a:r>
            <a:rPr lang="en-IN" sz="1600" b="0" kern="1200" dirty="0">
              <a:solidFill>
                <a:schemeClr val="tx1"/>
              </a:solidFill>
              <a:latin typeface="Calibri Light"/>
              <a:cs typeface="Calibri Light"/>
            </a:rPr>
            <a:t>Meeting</a:t>
          </a:r>
          <a:endParaRPr lang="en-US" sz="1600" b="0" kern="1200" dirty="0">
            <a:solidFill>
              <a:schemeClr val="tx1"/>
            </a:solidFill>
          </a:endParaRPr>
        </a:p>
      </dsp:txBody>
      <dsp:txXfrm>
        <a:off x="169726" y="970923"/>
        <a:ext cx="1702760" cy="1374109"/>
      </dsp:txXfrm>
    </dsp:sp>
    <dsp:sp modelId="{B2C0078B-9C9E-455A-A23C-D8ACBDFD509A}">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349558-748B-4272-8C39-D6565A983365}">
      <dsp:nvSpPr>
        <dsp:cNvPr id="0" name=""/>
        <dsp:cNvSpPr/>
      </dsp:nvSpPr>
      <dsp:spPr>
        <a:xfrm>
          <a:off x="1994112" y="2828369"/>
          <a:ext cx="2096995"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rtl="0">
            <a:lnSpc>
              <a:spcPct val="90000"/>
            </a:lnSpc>
            <a:spcBef>
              <a:spcPct val="0"/>
            </a:spcBef>
            <a:spcAft>
              <a:spcPct val="35000"/>
            </a:spcAft>
            <a:buNone/>
          </a:pPr>
          <a:r>
            <a:rPr lang="en-IN" sz="1600" b="1" kern="1200" dirty="0">
              <a:solidFill>
                <a:schemeClr val="bg1"/>
              </a:solidFill>
              <a:latin typeface="Calibri"/>
              <a:cs typeface="Calibri"/>
            </a:rPr>
            <a:t>20-05-2023</a:t>
          </a:r>
          <a:endParaRPr lang="en-US" sz="1600" kern="1200" dirty="0">
            <a:solidFill>
              <a:schemeClr val="bg1"/>
            </a:solidFill>
            <a:latin typeface="Calibri"/>
            <a:cs typeface="Calibri"/>
          </a:endParaRPr>
        </a:p>
      </dsp:txBody>
      <dsp:txXfrm>
        <a:off x="2157287" y="2828369"/>
        <a:ext cx="1770645" cy="652700"/>
      </dsp:txXfrm>
    </dsp:sp>
    <dsp:sp modelId="{D634E976-110B-453E-85EC-745CBF41B46C}">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rtl="0">
            <a:lnSpc>
              <a:spcPct val="90000"/>
            </a:lnSpc>
            <a:spcBef>
              <a:spcPct val="0"/>
            </a:spcBef>
            <a:spcAft>
              <a:spcPct val="35000"/>
            </a:spcAft>
            <a:buNone/>
          </a:pPr>
          <a:r>
            <a:rPr lang="en-IN" sz="1600" b="0" i="0" u="none" kern="1200" dirty="0">
              <a:solidFill>
                <a:schemeClr val="tx1"/>
              </a:solidFill>
              <a:latin typeface="Calibri Light"/>
              <a:cs typeface="Calibri Light"/>
            </a:rPr>
            <a:t>Implementation of KPI’s using Excel &amp; MySQL</a:t>
          </a:r>
          <a:endParaRPr lang="en-IN" sz="1600" b="0" kern="1200" dirty="0">
            <a:solidFill>
              <a:schemeClr val="tx1"/>
            </a:solidFill>
            <a:latin typeface="Calibri Light"/>
            <a:cs typeface="Calibri Light"/>
          </a:endParaRPr>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bg1"/>
              </a:solidFill>
              <a:latin typeface="Calibri"/>
              <a:cs typeface="Calibri"/>
            </a:rPr>
            <a:t>27-05-2023</a:t>
          </a:r>
          <a:endParaRPr lang="en-US" sz="1600" b="0" kern="1200" dirty="0">
            <a:solidFill>
              <a:schemeClr val="bg1"/>
            </a:solidFill>
          </a:endParaRP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rtl="0">
            <a:lnSpc>
              <a:spcPct val="90000"/>
            </a:lnSpc>
            <a:spcBef>
              <a:spcPct val="0"/>
            </a:spcBef>
            <a:spcAft>
              <a:spcPct val="35000"/>
            </a:spcAft>
            <a:buNone/>
          </a:pPr>
          <a:r>
            <a:rPr lang="en-IN" sz="1600" b="0" i="0" u="none" kern="1200" dirty="0">
              <a:solidFill>
                <a:schemeClr val="tx1"/>
              </a:solidFill>
              <a:latin typeface="Calibri Light"/>
              <a:cs typeface="Calibri Light"/>
            </a:rPr>
            <a:t>Implementation of KPI’s using Tableau </a:t>
          </a:r>
          <a:endParaRPr lang="en-IN" sz="1600" b="0" kern="1200" dirty="0">
            <a:solidFill>
              <a:schemeClr val="tx1"/>
            </a:solidFill>
            <a:latin typeface="Calibri Light"/>
            <a:cs typeface="Calibri Light"/>
          </a:endParaRPr>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bg1"/>
              </a:solidFill>
              <a:latin typeface="Calibri"/>
              <a:cs typeface="Calibri"/>
            </a:rPr>
            <a:t>03-06-2023</a:t>
          </a:r>
          <a:endParaRPr lang="en-US" sz="1600" b="0" kern="1200" dirty="0">
            <a:solidFill>
              <a:schemeClr val="bg1"/>
            </a:solidFill>
          </a:endParaRP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rtl="0">
            <a:lnSpc>
              <a:spcPct val="90000"/>
            </a:lnSpc>
            <a:spcBef>
              <a:spcPct val="0"/>
            </a:spcBef>
            <a:spcAft>
              <a:spcPct val="35000"/>
            </a:spcAft>
            <a:buNone/>
          </a:pPr>
          <a:r>
            <a:rPr lang="en-IN" sz="1600" b="0" i="0" u="none" kern="1200" dirty="0">
              <a:solidFill>
                <a:schemeClr val="tx1"/>
              </a:solidFill>
              <a:latin typeface="Calibri Light"/>
              <a:cs typeface="Calibri Light"/>
            </a:rPr>
            <a:t>Implementation of KPI’s using Power BI</a:t>
          </a:r>
          <a:endParaRPr lang="en-IN" sz="1600" b="0" kern="1200" dirty="0">
            <a:solidFill>
              <a:schemeClr val="tx1"/>
            </a:solidFill>
            <a:latin typeface="Calibri Light"/>
            <a:cs typeface="Calibri Light"/>
          </a:endParaRPr>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bg1"/>
              </a:solidFill>
              <a:latin typeface="Calibri"/>
              <a:cs typeface="Calibri"/>
            </a:rPr>
            <a:t>11-06-2023</a:t>
          </a:r>
          <a:endParaRPr lang="en-US" sz="1600" b="0" kern="1200" dirty="0">
            <a:solidFill>
              <a:schemeClr val="bg1"/>
            </a:solidFill>
          </a:endParaRPr>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IN" sz="1600" b="0" i="0" u="none" kern="1200" dirty="0">
              <a:solidFill>
                <a:schemeClr val="tx1"/>
              </a:solidFill>
              <a:latin typeface="Calibri Light"/>
              <a:cs typeface="Calibri Light"/>
            </a:rPr>
            <a:t>Final Presentation of the Project</a:t>
          </a:r>
          <a:endParaRPr lang="en-US" sz="1600" b="0" kern="1200" dirty="0"/>
        </a:p>
      </dsp:txBody>
      <dsp:txXfrm>
        <a:off x="8138309" y="970923"/>
        <a:ext cx="1702760" cy="1374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6CED6-98CD-4CA6-8352-32F73E5756C5}">
      <dsp:nvSpPr>
        <dsp:cNvPr id="0" name=""/>
        <dsp:cNvSpPr/>
      </dsp:nvSpPr>
      <dsp:spPr>
        <a:xfrm>
          <a:off x="0" y="4000"/>
          <a:ext cx="5311477" cy="85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0F65C-BBFD-4F10-B25B-D14024852790}">
      <dsp:nvSpPr>
        <dsp:cNvPr id="0" name=""/>
        <dsp:cNvSpPr/>
      </dsp:nvSpPr>
      <dsp:spPr>
        <a:xfrm>
          <a:off x="257768" y="195728"/>
          <a:ext cx="468669" cy="468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8977D-53FD-47C7-942B-FEDEAD3247B7}">
      <dsp:nvSpPr>
        <dsp:cNvPr id="0" name=""/>
        <dsp:cNvSpPr/>
      </dsp:nvSpPr>
      <dsp:spPr>
        <a:xfrm>
          <a:off x="984205" y="4000"/>
          <a:ext cx="4327272" cy="85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83" tIns="90183" rIns="90183" bIns="90183" numCol="1" spcCol="1270" anchor="ctr" anchorCtr="0">
          <a:noAutofit/>
        </a:bodyPr>
        <a:lstStyle/>
        <a:p>
          <a:pPr marL="0" lvl="0" indent="0" algn="l" defTabSz="666750">
            <a:lnSpc>
              <a:spcPct val="100000"/>
            </a:lnSpc>
            <a:spcBef>
              <a:spcPct val="0"/>
            </a:spcBef>
            <a:spcAft>
              <a:spcPct val="35000"/>
            </a:spcAft>
            <a:buNone/>
          </a:pPr>
          <a:r>
            <a:rPr lang="en-US" sz="1500" kern="1200"/>
            <a:t>Weekday vs Weekend Payment Statistics</a:t>
          </a:r>
        </a:p>
      </dsp:txBody>
      <dsp:txXfrm>
        <a:off x="984205" y="4000"/>
        <a:ext cx="4327272" cy="852125"/>
      </dsp:txXfrm>
    </dsp:sp>
    <dsp:sp modelId="{E50950C6-0E4B-4F2E-A9A1-0D9A188B7FC0}">
      <dsp:nvSpPr>
        <dsp:cNvPr id="0" name=""/>
        <dsp:cNvSpPr/>
      </dsp:nvSpPr>
      <dsp:spPr>
        <a:xfrm>
          <a:off x="0" y="1069157"/>
          <a:ext cx="5311477" cy="85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BBD6A-BE22-4C4B-AA49-AC105EDD9A91}">
      <dsp:nvSpPr>
        <dsp:cNvPr id="0" name=""/>
        <dsp:cNvSpPr/>
      </dsp:nvSpPr>
      <dsp:spPr>
        <a:xfrm>
          <a:off x="257768" y="1260885"/>
          <a:ext cx="468669" cy="468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4EEA0-A44D-4598-827F-17539DC02E49}">
      <dsp:nvSpPr>
        <dsp:cNvPr id="0" name=""/>
        <dsp:cNvSpPr/>
      </dsp:nvSpPr>
      <dsp:spPr>
        <a:xfrm>
          <a:off x="984205" y="1069157"/>
          <a:ext cx="4327272" cy="85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83" tIns="90183" rIns="90183" bIns="90183" numCol="1" spcCol="1270" anchor="ctr" anchorCtr="0">
          <a:noAutofit/>
        </a:bodyPr>
        <a:lstStyle/>
        <a:p>
          <a:pPr marL="0" lvl="0" indent="0" algn="l" defTabSz="666750">
            <a:lnSpc>
              <a:spcPct val="100000"/>
            </a:lnSpc>
            <a:spcBef>
              <a:spcPct val="0"/>
            </a:spcBef>
            <a:spcAft>
              <a:spcPct val="35000"/>
            </a:spcAft>
            <a:buNone/>
          </a:pPr>
          <a:r>
            <a:rPr lang="en-US" sz="1500" kern="1200"/>
            <a:t>Number of orders with Review score 5 and Payment type as Credit Card</a:t>
          </a:r>
        </a:p>
      </dsp:txBody>
      <dsp:txXfrm>
        <a:off x="984205" y="1069157"/>
        <a:ext cx="4327272" cy="852125"/>
      </dsp:txXfrm>
    </dsp:sp>
    <dsp:sp modelId="{96B207D5-10C8-480B-BD02-B5A5DD2F601E}">
      <dsp:nvSpPr>
        <dsp:cNvPr id="0" name=""/>
        <dsp:cNvSpPr/>
      </dsp:nvSpPr>
      <dsp:spPr>
        <a:xfrm>
          <a:off x="0" y="2134314"/>
          <a:ext cx="5311477" cy="85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2B9AE-09BB-4156-955D-AB0EFCDE5723}">
      <dsp:nvSpPr>
        <dsp:cNvPr id="0" name=""/>
        <dsp:cNvSpPr/>
      </dsp:nvSpPr>
      <dsp:spPr>
        <a:xfrm>
          <a:off x="257768" y="2326042"/>
          <a:ext cx="468669" cy="468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3132E-708F-4AC0-A4D8-BAA655AEAC9B}">
      <dsp:nvSpPr>
        <dsp:cNvPr id="0" name=""/>
        <dsp:cNvSpPr/>
      </dsp:nvSpPr>
      <dsp:spPr>
        <a:xfrm>
          <a:off x="984205" y="2134314"/>
          <a:ext cx="4327272" cy="85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83" tIns="90183" rIns="90183" bIns="90183" numCol="1" spcCol="1270" anchor="ctr" anchorCtr="0">
          <a:noAutofit/>
        </a:bodyPr>
        <a:lstStyle/>
        <a:p>
          <a:pPr marL="0" lvl="0" indent="0" algn="l" defTabSz="666750">
            <a:lnSpc>
              <a:spcPct val="100000"/>
            </a:lnSpc>
            <a:spcBef>
              <a:spcPct val="0"/>
            </a:spcBef>
            <a:spcAft>
              <a:spcPct val="35000"/>
            </a:spcAft>
            <a:buNone/>
          </a:pPr>
          <a:r>
            <a:rPr lang="en-US" sz="1500" kern="1200"/>
            <a:t>Average number of days taken for order_delivered_customer_date for Pet shop</a:t>
          </a:r>
        </a:p>
      </dsp:txBody>
      <dsp:txXfrm>
        <a:off x="984205" y="2134314"/>
        <a:ext cx="4327272" cy="852125"/>
      </dsp:txXfrm>
    </dsp:sp>
    <dsp:sp modelId="{062C666F-ED0D-4C7F-9667-D31F58E063BB}">
      <dsp:nvSpPr>
        <dsp:cNvPr id="0" name=""/>
        <dsp:cNvSpPr/>
      </dsp:nvSpPr>
      <dsp:spPr>
        <a:xfrm>
          <a:off x="0" y="3199471"/>
          <a:ext cx="5311477" cy="85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07285-9116-4544-B43B-95527CC604D2}">
      <dsp:nvSpPr>
        <dsp:cNvPr id="0" name=""/>
        <dsp:cNvSpPr/>
      </dsp:nvSpPr>
      <dsp:spPr>
        <a:xfrm>
          <a:off x="257768" y="3391199"/>
          <a:ext cx="468669" cy="4686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8C4C3-DBFE-427E-BDA6-7347167517B6}">
      <dsp:nvSpPr>
        <dsp:cNvPr id="0" name=""/>
        <dsp:cNvSpPr/>
      </dsp:nvSpPr>
      <dsp:spPr>
        <a:xfrm>
          <a:off x="984205" y="3199471"/>
          <a:ext cx="4327272" cy="85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83" tIns="90183" rIns="90183" bIns="90183" numCol="1" spcCol="1270" anchor="ctr" anchorCtr="0">
          <a:noAutofit/>
        </a:bodyPr>
        <a:lstStyle/>
        <a:p>
          <a:pPr marL="0" lvl="0" indent="0" algn="l" defTabSz="666750">
            <a:lnSpc>
              <a:spcPct val="100000"/>
            </a:lnSpc>
            <a:spcBef>
              <a:spcPct val="0"/>
            </a:spcBef>
            <a:spcAft>
              <a:spcPct val="35000"/>
            </a:spcAft>
            <a:buNone/>
          </a:pPr>
          <a:r>
            <a:rPr lang="en-US" sz="1500" kern="1200"/>
            <a:t>Average Price and Payment values for customers of Sao paulo city</a:t>
          </a:r>
        </a:p>
      </dsp:txBody>
      <dsp:txXfrm>
        <a:off x="984205" y="3199471"/>
        <a:ext cx="4327272" cy="852125"/>
      </dsp:txXfrm>
    </dsp:sp>
    <dsp:sp modelId="{1292346B-6C71-4AD6-BB9A-B31E58D4B964}">
      <dsp:nvSpPr>
        <dsp:cNvPr id="0" name=""/>
        <dsp:cNvSpPr/>
      </dsp:nvSpPr>
      <dsp:spPr>
        <a:xfrm>
          <a:off x="0" y="4264628"/>
          <a:ext cx="5311477" cy="85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B9B3F-B974-46BA-8186-E2B5B344CBE7}">
      <dsp:nvSpPr>
        <dsp:cNvPr id="0" name=""/>
        <dsp:cNvSpPr/>
      </dsp:nvSpPr>
      <dsp:spPr>
        <a:xfrm>
          <a:off x="257768" y="4456357"/>
          <a:ext cx="468669" cy="4686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C1F28-FCC5-4480-A3AA-1415CF288F65}">
      <dsp:nvSpPr>
        <dsp:cNvPr id="0" name=""/>
        <dsp:cNvSpPr/>
      </dsp:nvSpPr>
      <dsp:spPr>
        <a:xfrm>
          <a:off x="984205" y="4264628"/>
          <a:ext cx="4327272" cy="85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83" tIns="90183" rIns="90183" bIns="90183" numCol="1" spcCol="1270" anchor="ctr" anchorCtr="0">
          <a:noAutofit/>
        </a:bodyPr>
        <a:lstStyle/>
        <a:p>
          <a:pPr marL="0" lvl="0" indent="0" algn="l" defTabSz="666750">
            <a:lnSpc>
              <a:spcPct val="100000"/>
            </a:lnSpc>
            <a:spcBef>
              <a:spcPct val="0"/>
            </a:spcBef>
            <a:spcAft>
              <a:spcPct val="35000"/>
            </a:spcAft>
            <a:buNone/>
          </a:pPr>
          <a:r>
            <a:rPr lang="en-US" sz="1500" kern="1200"/>
            <a:t>Relationship between shipping days vs Review scores</a:t>
          </a:r>
        </a:p>
      </dsp:txBody>
      <dsp:txXfrm>
        <a:off x="984205" y="4264628"/>
        <a:ext cx="4327272" cy="852125"/>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6/11/2023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19</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855618" y="998765"/>
            <a:ext cx="4076458" cy="2143319"/>
          </a:xfrm>
        </p:spPr>
        <p:txBody>
          <a:bodyPr vert="horz" lIns="91440" tIns="45720" rIns="91440" bIns="45720" rtlCol="0" anchor="b">
            <a:noAutofit/>
          </a:bodyPr>
          <a:lstStyle/>
          <a:p>
            <a:r>
              <a:rPr lang="en-US" sz="4500" dirty="0" err="1"/>
              <a:t>Olist</a:t>
            </a:r>
            <a:r>
              <a:rPr lang="en-US" sz="4500" dirty="0"/>
              <a:t> Store</a:t>
            </a:r>
            <a:br>
              <a:rPr lang="en-US" sz="4500" dirty="0"/>
            </a:br>
            <a:r>
              <a:rPr lang="en-US" sz="4500" dirty="0"/>
              <a:t>Project</a:t>
            </a:r>
            <a:br>
              <a:rPr lang="en-US" sz="4500" dirty="0"/>
            </a:br>
            <a:r>
              <a:rPr lang="en-US" sz="4500" dirty="0"/>
              <a:t>Presentation</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855618" y="3334158"/>
            <a:ext cx="4076458" cy="990197"/>
          </a:xfrm>
        </p:spPr>
        <p:txBody>
          <a:bodyPr vert="horz" lIns="91440" tIns="45720" rIns="91440" bIns="45720" rtlCol="0" anchor="t">
            <a:normAutofit/>
          </a:bodyPr>
          <a:lstStyle/>
          <a:p>
            <a:r>
              <a:rPr lang="en-US" b="1" dirty="0"/>
              <a:t>Group 4</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7025" y="0"/>
            <a:ext cx="6734974" cy="6858001"/>
          </a:xfrm>
        </p:spPr>
      </p:pic>
    </p:spTree>
    <p:extLst>
      <p:ext uri="{BB962C8B-B14F-4D97-AF65-F5344CB8AC3E}">
        <p14:creationId xmlns:p14="http://schemas.microsoft.com/office/powerpoint/2010/main" val="1917632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18865" y="2663684"/>
            <a:ext cx="9679448" cy="2181390"/>
          </a:xfrm>
        </p:spPr>
        <p:txBody>
          <a:bodyPr vert="horz" lIns="91440" tIns="45720" rIns="91440" bIns="45720" rtlCol="0" anchor="b">
            <a:normAutofit/>
          </a:bodyPr>
          <a:lstStyle/>
          <a:p>
            <a:pPr>
              <a:lnSpc>
                <a:spcPct val="100000"/>
              </a:lnSpc>
            </a:pPr>
            <a:r>
              <a:rPr lang="en-IN" sz="3000">
                <a:solidFill>
                  <a:srgbClr val="FFFFFF"/>
                </a:solidFill>
                <a:latin typeface="Univers"/>
                <a:cs typeface="Calibri Light"/>
              </a:rPr>
              <a:t>Average number of days  taken </a:t>
            </a:r>
            <a:r>
              <a:rPr lang="en-IN" sz="3000" dirty="0">
                <a:solidFill>
                  <a:srgbClr val="FFFFFF"/>
                </a:solidFill>
                <a:latin typeface="Univers"/>
                <a:cs typeface="Calibri Light"/>
              </a:rPr>
              <a:t>for </a:t>
            </a:r>
            <a:r>
              <a:rPr lang="en-IN" sz="3000" dirty="0" err="1">
                <a:solidFill>
                  <a:srgbClr val="FFFFFF"/>
                </a:solidFill>
                <a:latin typeface="Univers"/>
                <a:cs typeface="Calibri Light"/>
              </a:rPr>
              <a:t>order_delivered_customer_date</a:t>
            </a:r>
            <a:r>
              <a:rPr lang="en-IN" sz="3000" dirty="0">
                <a:solidFill>
                  <a:srgbClr val="FFFFFF"/>
                </a:solidFill>
                <a:latin typeface="Univers"/>
                <a:cs typeface="Calibri Light"/>
              </a:rPr>
              <a:t> </a:t>
            </a:r>
            <a:r>
              <a:rPr lang="en-IN" sz="3000">
                <a:solidFill>
                  <a:srgbClr val="FFFFFF"/>
                </a:solidFill>
                <a:latin typeface="Univers"/>
                <a:cs typeface="Calibri Light"/>
              </a:rPr>
              <a:t>for </a:t>
            </a:r>
            <a:r>
              <a:rPr lang="en-IN" sz="1800" b="0">
                <a:solidFill>
                  <a:srgbClr val="000000"/>
                </a:solidFill>
                <a:latin typeface="Calibri Light"/>
                <a:cs typeface="Calibri Light"/>
              </a:rPr>
              <a:t> </a:t>
            </a:r>
            <a:r>
              <a:rPr lang="en-IN" sz="3000" err="1">
                <a:solidFill>
                  <a:srgbClr val="FFFFFF"/>
                </a:solidFill>
                <a:latin typeface="Univers"/>
                <a:cs typeface="Calibri Light"/>
              </a:rPr>
              <a:t>pet</a:t>
            </a:r>
            <a:r>
              <a:rPr lang="en-IN" sz="3000" dirty="0" err="1">
                <a:solidFill>
                  <a:srgbClr val="FFFFFF"/>
                </a:solidFill>
                <a:latin typeface="Univers"/>
                <a:cs typeface="Calibri Light"/>
              </a:rPr>
              <a:t>_shop</a:t>
            </a:r>
            <a:endParaRPr lang="en-IN" sz="3000" dirty="0">
              <a:solidFill>
                <a:srgbClr val="FFFFFF"/>
              </a:solidFill>
              <a:latin typeface="Univers"/>
              <a:cs typeface="Calibri Light"/>
            </a:endParaRPr>
          </a:p>
          <a:p>
            <a:pPr>
              <a:lnSpc>
                <a:spcPct val="100000"/>
              </a:lnSpc>
            </a:pPr>
            <a:endParaRPr lang="en-IN" sz="3000" dirty="0">
              <a:solidFill>
                <a:srgbClr val="FFFFFF"/>
              </a:solidFill>
              <a:latin typeface="Univers"/>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118865" y="2062746"/>
            <a:ext cx="9679449" cy="750259"/>
          </a:xfrm>
        </p:spPr>
        <p:txBody>
          <a:bodyPr vert="horz" lIns="91440" tIns="45720" rIns="91440" bIns="45720" rtlCol="0" anchor="ctr">
            <a:normAutofit/>
          </a:bodyPr>
          <a:lstStyle/>
          <a:p>
            <a:r>
              <a:rPr lang="en-US" dirty="0"/>
              <a:t>KPI 3</a:t>
            </a:r>
          </a:p>
        </p:txBody>
      </p:sp>
    </p:spTree>
    <p:extLst>
      <p:ext uri="{BB962C8B-B14F-4D97-AF65-F5344CB8AC3E}">
        <p14:creationId xmlns:p14="http://schemas.microsoft.com/office/powerpoint/2010/main" val="3867580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778793" y="811734"/>
            <a:ext cx="8801198" cy="795681"/>
          </a:xfrm>
        </p:spPr>
        <p:txBody>
          <a:bodyPr vert="horz" lIns="91440" tIns="45720" rIns="91440" bIns="45720" rtlCol="0" anchor="b">
            <a:noAutofit/>
          </a:bodyPr>
          <a:lstStyle/>
          <a:p>
            <a:pPr>
              <a:lnSpc>
                <a:spcPct val="100000"/>
              </a:lnSpc>
              <a:spcBef>
                <a:spcPts val="0"/>
              </a:spcBef>
            </a:pPr>
            <a:r>
              <a:rPr lang="en-IN" sz="3000" dirty="0"/>
              <a:t>Average number of days taken </a:t>
            </a:r>
            <a:r>
              <a:rPr lang="en-IN" sz="3000" dirty="0" err="1"/>
              <a:t>pet_shop</a:t>
            </a:r>
            <a:endParaRPr lang="en-US" sz="3000" dirty="0" err="1"/>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9757F5E-AC1F-4483-A4F1-FE83810FCC95}"/>
              </a:ext>
            </a:extLst>
          </p:cNvPr>
          <p:cNvSpPr>
            <a:spLocks noGrp="1"/>
          </p:cNvSpPr>
          <p:nvPr>
            <p:ph type="ftr" sz="quarter" idx="17"/>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778792" y="2067330"/>
            <a:ext cx="6452739" cy="4468721"/>
          </a:xfrm>
        </p:spPr>
        <p:txBody>
          <a:bodyPr vert="horz" lIns="91440" tIns="45720" rIns="91440" bIns="45720" rtlCol="0" anchor="t">
            <a:normAutofit fontScale="92500"/>
          </a:bodyPr>
          <a:lstStyle/>
          <a:p>
            <a:pPr marL="285750" indent="-228600">
              <a:buFont typeface="Arial,Sans-Serif" panose="020B0604020202020204" pitchFamily="34" charset="0"/>
              <a:buChar char="•"/>
            </a:pPr>
            <a:r>
              <a:rPr lang="en-US" sz="2100">
                <a:latin typeface="Arial"/>
                <a:cs typeface="Arial"/>
              </a:rPr>
              <a:t>Average of Delivery days is 12.50</a:t>
            </a:r>
            <a:endParaRPr lang="en-US">
              <a:latin typeface="Arial"/>
              <a:cs typeface="Arial"/>
            </a:endParaRPr>
          </a:p>
          <a:p>
            <a:pPr marL="285750" indent="-228600">
              <a:buFont typeface="Arial,Sans-Serif" panose="020B0604020202020204" pitchFamily="34" charset="0"/>
              <a:buChar char="•"/>
            </a:pPr>
            <a:r>
              <a:rPr lang="en-US" sz="2000">
                <a:latin typeface="Arial"/>
                <a:cs typeface="Arial"/>
              </a:rPr>
              <a:t>Average delivery days for pet shop is 11.31</a:t>
            </a:r>
            <a:endParaRPr lang="en-US">
              <a:latin typeface="Arial"/>
              <a:cs typeface="Arial"/>
            </a:endParaRPr>
          </a:p>
          <a:p>
            <a:pPr marL="285750" indent="-228600">
              <a:buFont typeface="Arial,Sans-Serif" panose="020B0604020202020204" pitchFamily="34" charset="0"/>
              <a:buChar char="•"/>
            </a:pPr>
            <a:r>
              <a:rPr lang="en-IN" sz="2000" dirty="0">
                <a:latin typeface="Arial"/>
                <a:cs typeface="Arial"/>
              </a:rPr>
              <a:t>In product category “Artes e </a:t>
            </a:r>
            <a:r>
              <a:rPr lang="en-IN" sz="2000" err="1">
                <a:latin typeface="Arial"/>
                <a:cs typeface="Arial"/>
              </a:rPr>
              <a:t>artesanato</a:t>
            </a:r>
            <a:r>
              <a:rPr lang="en-IN" sz="2000" dirty="0">
                <a:latin typeface="Arial"/>
                <a:cs typeface="Arial"/>
              </a:rPr>
              <a:t>” takes minimum no. of days to order as comparing with the other product category.</a:t>
            </a:r>
            <a:endParaRPr lang="en-US" sz="2000" dirty="0">
              <a:latin typeface="Arial"/>
              <a:cs typeface="Arial"/>
            </a:endParaRPr>
          </a:p>
          <a:p>
            <a:pPr marL="285750" indent="-228600">
              <a:buFont typeface="Arial,Sans-Serif" panose="020B0604020202020204" pitchFamily="34" charset="0"/>
              <a:buChar char="•"/>
            </a:pPr>
            <a:r>
              <a:rPr lang="en-IN" sz="2000" dirty="0">
                <a:latin typeface="Arial"/>
                <a:cs typeface="Arial"/>
              </a:rPr>
              <a:t>In state wise “Sao Paulo” takes the minimum No. of days to order as comparing to the other states.</a:t>
            </a:r>
            <a:endParaRPr lang="en-US" sz="2000" dirty="0">
              <a:latin typeface="Arial"/>
              <a:cs typeface="Arial"/>
            </a:endParaRPr>
          </a:p>
          <a:p>
            <a:pPr marL="285750" indent="-228600">
              <a:buFont typeface="Arial,Sans-Serif" panose="020B0604020202020204" pitchFamily="34" charset="0"/>
              <a:buChar char="•"/>
            </a:pPr>
            <a:r>
              <a:rPr lang="en-IN" sz="2000" dirty="0">
                <a:latin typeface="Arial"/>
                <a:cs typeface="Arial"/>
              </a:rPr>
              <a:t>Average No. of days for the Weekday is 12.54 and for Weekend is 12.38.</a:t>
            </a:r>
            <a:endParaRPr lang="en-US" sz="2000" dirty="0">
              <a:latin typeface="Arial"/>
              <a:cs typeface="Arial"/>
            </a:endParaRPr>
          </a:p>
          <a:p>
            <a:pPr marL="285750" indent="-228600">
              <a:buFont typeface="Arial,Sans-Serif" panose="020B0604020202020204" pitchFamily="34" charset="0"/>
              <a:buChar char="•"/>
            </a:pPr>
            <a:r>
              <a:rPr lang="en-IN" sz="2000" dirty="0">
                <a:latin typeface="Arial"/>
                <a:cs typeface="Arial"/>
              </a:rPr>
              <a:t>The company must identify those products that take longer time to deliver. And compare it with the fast delivery product categories. This comparison gives idea about where these bottom categories are lacking so that they can improve them.</a:t>
            </a:r>
            <a:endParaRPr lang="en-US" sz="2000" dirty="0">
              <a:latin typeface="Arial"/>
              <a:cs typeface="Arial"/>
            </a:endParaRPr>
          </a:p>
          <a:p>
            <a:pPr marL="285750" indent="-228600">
              <a:buFont typeface="Arial,Sans-Serif" panose="020B0604020202020204" pitchFamily="34" charset="0"/>
              <a:buChar char="•"/>
            </a:pPr>
            <a:endParaRPr lang="en-US" sz="2000" b="1" dirty="0">
              <a:latin typeface="Arial"/>
              <a:cs typeface="Arial"/>
            </a:endParaRPr>
          </a:p>
        </p:txBody>
      </p: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11</a:t>
            </a:fld>
            <a:endParaRPr lang="en-US"/>
          </a:p>
        </p:txBody>
      </p:sp>
      <p:pic>
        <p:nvPicPr>
          <p:cNvPr id="4" name="Picture 4" descr="A picture containing text&#10;&#10;Description automatically generated">
            <a:extLst>
              <a:ext uri="{FF2B5EF4-FFF2-40B4-BE49-F238E27FC236}">
                <a16:creationId xmlns:a16="http://schemas.microsoft.com/office/drawing/2014/main" id="{28A6A707-FBEF-1055-30D2-1C8F0FF1D411}"/>
              </a:ext>
            </a:extLst>
          </p:cNvPr>
          <p:cNvPicPr>
            <a:picLocks noChangeAspect="1"/>
          </p:cNvPicPr>
          <p:nvPr/>
        </p:nvPicPr>
        <p:blipFill>
          <a:blip r:embed="rId2"/>
          <a:stretch>
            <a:fillRect/>
          </a:stretch>
        </p:blipFill>
        <p:spPr>
          <a:xfrm>
            <a:off x="7784892" y="2157021"/>
            <a:ext cx="2743200" cy="1069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5" descr="A picture containing text&#10;&#10;Description automatically generated">
            <a:extLst>
              <a:ext uri="{FF2B5EF4-FFF2-40B4-BE49-F238E27FC236}">
                <a16:creationId xmlns:a16="http://schemas.microsoft.com/office/drawing/2014/main" id="{B3257A23-D9D7-561F-A921-F2CF6BFF62E7}"/>
              </a:ext>
            </a:extLst>
          </p:cNvPr>
          <p:cNvPicPr>
            <a:picLocks noChangeAspect="1"/>
          </p:cNvPicPr>
          <p:nvPr/>
        </p:nvPicPr>
        <p:blipFill>
          <a:blip r:embed="rId3"/>
          <a:stretch>
            <a:fillRect/>
          </a:stretch>
        </p:blipFill>
        <p:spPr>
          <a:xfrm>
            <a:off x="7834859" y="3972556"/>
            <a:ext cx="2743200" cy="1036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2844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18865" y="2663684"/>
            <a:ext cx="9679448" cy="1531817"/>
          </a:xfrm>
        </p:spPr>
        <p:txBody>
          <a:bodyPr vert="horz" lIns="91440" tIns="45720" rIns="91440" bIns="45720" rtlCol="0" anchor="b">
            <a:normAutofit/>
          </a:bodyPr>
          <a:lstStyle/>
          <a:p>
            <a:r>
              <a:rPr lang="en-IN" sz="3000">
                <a:solidFill>
                  <a:srgbClr val="FFFFFF"/>
                </a:solidFill>
                <a:latin typeface="Univers"/>
                <a:cs typeface="Calibri Light"/>
              </a:rPr>
              <a:t>Average price and payment values from customers of sao paulo city</a:t>
            </a:r>
            <a:endParaRPr lang="en-US"/>
          </a:p>
          <a:p>
            <a:endParaRPr lang="en-IN" sz="3000">
              <a:solidFill>
                <a:srgbClr val="FFFFFF"/>
              </a:solidFill>
              <a:latin typeface="Univers"/>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118865" y="2062746"/>
            <a:ext cx="9679449" cy="750259"/>
          </a:xfrm>
        </p:spPr>
        <p:txBody>
          <a:bodyPr vert="horz" lIns="91440" tIns="45720" rIns="91440" bIns="45720" rtlCol="0" anchor="ctr">
            <a:normAutofit/>
          </a:bodyPr>
          <a:lstStyle/>
          <a:p>
            <a:r>
              <a:rPr lang="en-US" dirty="0"/>
              <a:t>KPI 4</a:t>
            </a:r>
          </a:p>
        </p:txBody>
      </p:sp>
    </p:spTree>
    <p:extLst>
      <p:ext uri="{BB962C8B-B14F-4D97-AF65-F5344CB8AC3E}">
        <p14:creationId xmlns:p14="http://schemas.microsoft.com/office/powerpoint/2010/main" val="3435312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778793" y="811734"/>
            <a:ext cx="8801198" cy="1045517"/>
          </a:xfrm>
        </p:spPr>
        <p:txBody>
          <a:bodyPr vert="horz" lIns="91440" tIns="45720" rIns="91440" bIns="45720" rtlCol="0" anchor="b">
            <a:noAutofit/>
          </a:bodyPr>
          <a:lstStyle/>
          <a:p>
            <a:pPr>
              <a:lnSpc>
                <a:spcPct val="100000"/>
              </a:lnSpc>
              <a:spcBef>
                <a:spcPts val="0"/>
              </a:spcBef>
            </a:pPr>
            <a:r>
              <a:rPr lang="en-IN" sz="3000" dirty="0"/>
              <a:t>Average price and payment values from customers of </a:t>
            </a:r>
            <a:r>
              <a:rPr lang="en-IN" sz="3000" dirty="0" err="1"/>
              <a:t>sao</a:t>
            </a:r>
            <a:r>
              <a:rPr lang="en-IN" sz="3000" dirty="0"/>
              <a:t> </a:t>
            </a:r>
            <a:r>
              <a:rPr lang="en-IN" sz="3000" dirty="0" err="1"/>
              <a:t>paulo</a:t>
            </a:r>
            <a:r>
              <a:rPr lang="en-IN" sz="3000" dirty="0"/>
              <a:t> city</a:t>
            </a:r>
            <a:endParaRPr lang="en-US" sz="3000" dirty="0" err="1"/>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9757F5E-AC1F-4483-A4F1-FE83810FCC95}"/>
              </a:ext>
            </a:extLst>
          </p:cNvPr>
          <p:cNvSpPr>
            <a:spLocks noGrp="1"/>
          </p:cNvSpPr>
          <p:nvPr>
            <p:ph type="ftr" sz="quarter" idx="17"/>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778792" y="1929921"/>
            <a:ext cx="10762410" cy="3169574"/>
          </a:xfrm>
        </p:spPr>
        <p:txBody>
          <a:bodyPr vert="horz" lIns="91440" tIns="45720" rIns="91440" bIns="45720" rtlCol="0" anchor="t">
            <a:normAutofit/>
          </a:bodyPr>
          <a:lstStyle/>
          <a:p>
            <a:pPr marL="285750" indent="-285750">
              <a:lnSpc>
                <a:spcPct val="100000"/>
              </a:lnSpc>
              <a:spcBef>
                <a:spcPts val="0"/>
              </a:spcBef>
              <a:spcAft>
                <a:spcPts val="1000"/>
              </a:spcAft>
              <a:buFont typeface="Arial,Sans-Serif" panose="020B0604020202020204" pitchFamily="34" charset="0"/>
              <a:buChar char="•"/>
            </a:pPr>
            <a:r>
              <a:rPr lang="en-IN" sz="1900" dirty="0">
                <a:latin typeface="Arial"/>
                <a:cs typeface="Arial"/>
              </a:rPr>
              <a:t>The Average price from customers of Sao Paulo city  with 107.53</a:t>
            </a:r>
            <a:endParaRPr lang="en-US" sz="1900" dirty="0">
              <a:latin typeface="Arial"/>
              <a:cs typeface="Arial"/>
            </a:endParaRPr>
          </a:p>
          <a:p>
            <a:pPr marL="285750" indent="-285750">
              <a:lnSpc>
                <a:spcPct val="100000"/>
              </a:lnSpc>
              <a:spcBef>
                <a:spcPts val="0"/>
              </a:spcBef>
              <a:spcAft>
                <a:spcPts val="1000"/>
              </a:spcAft>
              <a:buFont typeface="Arial,Sans-Serif" panose="020B0604020202020204" pitchFamily="34" charset="0"/>
              <a:buChar char="•"/>
            </a:pPr>
            <a:r>
              <a:rPr lang="en-IN" sz="1900" dirty="0">
                <a:latin typeface="Arial"/>
                <a:cs typeface="Arial"/>
              </a:rPr>
              <a:t>The Average payment value from customers of Sao Paulo city  with 135.83</a:t>
            </a:r>
            <a:endParaRPr lang="en-US" sz="1900" dirty="0">
              <a:latin typeface="Arial"/>
              <a:cs typeface="Arial"/>
            </a:endParaRPr>
          </a:p>
          <a:p>
            <a:pPr marL="285750" indent="-285750">
              <a:lnSpc>
                <a:spcPct val="100000"/>
              </a:lnSpc>
              <a:spcBef>
                <a:spcPts val="0"/>
              </a:spcBef>
              <a:spcAft>
                <a:spcPts val="1000"/>
              </a:spcAft>
              <a:buFont typeface="Arial,Sans-Serif" panose="020B0604020202020204" pitchFamily="34" charset="0"/>
              <a:buChar char="•"/>
            </a:pPr>
            <a:r>
              <a:rPr lang="en-IN" sz="1900" dirty="0">
                <a:latin typeface="Arial"/>
                <a:cs typeface="Arial"/>
              </a:rPr>
              <a:t>Pcs is having highest product category w.r.t to Average price &amp; Average payment value</a:t>
            </a:r>
            <a:endParaRPr lang="en-US" sz="1900" dirty="0">
              <a:latin typeface="Arial"/>
              <a:cs typeface="Arial"/>
            </a:endParaRPr>
          </a:p>
          <a:p>
            <a:pPr marL="285750" indent="-285750">
              <a:lnSpc>
                <a:spcPct val="100000"/>
              </a:lnSpc>
              <a:spcBef>
                <a:spcPts val="0"/>
              </a:spcBef>
              <a:spcAft>
                <a:spcPts val="1000"/>
              </a:spcAft>
              <a:buFont typeface="Arial,Sans-Serif" panose="020B0604020202020204" pitchFamily="34" charset="0"/>
              <a:buChar char="•"/>
            </a:pPr>
            <a:r>
              <a:rPr lang="en-IN" sz="1900" dirty="0">
                <a:latin typeface="Arial"/>
                <a:cs typeface="Arial"/>
              </a:rPr>
              <a:t>Pianco is the city which is having highest Average price and </a:t>
            </a:r>
            <a:r>
              <a:rPr lang="en-IN" sz="1900">
                <a:latin typeface="Arial"/>
                <a:cs typeface="Arial"/>
              </a:rPr>
              <a:t>payment values</a:t>
            </a:r>
            <a:endParaRPr lang="en-US" sz="1900">
              <a:latin typeface="Arial"/>
              <a:cs typeface="Arial"/>
            </a:endParaRPr>
          </a:p>
          <a:p>
            <a:pPr marL="285750" indent="-285750">
              <a:lnSpc>
                <a:spcPct val="100000"/>
              </a:lnSpc>
              <a:spcBef>
                <a:spcPts val="0"/>
              </a:spcBef>
              <a:spcAft>
                <a:spcPts val="1000"/>
              </a:spcAft>
              <a:buFont typeface="Arial,Sans-Serif" panose="020B0604020202020204" pitchFamily="34" charset="0"/>
              <a:buChar char="•"/>
            </a:pPr>
            <a:r>
              <a:rPr lang="en-IN" sz="1900" dirty="0">
                <a:latin typeface="Arial"/>
                <a:cs typeface="Arial"/>
              </a:rPr>
              <a:t>The Average of price on weekday is highest with 134.85 comparing to  weekend with 80.66</a:t>
            </a:r>
            <a:endParaRPr lang="en-US" sz="1900" dirty="0">
              <a:latin typeface="Arial"/>
              <a:cs typeface="Arial"/>
            </a:endParaRPr>
          </a:p>
          <a:p>
            <a:pPr marL="285750" indent="-285750">
              <a:lnSpc>
                <a:spcPct val="100000"/>
              </a:lnSpc>
              <a:spcBef>
                <a:spcPts val="0"/>
              </a:spcBef>
              <a:spcAft>
                <a:spcPts val="1000"/>
              </a:spcAft>
              <a:buFont typeface="Arial,Sans-Serif" panose="020B0604020202020204" pitchFamily="34" charset="0"/>
              <a:buChar char="•"/>
            </a:pPr>
            <a:r>
              <a:rPr lang="en-IN" sz="1900" dirty="0">
                <a:latin typeface="Arial"/>
                <a:cs typeface="Arial"/>
              </a:rPr>
              <a:t>The Average of payment value on weekday is highest with 171.38 </a:t>
            </a:r>
            <a:endParaRPr lang="en-US" sz="1900" dirty="0">
              <a:latin typeface="Arial"/>
              <a:cs typeface="Arial"/>
            </a:endParaRPr>
          </a:p>
          <a:p>
            <a:pPr marL="285750" indent="-285750">
              <a:lnSpc>
                <a:spcPct val="100000"/>
              </a:lnSpc>
              <a:spcBef>
                <a:spcPts val="0"/>
              </a:spcBef>
              <a:spcAft>
                <a:spcPts val="1000"/>
              </a:spcAft>
              <a:buFont typeface="Arial,Sans-Serif" panose="020B0604020202020204" pitchFamily="34" charset="0"/>
              <a:buChar char="•"/>
            </a:pPr>
            <a:r>
              <a:rPr lang="en-IN" sz="1900">
                <a:latin typeface="Arial"/>
                <a:cs typeface="Arial"/>
              </a:rPr>
              <a:t>The Average of payment value on weekend is 116.19</a:t>
            </a:r>
            <a:endParaRPr lang="en-US" sz="1900">
              <a:latin typeface="Arial"/>
              <a:cs typeface="Arial"/>
            </a:endParaRPr>
          </a:p>
        </p:txBody>
      </p: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13</a:t>
            </a:fld>
            <a:endParaRPr lang="en-US"/>
          </a:p>
        </p:txBody>
      </p:sp>
      <p:pic>
        <p:nvPicPr>
          <p:cNvPr id="4" name="Picture 4" descr="Chart, treemap chart&#10;&#10;Description automatically generated">
            <a:extLst>
              <a:ext uri="{FF2B5EF4-FFF2-40B4-BE49-F238E27FC236}">
                <a16:creationId xmlns:a16="http://schemas.microsoft.com/office/drawing/2014/main" id="{98023621-FB28-0FDE-5819-D01693A25417}"/>
              </a:ext>
            </a:extLst>
          </p:cNvPr>
          <p:cNvPicPr>
            <a:picLocks noChangeAspect="1"/>
          </p:cNvPicPr>
          <p:nvPr/>
        </p:nvPicPr>
        <p:blipFill>
          <a:blip r:embed="rId2"/>
          <a:stretch>
            <a:fillRect/>
          </a:stretch>
        </p:blipFill>
        <p:spPr>
          <a:xfrm>
            <a:off x="6972080" y="4618298"/>
            <a:ext cx="4041944" cy="1851950"/>
          </a:xfrm>
          <a:prstGeom prst="rect">
            <a:avLst/>
          </a:prstGeom>
        </p:spPr>
      </p:pic>
    </p:spTree>
    <p:extLst>
      <p:ext uri="{BB962C8B-B14F-4D97-AF65-F5344CB8AC3E}">
        <p14:creationId xmlns:p14="http://schemas.microsoft.com/office/powerpoint/2010/main" val="174954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18865" y="2663684"/>
            <a:ext cx="9679448" cy="1969030"/>
          </a:xfrm>
        </p:spPr>
        <p:txBody>
          <a:bodyPr vert="horz" lIns="91440" tIns="45720" rIns="91440" bIns="45720" rtlCol="0" anchor="b">
            <a:normAutofit/>
          </a:bodyPr>
          <a:lstStyle/>
          <a:p>
            <a:r>
              <a:rPr lang="en-IN" sz="3000">
                <a:solidFill>
                  <a:srgbClr val="FFFFFF"/>
                </a:solidFill>
                <a:latin typeface="Univers"/>
                <a:cs typeface="Calibri Light"/>
              </a:rPr>
              <a:t>Relationship between shipping day</a:t>
            </a:r>
            <a:r>
              <a:rPr lang="en-IN" sz="3000" dirty="0">
                <a:solidFill>
                  <a:srgbClr val="FFFFFF"/>
                </a:solidFill>
                <a:latin typeface="Univers"/>
                <a:cs typeface="Calibri Light"/>
              </a:rPr>
              <a:t>s (order_delivered_customer_date - </a:t>
            </a:r>
            <a:r>
              <a:rPr lang="en-IN" sz="3000">
                <a:solidFill>
                  <a:srgbClr val="FFFFFF"/>
                </a:solidFill>
                <a:latin typeface="Univers"/>
                <a:cs typeface="Calibri Light"/>
              </a:rPr>
              <a:t>order_purchase_timestamp) </a:t>
            </a:r>
            <a:br>
              <a:rPr lang="en-IN" sz="3000">
                <a:solidFill>
                  <a:srgbClr val="FFFFFF"/>
                </a:solidFill>
                <a:latin typeface="Univers"/>
                <a:cs typeface="Calibri Light"/>
              </a:rPr>
            </a:br>
            <a:r>
              <a:rPr lang="en-IN" sz="3000">
                <a:solidFill>
                  <a:srgbClr val="FFFFFF"/>
                </a:solidFill>
                <a:latin typeface="Univers"/>
                <a:cs typeface="Calibri Light"/>
              </a:rPr>
              <a:t>Vs review scores</a:t>
            </a:r>
            <a:endParaRPr lang="en-US" sz="3000">
              <a:solidFill>
                <a:srgbClr val="FFFFFF"/>
              </a:solidFill>
              <a:latin typeface="Univers"/>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118865" y="2062746"/>
            <a:ext cx="9679449" cy="750259"/>
          </a:xfrm>
        </p:spPr>
        <p:txBody>
          <a:bodyPr vert="horz" lIns="91440" tIns="45720" rIns="91440" bIns="45720" rtlCol="0" anchor="ctr">
            <a:normAutofit/>
          </a:bodyPr>
          <a:lstStyle/>
          <a:p>
            <a:r>
              <a:rPr lang="en-US" dirty="0"/>
              <a:t>KPI 5</a:t>
            </a:r>
          </a:p>
        </p:txBody>
      </p:sp>
    </p:spTree>
    <p:extLst>
      <p:ext uri="{BB962C8B-B14F-4D97-AF65-F5344CB8AC3E}">
        <p14:creationId xmlns:p14="http://schemas.microsoft.com/office/powerpoint/2010/main" val="3835074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778793" y="811734"/>
            <a:ext cx="8801198" cy="1195418"/>
          </a:xfrm>
        </p:spPr>
        <p:txBody>
          <a:bodyPr vert="horz" lIns="91440" tIns="45720" rIns="91440" bIns="45720" rtlCol="0" anchor="b">
            <a:noAutofit/>
          </a:bodyPr>
          <a:lstStyle/>
          <a:p>
            <a:pPr>
              <a:lnSpc>
                <a:spcPct val="100000"/>
              </a:lnSpc>
              <a:spcBef>
                <a:spcPts val="0"/>
              </a:spcBef>
            </a:pPr>
            <a:r>
              <a:rPr lang="en-IN" sz="3000" dirty="0">
                <a:latin typeface="Univers"/>
                <a:cs typeface="Calibri Light"/>
              </a:rPr>
              <a:t>Relationship between shipping days Vs review scores</a:t>
            </a:r>
            <a:endParaRPr lang="en-US" sz="3000" dirty="0">
              <a:latin typeface="Univers"/>
              <a:cs typeface="Calibri Light"/>
            </a:endParaRPr>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9757F5E-AC1F-4483-A4F1-FE83810FCC95}"/>
              </a:ext>
            </a:extLst>
          </p:cNvPr>
          <p:cNvSpPr>
            <a:spLocks noGrp="1"/>
          </p:cNvSpPr>
          <p:nvPr>
            <p:ph type="ftr" sz="quarter" idx="17"/>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778792" y="2067330"/>
            <a:ext cx="5540838" cy="4643607"/>
          </a:xfrm>
        </p:spPr>
        <p:txBody>
          <a:bodyPr vert="horz" lIns="91440" tIns="45720" rIns="91440" bIns="45720" rtlCol="0" anchor="t">
            <a:normAutofit/>
          </a:bodyPr>
          <a:lstStyle/>
          <a:p>
            <a:pPr marL="285750" indent="-285750">
              <a:lnSpc>
                <a:spcPct val="100000"/>
              </a:lnSpc>
              <a:spcBef>
                <a:spcPts val="0"/>
              </a:spcBef>
              <a:spcAft>
                <a:spcPts val="1000"/>
              </a:spcAft>
              <a:buFont typeface="Arial,Sans-Serif" panose="020B0604020202020204" pitchFamily="34" charset="0"/>
              <a:buChar char="•"/>
            </a:pPr>
            <a:r>
              <a:rPr lang="en-US" sz="1900">
                <a:solidFill>
                  <a:srgbClr val="000000"/>
                </a:solidFill>
                <a:latin typeface="Arial"/>
                <a:cs typeface="Arial"/>
              </a:rPr>
              <a:t>Avg. Delivery days for review score 5 are 10.62 and for </a:t>
            </a:r>
            <a:r>
              <a:rPr lang="en-US" sz="1900" dirty="0">
                <a:solidFill>
                  <a:srgbClr val="000000"/>
                </a:solidFill>
                <a:latin typeface="Arial"/>
                <a:cs typeface="Arial"/>
              </a:rPr>
              <a:t>review score 1 are 21.25.</a:t>
            </a:r>
          </a:p>
          <a:p>
            <a:pPr marL="285750" lvl="1" indent="-285750">
              <a:lnSpc>
                <a:spcPct val="100000"/>
              </a:lnSpc>
              <a:spcBef>
                <a:spcPts val="0"/>
              </a:spcBef>
              <a:spcAft>
                <a:spcPts val="1000"/>
              </a:spcAft>
              <a:buFont typeface="Arial,Sans-Serif" panose="020B0604020202020204" pitchFamily="34" charset="0"/>
              <a:buChar char="•"/>
            </a:pPr>
            <a:r>
              <a:rPr lang="en-US" sz="1900" dirty="0">
                <a:solidFill>
                  <a:srgbClr val="000000"/>
                </a:solidFill>
                <a:latin typeface="Arial"/>
                <a:cs typeface="Arial"/>
              </a:rPr>
              <a:t>Most No. of orders, review score 5 accounts for 59563 &amp; least No. of orders, review score 2 accounts for 3327.</a:t>
            </a:r>
          </a:p>
          <a:p>
            <a:pPr marL="285750" lvl="1" indent="-285750">
              <a:lnSpc>
                <a:spcPct val="100000"/>
              </a:lnSpc>
              <a:spcBef>
                <a:spcPts val="0"/>
              </a:spcBef>
              <a:spcAft>
                <a:spcPts val="1000"/>
              </a:spcAft>
              <a:buFont typeface="Arial,Sans-Serif" panose="020B0604020202020204" pitchFamily="34" charset="0"/>
              <a:buChar char="•"/>
            </a:pPr>
            <a:r>
              <a:rPr lang="en-US" sz="1900" dirty="0">
                <a:solidFill>
                  <a:srgbClr val="000000"/>
                </a:solidFill>
                <a:latin typeface="Arial"/>
                <a:cs typeface="Arial"/>
              </a:rPr>
              <a:t>No. of orders increasing on YOY basis with 2018 leading the most.</a:t>
            </a:r>
          </a:p>
          <a:p>
            <a:pPr marL="285750" lvl="1" indent="-285750">
              <a:lnSpc>
                <a:spcPct val="100000"/>
              </a:lnSpc>
              <a:spcBef>
                <a:spcPts val="0"/>
              </a:spcBef>
              <a:spcAft>
                <a:spcPts val="1000"/>
              </a:spcAft>
              <a:buFont typeface="Arial,Sans-Serif" panose="020B0604020202020204" pitchFamily="34" charset="0"/>
              <a:buChar char="•"/>
            </a:pPr>
            <a:r>
              <a:rPr lang="en-US" sz="1900" dirty="0">
                <a:solidFill>
                  <a:srgbClr val="000000"/>
                </a:solidFill>
                <a:latin typeface="Arial"/>
                <a:cs typeface="Arial"/>
              </a:rPr>
              <a:t>Payment value </a:t>
            </a:r>
            <a:r>
              <a:rPr lang="en-US" sz="1900">
                <a:solidFill>
                  <a:srgbClr val="000000"/>
                </a:solidFill>
                <a:latin typeface="Arial"/>
                <a:cs typeface="Arial"/>
              </a:rPr>
              <a:t>of </a:t>
            </a:r>
            <a:r>
              <a:rPr lang="en-US" sz="1900" dirty="0">
                <a:solidFill>
                  <a:srgbClr val="000000"/>
                </a:solidFill>
                <a:latin typeface="Arial"/>
                <a:cs typeface="Arial"/>
              </a:rPr>
              <a:t>orders for review score 5 accounts for 56% of total </a:t>
            </a:r>
            <a:r>
              <a:rPr lang="en-US" sz="1900">
                <a:solidFill>
                  <a:srgbClr val="000000"/>
                </a:solidFill>
                <a:latin typeface="Arial"/>
                <a:cs typeface="Arial"/>
              </a:rPr>
              <a:t>payment value</a:t>
            </a:r>
            <a:r>
              <a:rPr lang="en-US" sz="1900" dirty="0">
                <a:solidFill>
                  <a:srgbClr val="000000"/>
                </a:solidFill>
                <a:latin typeface="Arial"/>
                <a:cs typeface="Arial"/>
              </a:rPr>
              <a:t>, and for review score 2 accounts for 3.4%.</a:t>
            </a:r>
          </a:p>
          <a:p>
            <a:pPr marL="285750" indent="-285750">
              <a:lnSpc>
                <a:spcPct val="100000"/>
              </a:lnSpc>
              <a:spcBef>
                <a:spcPts val="0"/>
              </a:spcBef>
              <a:spcAft>
                <a:spcPts val="1000"/>
              </a:spcAft>
              <a:buFont typeface="Arial,Sans-Serif" panose="020B0604020202020204" pitchFamily="34" charset="0"/>
              <a:buChar char="•"/>
            </a:pPr>
            <a:endParaRPr lang="en-IN" sz="1900" dirty="0">
              <a:solidFill>
                <a:srgbClr val="000000"/>
              </a:solidFill>
              <a:latin typeface="Arial"/>
              <a:cs typeface="Arial"/>
            </a:endParaRPr>
          </a:p>
        </p:txBody>
      </p: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15</a:t>
            </a:fld>
            <a:endParaRPr lang="en-US"/>
          </a:p>
        </p:txBody>
      </p:sp>
      <p:pic>
        <p:nvPicPr>
          <p:cNvPr id="4" name="Picture 4" descr="Chart, bar chart&#10;&#10;Description automatically generated">
            <a:extLst>
              <a:ext uri="{FF2B5EF4-FFF2-40B4-BE49-F238E27FC236}">
                <a16:creationId xmlns:a16="http://schemas.microsoft.com/office/drawing/2014/main" id="{457BAC77-7887-32E4-0631-2542230FC7D9}"/>
              </a:ext>
            </a:extLst>
          </p:cNvPr>
          <p:cNvPicPr>
            <a:picLocks noChangeAspect="1"/>
          </p:cNvPicPr>
          <p:nvPr/>
        </p:nvPicPr>
        <p:blipFill>
          <a:blip r:embed="rId2"/>
          <a:stretch>
            <a:fillRect/>
          </a:stretch>
        </p:blipFill>
        <p:spPr>
          <a:xfrm>
            <a:off x="6635646" y="2385722"/>
            <a:ext cx="4029855" cy="3435671"/>
          </a:xfrm>
          <a:prstGeom prst="rect">
            <a:avLst/>
          </a:prstGeom>
        </p:spPr>
      </p:pic>
    </p:spTree>
    <p:extLst>
      <p:ext uri="{BB962C8B-B14F-4D97-AF65-F5344CB8AC3E}">
        <p14:creationId xmlns:p14="http://schemas.microsoft.com/office/powerpoint/2010/main" val="104373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16</a:t>
            </a:fld>
            <a:endParaRPr lang="en-US"/>
          </a:p>
        </p:txBody>
      </p:sp>
      <p:pic>
        <p:nvPicPr>
          <p:cNvPr id="6" name="Picture 5" descr="A screenshot of a computer&#10;&#10;Description automatically generated">
            <a:extLst>
              <a:ext uri="{FF2B5EF4-FFF2-40B4-BE49-F238E27FC236}">
                <a16:creationId xmlns:a16="http://schemas.microsoft.com/office/drawing/2014/main" id="{373B1E03-A77C-7A79-6224-05FD78B9EC33}"/>
              </a:ext>
            </a:extLst>
          </p:cNvPr>
          <p:cNvPicPr>
            <a:picLocks noChangeAspect="1"/>
          </p:cNvPicPr>
          <p:nvPr/>
        </p:nvPicPr>
        <p:blipFill rotWithShape="1">
          <a:blip r:embed="rId2"/>
          <a:srcRect t="24662" r="23122" b="16033"/>
          <a:stretch/>
        </p:blipFill>
        <p:spPr>
          <a:xfrm>
            <a:off x="8431" y="767812"/>
            <a:ext cx="12191991" cy="6111368"/>
          </a:xfrm>
          <a:prstGeom prst="rect">
            <a:avLst/>
          </a:prstGeom>
        </p:spPr>
      </p:pic>
      <p:sp>
        <p:nvSpPr>
          <p:cNvPr id="7" name="TextBox 6">
            <a:extLst>
              <a:ext uri="{FF2B5EF4-FFF2-40B4-BE49-F238E27FC236}">
                <a16:creationId xmlns:a16="http://schemas.microsoft.com/office/drawing/2014/main" id="{E6F8AB5C-6A16-2DF7-D79B-F2CC9B6FEC8E}"/>
              </a:ext>
            </a:extLst>
          </p:cNvPr>
          <p:cNvSpPr txBox="1"/>
          <p:nvPr/>
        </p:nvSpPr>
        <p:spPr>
          <a:xfrm>
            <a:off x="92180" y="35086"/>
            <a:ext cx="7719361"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Excel Dashboard</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560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17</a:t>
            </a:fld>
            <a:endParaRPr lang="en-US"/>
          </a:p>
        </p:txBody>
      </p:sp>
      <p:pic>
        <p:nvPicPr>
          <p:cNvPr id="5" name="Picture 4" descr="A screenshot of a project dashboard&#10;&#10;Description automatically generated with low confidence">
            <a:extLst>
              <a:ext uri="{FF2B5EF4-FFF2-40B4-BE49-F238E27FC236}">
                <a16:creationId xmlns:a16="http://schemas.microsoft.com/office/drawing/2014/main" id="{558557CB-5384-0137-934A-2FBCC9CABA8E}"/>
              </a:ext>
            </a:extLst>
          </p:cNvPr>
          <p:cNvPicPr>
            <a:picLocks noChangeAspect="1"/>
          </p:cNvPicPr>
          <p:nvPr/>
        </p:nvPicPr>
        <p:blipFill>
          <a:blip r:embed="rId2"/>
          <a:stretch>
            <a:fillRect/>
          </a:stretch>
        </p:blipFill>
        <p:spPr>
          <a:xfrm>
            <a:off x="0" y="798156"/>
            <a:ext cx="12191999" cy="6059843"/>
          </a:xfrm>
          <a:prstGeom prst="rect">
            <a:avLst/>
          </a:prstGeom>
        </p:spPr>
      </p:pic>
      <p:sp>
        <p:nvSpPr>
          <p:cNvPr id="7" name="TextBox 6">
            <a:extLst>
              <a:ext uri="{FF2B5EF4-FFF2-40B4-BE49-F238E27FC236}">
                <a16:creationId xmlns:a16="http://schemas.microsoft.com/office/drawing/2014/main" id="{BB458CB0-4C57-9F00-1C55-91E83D04434B}"/>
              </a:ext>
            </a:extLst>
          </p:cNvPr>
          <p:cNvSpPr txBox="1"/>
          <p:nvPr/>
        </p:nvSpPr>
        <p:spPr>
          <a:xfrm>
            <a:off x="92180" y="101502"/>
            <a:ext cx="7719361"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Tableau Dashboard</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952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18</a:t>
            </a:fld>
            <a:endParaRPr lang="en-US"/>
          </a:p>
        </p:txBody>
      </p:sp>
      <p:pic>
        <p:nvPicPr>
          <p:cNvPr id="5" name="Picture 4" descr="A close-up of a graph&#10;&#10;Description automatically generated with low confidence">
            <a:extLst>
              <a:ext uri="{FF2B5EF4-FFF2-40B4-BE49-F238E27FC236}">
                <a16:creationId xmlns:a16="http://schemas.microsoft.com/office/drawing/2014/main" id="{710B80D6-2D50-01CA-1EFE-E2480F276E67}"/>
              </a:ext>
            </a:extLst>
          </p:cNvPr>
          <p:cNvPicPr>
            <a:picLocks noChangeAspect="1"/>
          </p:cNvPicPr>
          <p:nvPr/>
        </p:nvPicPr>
        <p:blipFill>
          <a:blip r:embed="rId2"/>
          <a:stretch>
            <a:fillRect/>
          </a:stretch>
        </p:blipFill>
        <p:spPr>
          <a:xfrm>
            <a:off x="0" y="727591"/>
            <a:ext cx="12191999" cy="6122095"/>
          </a:xfrm>
          <a:prstGeom prst="rect">
            <a:avLst/>
          </a:prstGeom>
        </p:spPr>
      </p:pic>
      <p:sp>
        <p:nvSpPr>
          <p:cNvPr id="6" name="TextBox 5">
            <a:extLst>
              <a:ext uri="{FF2B5EF4-FFF2-40B4-BE49-F238E27FC236}">
                <a16:creationId xmlns:a16="http://schemas.microsoft.com/office/drawing/2014/main" id="{102F0E1D-AE72-1A71-B0D5-2480D53CDC38}"/>
              </a:ext>
            </a:extLst>
          </p:cNvPr>
          <p:cNvSpPr txBox="1"/>
          <p:nvPr/>
        </p:nvSpPr>
        <p:spPr>
          <a:xfrm>
            <a:off x="92180" y="35086"/>
            <a:ext cx="7719361"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Power Bi Dashboard</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871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9" name="Footer Placeholder 8">
            <a:extLst>
              <a:ext uri="{FF2B5EF4-FFF2-40B4-BE49-F238E27FC236}">
                <a16:creationId xmlns:a16="http://schemas.microsoft.com/office/drawing/2014/main" id="{472E6928-F6C2-432C-9FCD-7818280AE7FB}"/>
              </a:ext>
            </a:extLst>
          </p:cNvPr>
          <p:cNvSpPr>
            <a:spLocks noGrp="1"/>
          </p:cNvSpPr>
          <p:nvPr>
            <p:ph type="ftr" sz="quarter" idx="18"/>
          </p:nvPr>
        </p:nvSpPr>
        <p:spPr/>
        <p:txBody>
          <a:bodyPr/>
          <a:lstStyle/>
          <a:p>
            <a:r>
              <a:rPr lang="en-US" dirty="0">
                <a:ea typeface="+mn-lt"/>
                <a:cs typeface="+mn-lt"/>
              </a:rPr>
              <a:t>OLIST PROJECT ANALYSIS</a:t>
            </a:r>
            <a:endParaRPr lang="en-US" b="0">
              <a:ea typeface="+mn-lt"/>
              <a:cs typeface="+mn-lt"/>
            </a:endParaRPr>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vert="horz" lIns="91440" tIns="45720" rIns="91440" bIns="45720" rtlCol="0" anchor="t">
            <a:normAutofit/>
          </a:bodyPr>
          <a:lstStyle/>
          <a:p>
            <a:r>
              <a:rPr lang="en-US" sz="2500"/>
              <a:t>Group 4</a:t>
            </a:r>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8610600" y="6356350"/>
            <a:ext cx="2743200" cy="365125"/>
          </a:xfrm>
        </p:spPr>
        <p:txBody>
          <a:bodyPr/>
          <a:lstStyle/>
          <a:p>
            <a:fld id="{940FC791-DFC4-4331-9510-C1DC42A8D2F0}" type="slidenum">
              <a:rPr lang="en-US" smtClean="0"/>
              <a:pPr/>
              <a:t>19</a:t>
            </a:fld>
            <a:endParaRPr lang="en-US" dirty="0"/>
          </a:p>
        </p:txBody>
      </p:sp>
    </p:spTree>
    <p:extLst>
      <p:ext uri="{BB962C8B-B14F-4D97-AF65-F5344CB8AC3E}">
        <p14:creationId xmlns:p14="http://schemas.microsoft.com/office/powerpoint/2010/main" val="987283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2" name="Rectangle 4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1188069" y="381935"/>
            <a:ext cx="5366040" cy="2344840"/>
          </a:xfrm>
        </p:spPr>
        <p:txBody>
          <a:bodyPr vert="horz" lIns="91440" tIns="45720" rIns="91440" bIns="45720" rtlCol="0" anchor="b">
            <a:normAutofit/>
          </a:bodyPr>
          <a:lstStyle/>
          <a:p>
            <a:r>
              <a:rPr lang="en-US" sz="6600" kern="1200">
                <a:solidFill>
                  <a:schemeClr val="tx1"/>
                </a:solidFill>
                <a:latin typeface="+mj-lt"/>
                <a:ea typeface="+mj-ea"/>
                <a:cs typeface="+mj-cs"/>
              </a:rPr>
              <a:t>Group 4</a:t>
            </a:r>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1150424" y="1591484"/>
            <a:ext cx="3548094"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54" name="Straight Connector 4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01866DD-53C9-4AF0-9E9A-BF19D245E8C6}"/>
              </a:ext>
            </a:extLst>
          </p:cNvPr>
          <p:cNvSpPr>
            <a:spLocks noGrp="1"/>
          </p:cNvSpPr>
          <p:nvPr>
            <p:ph idx="4294967295"/>
          </p:nvPr>
        </p:nvSpPr>
        <p:spPr>
          <a:xfrm>
            <a:off x="1188069" y="3175552"/>
            <a:ext cx="5366041" cy="2809114"/>
          </a:xfrm>
        </p:spPr>
        <p:txBody>
          <a:bodyPr vert="horz" lIns="91440" tIns="45720" rIns="91440" bIns="45720" rtlCol="0" anchor="t">
            <a:normAutofit/>
          </a:bodyPr>
          <a:lstStyle/>
          <a:p>
            <a:r>
              <a:rPr lang="en-US" sz="2500" dirty="0"/>
              <a:t>Vivek Patil</a:t>
            </a:r>
          </a:p>
          <a:p>
            <a:r>
              <a:rPr lang="en-US" sz="2500" dirty="0"/>
              <a:t>Sreeram P.</a:t>
            </a:r>
          </a:p>
          <a:p>
            <a:r>
              <a:rPr lang="en-US" sz="2500" err="1"/>
              <a:t>Omprasad</a:t>
            </a:r>
            <a:r>
              <a:rPr lang="en-US" sz="2500" dirty="0"/>
              <a:t> </a:t>
            </a:r>
            <a:r>
              <a:rPr lang="en-US" sz="2500" err="1"/>
              <a:t>Kolhal</a:t>
            </a:r>
            <a:endParaRPr lang="en-US" sz="2500"/>
          </a:p>
          <a:p>
            <a:r>
              <a:rPr lang="en-US" sz="2500" err="1"/>
              <a:t>Sriharitha</a:t>
            </a:r>
            <a:r>
              <a:rPr lang="en-US" sz="2500" dirty="0"/>
              <a:t> V.</a:t>
            </a:r>
          </a:p>
          <a:p>
            <a:r>
              <a:rPr lang="en-US" sz="2500" dirty="0"/>
              <a:t>Ajay Patel</a:t>
            </a:r>
          </a:p>
          <a:p>
            <a:endParaRPr lang="en-US" sz="2500" dirty="0"/>
          </a:p>
        </p:txBody>
      </p:sp>
      <p:sp>
        <p:nvSpPr>
          <p:cNvPr id="5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6" name="Picture 7" descr="A group of multi colored wooden stick figures">
            <a:extLst>
              <a:ext uri="{FF2B5EF4-FFF2-40B4-BE49-F238E27FC236}">
                <a16:creationId xmlns:a16="http://schemas.microsoft.com/office/drawing/2014/main" id="{BB2B0542-6CE2-2533-1685-CD54FC5A132F}"/>
              </a:ext>
            </a:extLst>
          </p:cNvPr>
          <p:cNvPicPr>
            <a:picLocks noGrp="1" noChangeAspect="1"/>
          </p:cNvPicPr>
          <p:nvPr>
            <p:ph type="pic" sz="quarter" idx="11"/>
          </p:nvPr>
        </p:nvPicPr>
        <p:blipFill rotWithShape="1">
          <a:blip r:embed="rId2"/>
          <a:srcRect l="15988" r="24497" b="-3"/>
          <a:stretch/>
        </p:blipFill>
        <p:spPr>
          <a:xfrm>
            <a:off x="8610596" y="184165"/>
            <a:ext cx="3581400" cy="4167318"/>
          </a:xfrm>
          <a:custGeom>
            <a:avLst/>
            <a:gdLst/>
            <a:ahLst/>
            <a:cxnLst/>
            <a:rect l="l" t="t" r="r" b="b"/>
            <a:pathLst>
              <a:path w="3581400" h="4167318">
                <a:moveTo>
                  <a:pt x="2083659" y="0"/>
                </a:moveTo>
                <a:cubicBezTo>
                  <a:pt x="2659046" y="0"/>
                  <a:pt x="3179961" y="233221"/>
                  <a:pt x="3557029" y="610290"/>
                </a:cubicBezTo>
                <a:lnTo>
                  <a:pt x="3581400" y="637105"/>
                </a:lnTo>
                <a:lnTo>
                  <a:pt x="3581400" y="3530214"/>
                </a:lnTo>
                <a:lnTo>
                  <a:pt x="3557029" y="3557029"/>
                </a:lnTo>
                <a:cubicBezTo>
                  <a:pt x="3179961" y="3934097"/>
                  <a:pt x="2659046" y="4167318"/>
                  <a:pt x="2083659" y="4167318"/>
                </a:cubicBezTo>
                <a:cubicBezTo>
                  <a:pt x="932885" y="4167318"/>
                  <a:pt x="0" y="3234433"/>
                  <a:pt x="0" y="2083659"/>
                </a:cubicBezTo>
                <a:cubicBezTo>
                  <a:pt x="0" y="932885"/>
                  <a:pt x="932885" y="0"/>
                  <a:pt x="2083659" y="0"/>
                </a:cubicBezTo>
                <a:close/>
              </a:path>
            </a:pathLst>
          </a:custGeom>
        </p:spPr>
      </p:pic>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a:t>
            </a:fld>
            <a:endParaRPr lang="en-US"/>
          </a:p>
        </p:txBody>
      </p:sp>
      <p:pic>
        <p:nvPicPr>
          <p:cNvPr id="10" name="Picture 10">
            <a:extLst>
              <a:ext uri="{FF2B5EF4-FFF2-40B4-BE49-F238E27FC236}">
                <a16:creationId xmlns:a16="http://schemas.microsoft.com/office/drawing/2014/main" id="{9873BB3D-AAEA-878D-5354-F51AF4047B82}"/>
              </a:ext>
            </a:extLst>
          </p:cNvPr>
          <p:cNvPicPr>
            <a:picLocks noGrp="1" noChangeAspect="1"/>
          </p:cNvPicPr>
          <p:nvPr>
            <p:ph type="pic" sz="quarter" idx="10"/>
          </p:nvPr>
        </p:nvPicPr>
        <p:blipFill rotWithShape="1">
          <a:blip r:embed="rId3"/>
          <a:srcRect l="5068" r="6922" b="1"/>
          <a:stretch/>
        </p:blipFill>
        <p:spPr>
          <a:xfrm>
            <a:off x="6711426" y="4275044"/>
            <a:ext cx="3419243" cy="2582956"/>
          </a:xfrm>
          <a:custGeom>
            <a:avLst/>
            <a:gdLst/>
            <a:ahLst/>
            <a:cxnLst/>
            <a:rect l="l" t="t" r="r" b="b"/>
            <a:pathLst>
              <a:path w="3419243" h="2582956">
                <a:moveTo>
                  <a:pt x="1709622" y="0"/>
                </a:moveTo>
                <a:cubicBezTo>
                  <a:pt x="2653819" y="0"/>
                  <a:pt x="3419243" y="765424"/>
                  <a:pt x="3419243" y="1709622"/>
                </a:cubicBezTo>
                <a:cubicBezTo>
                  <a:pt x="3419243" y="2004683"/>
                  <a:pt x="3344495" y="2282287"/>
                  <a:pt x="3212901" y="2524529"/>
                </a:cubicBezTo>
                <a:lnTo>
                  <a:pt x="3177405" y="2582956"/>
                </a:lnTo>
                <a:lnTo>
                  <a:pt x="241838" y="2582956"/>
                </a:lnTo>
                <a:lnTo>
                  <a:pt x="206343" y="2524529"/>
                </a:lnTo>
                <a:cubicBezTo>
                  <a:pt x="74749" y="2282287"/>
                  <a:pt x="0" y="2004683"/>
                  <a:pt x="0" y="1709622"/>
                </a:cubicBezTo>
                <a:cubicBezTo>
                  <a:pt x="0" y="765424"/>
                  <a:pt x="765424" y="0"/>
                  <a:pt x="1709622" y="0"/>
                </a:cubicBezTo>
                <a:close/>
              </a:path>
            </a:pathLst>
          </a:custGeom>
        </p:spPr>
      </p:pic>
      <p:sp>
        <p:nvSpPr>
          <p:cNvPr id="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17098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157260" y="536567"/>
            <a:ext cx="4753827" cy="5784867"/>
          </a:xfrm>
        </p:spPr>
        <p:txBody>
          <a:bodyPr/>
          <a:lstStyle/>
          <a:p>
            <a:r>
              <a:rPr lang="en-US" sz="2800" dirty="0"/>
              <a:t>Domain: E-commerce</a:t>
            </a:r>
          </a:p>
          <a:p>
            <a:endParaRPr lang="en-US" sz="2800" dirty="0"/>
          </a:p>
          <a:p>
            <a:r>
              <a:rPr lang="en-US" sz="2800" dirty="0"/>
              <a:t>Project Name: </a:t>
            </a:r>
            <a:r>
              <a:rPr lang="en-US" sz="2800" err="1"/>
              <a:t>Olist</a:t>
            </a:r>
            <a:r>
              <a:rPr lang="en-US" sz="2800" dirty="0"/>
              <a:t> Project Analysis</a:t>
            </a:r>
          </a:p>
          <a:p>
            <a:endParaRPr lang="en-US" sz="2800" dirty="0"/>
          </a:p>
        </p:txBody>
      </p:sp>
      <p:sp>
        <p:nvSpPr>
          <p:cNvPr id="6" name="Footer Placeholder 5">
            <a:extLst>
              <a:ext uri="{FF2B5EF4-FFF2-40B4-BE49-F238E27FC236}">
                <a16:creationId xmlns:a16="http://schemas.microsoft.com/office/drawing/2014/main" id="{F921DF51-B45F-48A6-BCB0-F9F3E2253CCE}"/>
              </a:ext>
            </a:extLst>
          </p:cNvPr>
          <p:cNvSpPr>
            <a:spLocks noGrp="1"/>
          </p:cNvSpPr>
          <p:nvPr>
            <p:ph type="ftr" sz="quarter" idx="11"/>
          </p:nvPr>
        </p:nvSpPr>
        <p:spPr/>
        <p:txBody>
          <a:bodyPr/>
          <a:lstStyle/>
          <a:p>
            <a:r>
              <a:rPr lang="en-US" dirty="0">
                <a:ea typeface="+mn-lt"/>
                <a:cs typeface="+mn-lt"/>
              </a:rPr>
              <a:t>OLIST Project Analysis</a:t>
            </a:r>
            <a:endParaRPr lang="en-US" b="0" dirty="0">
              <a:ea typeface="+mn-lt"/>
              <a:cs typeface="+mn-lt"/>
            </a:endParaRP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Timeline</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2545095881"/>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ooter Placeholder 11">
            <a:extLst>
              <a:ext uri="{FF2B5EF4-FFF2-40B4-BE49-F238E27FC236}">
                <a16:creationId xmlns:a16="http://schemas.microsoft.com/office/drawing/2014/main" id="{05BD2482-8F66-489E-9BC0-570377B9FB24}"/>
              </a:ext>
            </a:extLst>
          </p:cNvPr>
          <p:cNvSpPr>
            <a:spLocks noGrp="1"/>
          </p:cNvSpPr>
          <p:nvPr>
            <p:ph type="ftr" sz="quarter" idx="11"/>
          </p:nvPr>
        </p:nvSpPr>
        <p:spPr>
          <a:xfrm>
            <a:off x="4038600" y="6356350"/>
            <a:ext cx="4114800" cy="365125"/>
          </a:xfrm>
        </p:spPr>
        <p:txBody>
          <a:bodyPr/>
          <a:lstStyle/>
          <a:p>
            <a:r>
              <a:rPr lang="en-US" dirty="0">
                <a:ea typeface="+mn-lt"/>
                <a:cs typeface="+mn-lt"/>
              </a:rPr>
              <a:t>OLIST PROJECT ANALYSIS</a:t>
            </a:r>
            <a:endParaRPr lang="en-US" b="0" dirty="0">
              <a:ea typeface="+mn-lt"/>
              <a:cs typeface="+mn-lt"/>
            </a:endParaRPr>
          </a:p>
        </p:txBody>
      </p:sp>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lstStyle/>
          <a:p>
            <a:fld id="{27CE633F-9882-4A5C-83A2-1109D0C73261}" type="slidenum">
              <a:rPr lang="en-US" smtClean="0"/>
              <a:pPr/>
              <a:t>4</a:t>
            </a:fld>
            <a:endParaRPr lang="en-US" dirty="0"/>
          </a:p>
        </p:txBody>
      </p:sp>
    </p:spTree>
    <p:extLst>
      <p:ext uri="{BB962C8B-B14F-4D97-AF65-F5344CB8AC3E}">
        <p14:creationId xmlns:p14="http://schemas.microsoft.com/office/powerpoint/2010/main" val="315928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838200" y="698644"/>
            <a:ext cx="5243394" cy="913826"/>
          </a:xfrm>
        </p:spPr>
        <p:txBody>
          <a:bodyPr vert="horz" lIns="91440" tIns="45720" rIns="91440" bIns="45720" rtlCol="0" anchor="t">
            <a:normAutofit/>
          </a:bodyPr>
          <a:lstStyle/>
          <a:p>
            <a:r>
              <a:rPr lang="en-US" sz="4800"/>
              <a:t>KPIs</a:t>
            </a:r>
            <a:endParaRPr lang="en-US">
              <a:ea typeface="+mj-ea"/>
              <a:cs typeface="+mj-cs"/>
            </a:endParaRPr>
          </a:p>
        </p:txBody>
      </p:sp>
      <p:cxnSp>
        <p:nvCxnSpPr>
          <p:cNvPr id="43" name="Straight Connector 4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050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4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51" name="Rectangle 50">
            <a:extLst>
              <a:ext uri="{FF2B5EF4-FFF2-40B4-BE49-F238E27FC236}">
                <a16:creationId xmlns:a16="http://schemas.microsoft.com/office/drawing/2014/main" id="{2CC250C2-BA67-4ABE-916B-F223C18F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8" y="1809514"/>
            <a:ext cx="5287737" cy="1938886"/>
          </a:xfrm>
          <a:prstGeom prst="rect">
            <a:avLst/>
          </a:prstGeom>
          <a:gradFill flip="none" rotWithShape="1">
            <a:gsLst>
              <a:gs pos="100000">
                <a:schemeClr val="accent4">
                  <a:alpha val="20000"/>
                </a:schemeClr>
              </a:gs>
              <a:gs pos="0">
                <a:schemeClr val="accent2">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val="0"/>
              </a:ext>
            </a:extLst>
          </a:blip>
          <a:srcRect t="17795" r="-3" b="18433"/>
          <a:stretch/>
        </p:blipFill>
        <p:spPr>
          <a:xfrm>
            <a:off x="813222" y="4070530"/>
            <a:ext cx="5287743" cy="1938886"/>
          </a:xfrm>
          <a:prstGeom prst="rect">
            <a:avLst/>
          </a:prstGeom>
        </p:spPr>
      </p:pic>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t="13561" r="-3" b="21781"/>
          <a:stretch/>
        </p:blipFill>
        <p:spPr>
          <a:xfrm>
            <a:off x="838201" y="1796140"/>
            <a:ext cx="5287747" cy="1965851"/>
          </a:xfrm>
          <a:prstGeom prst="rect">
            <a:avLst/>
          </a:prstGeom>
        </p:spPr>
      </p:pic>
      <p:sp>
        <p:nvSpPr>
          <p:cNvPr id="53" name="Rectangle 52">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036000"/>
            <a:ext cx="5287737" cy="1962024"/>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7" name="Content Placeholder 4">
            <a:extLst>
              <a:ext uri="{FF2B5EF4-FFF2-40B4-BE49-F238E27FC236}">
                <a16:creationId xmlns:a16="http://schemas.microsoft.com/office/drawing/2014/main" id="{9526AD3A-DC5B-15B5-49E2-71C6955F8E40}"/>
              </a:ext>
            </a:extLst>
          </p:cNvPr>
          <p:cNvGraphicFramePr>
            <a:graphicFrameLocks noGrp="1"/>
          </p:cNvGraphicFramePr>
          <p:nvPr>
            <p:ph idx="4294967295"/>
          </p:nvPr>
        </p:nvGraphicFramePr>
        <p:xfrm>
          <a:off x="6279665" y="879355"/>
          <a:ext cx="5311478" cy="5120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a:off x="4038600" y="6356350"/>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1789421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18865" y="2663684"/>
            <a:ext cx="9679448" cy="1531817"/>
          </a:xfrm>
        </p:spPr>
        <p:txBody>
          <a:bodyPr vert="horz" lIns="91440" tIns="45720" rIns="91440" bIns="45720" rtlCol="0" anchor="b">
            <a:normAutofit/>
          </a:bodyPr>
          <a:lstStyle/>
          <a:p>
            <a:r>
              <a:rPr lang="en-IN" sz="3000">
                <a:solidFill>
                  <a:srgbClr val="FFFFFF"/>
                </a:solidFill>
                <a:latin typeface="Univers"/>
                <a:cs typeface="Calibri Light"/>
              </a:rPr>
              <a:t>Weekday Vs </a:t>
            </a:r>
            <a:r>
              <a:rPr lang="en-IN" sz="3000" dirty="0">
                <a:solidFill>
                  <a:srgbClr val="FFFFFF"/>
                </a:solidFill>
                <a:latin typeface="Univers"/>
                <a:cs typeface="Calibri Light"/>
              </a:rPr>
              <a:t>Weekend (order_purchase_timestamp) Payment Statistics</a:t>
            </a:r>
            <a:endParaRPr lang="en-US" sz="3000">
              <a:solidFill>
                <a:srgbClr val="FFFFFF"/>
              </a:solidFill>
              <a:latin typeface="Univers"/>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118865" y="2062746"/>
            <a:ext cx="9679449" cy="750259"/>
          </a:xfrm>
        </p:spPr>
        <p:txBody>
          <a:bodyPr vert="horz" lIns="91440" tIns="45720" rIns="91440" bIns="45720" rtlCol="0" anchor="ctr">
            <a:normAutofit/>
          </a:bodyPr>
          <a:lstStyle/>
          <a:p>
            <a:r>
              <a:rPr lang="en-US" dirty="0"/>
              <a:t>KPI 1</a:t>
            </a:r>
          </a:p>
        </p:txBody>
      </p:sp>
    </p:spTree>
    <p:extLst>
      <p:ext uri="{BB962C8B-B14F-4D97-AF65-F5344CB8AC3E}">
        <p14:creationId xmlns:p14="http://schemas.microsoft.com/office/powerpoint/2010/main" val="1089142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778793" y="811734"/>
            <a:ext cx="8801198" cy="820665"/>
          </a:xfrm>
        </p:spPr>
        <p:txBody>
          <a:bodyPr vert="horz" lIns="91440" tIns="45720" rIns="91440" bIns="45720" rtlCol="0" anchor="b">
            <a:noAutofit/>
          </a:bodyPr>
          <a:lstStyle/>
          <a:p>
            <a:r>
              <a:rPr lang="en-IN" sz="3000" dirty="0"/>
              <a:t>Weekday Vs Weekend Payment Statistics</a:t>
            </a:r>
            <a:endParaRPr lang="en-US" sz="3000"/>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9757F5E-AC1F-4483-A4F1-FE83810FCC95}"/>
              </a:ext>
            </a:extLst>
          </p:cNvPr>
          <p:cNvSpPr>
            <a:spLocks noGrp="1"/>
          </p:cNvSpPr>
          <p:nvPr>
            <p:ph type="ftr" sz="quarter" idx="17"/>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778792" y="2067330"/>
            <a:ext cx="6215395" cy="4093967"/>
          </a:xfrm>
        </p:spPr>
        <p:txBody>
          <a:bodyPr vert="horz" lIns="91440" tIns="45720" rIns="91440" bIns="45720" rtlCol="0" anchor="t">
            <a:normAutofit/>
          </a:bodyPr>
          <a:lstStyle/>
          <a:p>
            <a:pPr marL="285750" indent="-228600">
              <a:lnSpc>
                <a:spcPct val="100000"/>
              </a:lnSpc>
              <a:buFont typeface="Arial,Sans-Serif" panose="020B0604020202020204" pitchFamily="34" charset="0"/>
              <a:buChar char="•"/>
            </a:pPr>
            <a:r>
              <a:rPr lang="en-US" sz="2000" dirty="0">
                <a:latin typeface="Arial"/>
                <a:cs typeface="Arial"/>
              </a:rPr>
              <a:t>No of orders: Weekdays-70875</a:t>
            </a:r>
            <a:r>
              <a:rPr lang="en-US" sz="2000">
                <a:latin typeface="Arial"/>
                <a:cs typeface="Arial"/>
              </a:rPr>
              <a:t>, Weekends-28566</a:t>
            </a:r>
            <a:endParaRPr lang="en-US" sz="2000" dirty="0">
              <a:latin typeface="Arial"/>
              <a:cs typeface="Arial"/>
            </a:endParaRPr>
          </a:p>
          <a:p>
            <a:pPr marL="285750" indent="-228600">
              <a:lnSpc>
                <a:spcPct val="100000"/>
              </a:lnSpc>
              <a:buFont typeface="Arial,Sans-Serif" panose="020B0604020202020204" pitchFamily="34" charset="0"/>
              <a:buChar char="•"/>
            </a:pPr>
            <a:r>
              <a:rPr lang="en-US" sz="2000" dirty="0">
                <a:latin typeface="Arial"/>
                <a:cs typeface="Arial"/>
              </a:rPr>
              <a:t>Revenue Generated in Weekdays 11.44m and for Weekends is 4.57m.</a:t>
            </a:r>
          </a:p>
          <a:p>
            <a:pPr marL="285750" indent="-228600">
              <a:lnSpc>
                <a:spcPct val="100000"/>
              </a:lnSpc>
              <a:buFont typeface="Arial,Sans-Serif" panose="020B0604020202020204" pitchFamily="34" charset="0"/>
              <a:buChar char="•"/>
            </a:pPr>
            <a:r>
              <a:rPr lang="en-US" sz="2000" dirty="0">
                <a:latin typeface="Arial"/>
                <a:cs typeface="Arial"/>
              </a:rPr>
              <a:t>On Weekends and on Weekdays almost 73.9% of the order payments are done through using Credit Cards and 19% payments are using </a:t>
            </a:r>
            <a:r>
              <a:rPr lang="en-US" sz="2000" dirty="0" err="1">
                <a:latin typeface="Arial"/>
                <a:cs typeface="Arial"/>
              </a:rPr>
              <a:t>Boleto</a:t>
            </a:r>
            <a:r>
              <a:rPr lang="en-US" sz="2000" dirty="0">
                <a:latin typeface="Arial"/>
                <a:cs typeface="Arial"/>
              </a:rPr>
              <a:t>.</a:t>
            </a:r>
          </a:p>
          <a:p>
            <a:pPr marL="285750" indent="-228600">
              <a:lnSpc>
                <a:spcPct val="100000"/>
              </a:lnSpc>
              <a:buFont typeface="Arial,Sans-Serif" panose="020B0604020202020204" pitchFamily="34" charset="0"/>
              <a:buChar char="•"/>
            </a:pPr>
            <a:r>
              <a:rPr lang="en-US" sz="2000" dirty="0">
                <a:latin typeface="Arial"/>
                <a:cs typeface="Arial"/>
              </a:rPr>
              <a:t>Almost 72.59% of orders are paid within 1-3 instalments and 46.5% of that are done with credit cards and about 19% are done with </a:t>
            </a:r>
            <a:r>
              <a:rPr lang="en-US" sz="2000" dirty="0" err="1">
                <a:latin typeface="Arial"/>
                <a:cs typeface="Arial"/>
              </a:rPr>
              <a:t>Boleto</a:t>
            </a:r>
            <a:r>
              <a:rPr lang="en-US" sz="2000" dirty="0">
                <a:latin typeface="Arial"/>
                <a:cs typeface="Arial"/>
              </a:rPr>
              <a:t>.</a:t>
            </a:r>
          </a:p>
          <a:p>
            <a:pPr marL="285750" indent="-228600">
              <a:lnSpc>
                <a:spcPct val="100000"/>
              </a:lnSpc>
              <a:buFont typeface="Arial,Sans-Serif" panose="020B0604020202020204" pitchFamily="34" charset="0"/>
              <a:buChar char="•"/>
            </a:pPr>
            <a:r>
              <a:rPr lang="en-US" sz="2000" dirty="0">
                <a:latin typeface="Arial"/>
                <a:cs typeface="Arial"/>
              </a:rPr>
              <a:t>Only 5.4% are paying with 10 and more instalments.</a:t>
            </a:r>
          </a:p>
        </p:txBody>
      </p: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pic>
        <p:nvPicPr>
          <p:cNvPr id="5" name="Picture 4" descr="A screenshot of a computer&#10;&#10;Description automatically generated">
            <a:extLst>
              <a:ext uri="{FF2B5EF4-FFF2-40B4-BE49-F238E27FC236}">
                <a16:creationId xmlns:a16="http://schemas.microsoft.com/office/drawing/2014/main" id="{1DFA0E5D-96D4-D12A-01BD-7F464AF6AF1A}"/>
              </a:ext>
            </a:extLst>
          </p:cNvPr>
          <p:cNvPicPr>
            <a:picLocks noChangeAspect="1"/>
          </p:cNvPicPr>
          <p:nvPr/>
        </p:nvPicPr>
        <p:blipFill rotWithShape="1">
          <a:blip r:embed="rId2"/>
          <a:srcRect l="33044" t="25956" r="38313" b="27289"/>
          <a:stretch/>
        </p:blipFill>
        <p:spPr>
          <a:xfrm>
            <a:off x="7314899" y="1919051"/>
            <a:ext cx="3702273" cy="3611371"/>
          </a:xfrm>
          <a:prstGeom prst="rect">
            <a:avLst/>
          </a:prstGeom>
        </p:spPr>
      </p:pic>
    </p:spTree>
    <p:extLst>
      <p:ext uri="{BB962C8B-B14F-4D97-AF65-F5344CB8AC3E}">
        <p14:creationId xmlns:p14="http://schemas.microsoft.com/office/powerpoint/2010/main" val="2253875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18865" y="2663684"/>
            <a:ext cx="9679448" cy="1531817"/>
          </a:xfrm>
        </p:spPr>
        <p:txBody>
          <a:bodyPr vert="horz" lIns="91440" tIns="45720" rIns="91440" bIns="45720" rtlCol="0" anchor="b">
            <a:normAutofit/>
          </a:bodyPr>
          <a:lstStyle/>
          <a:p>
            <a:r>
              <a:rPr lang="en-IN" sz="3000">
                <a:solidFill>
                  <a:srgbClr val="FFFFFF"/>
                </a:solidFill>
                <a:latin typeface="Univers"/>
                <a:cs typeface="Calibri Light"/>
              </a:rPr>
              <a:t>Number</a:t>
            </a:r>
            <a:r>
              <a:rPr lang="en-IN" sz="3000" dirty="0">
                <a:solidFill>
                  <a:srgbClr val="FFFFFF"/>
                </a:solidFill>
                <a:latin typeface="Univers"/>
                <a:cs typeface="Calibri Light"/>
              </a:rPr>
              <a:t> of Orders with review score 5 and payment type as credit card</a:t>
            </a:r>
          </a:p>
          <a:p>
            <a:endParaRPr lang="en-IN" sz="3000" dirty="0">
              <a:solidFill>
                <a:srgbClr val="FFFFFF"/>
              </a:solidFill>
              <a:latin typeface="Univers"/>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118865" y="2062746"/>
            <a:ext cx="9679449" cy="750259"/>
          </a:xfrm>
        </p:spPr>
        <p:txBody>
          <a:bodyPr vert="horz" lIns="91440" tIns="45720" rIns="91440" bIns="45720" rtlCol="0" anchor="ctr">
            <a:normAutofit/>
          </a:bodyPr>
          <a:lstStyle/>
          <a:p>
            <a:r>
              <a:rPr lang="en-US" dirty="0"/>
              <a:t>KPI 2</a:t>
            </a:r>
          </a:p>
        </p:txBody>
      </p:sp>
    </p:spTree>
    <p:extLst>
      <p:ext uri="{BB962C8B-B14F-4D97-AF65-F5344CB8AC3E}">
        <p14:creationId xmlns:p14="http://schemas.microsoft.com/office/powerpoint/2010/main" val="2527150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778793" y="811734"/>
            <a:ext cx="8801198" cy="1033025"/>
          </a:xfrm>
        </p:spPr>
        <p:txBody>
          <a:bodyPr vert="horz" lIns="91440" tIns="45720" rIns="91440" bIns="45720" rtlCol="0" anchor="b">
            <a:noAutofit/>
          </a:bodyPr>
          <a:lstStyle/>
          <a:p>
            <a:pPr>
              <a:lnSpc>
                <a:spcPct val="100000"/>
              </a:lnSpc>
              <a:spcBef>
                <a:spcPts val="0"/>
              </a:spcBef>
            </a:pPr>
            <a:r>
              <a:rPr lang="en-IN" sz="3000" dirty="0"/>
              <a:t>Number of Orders with review score 5 and payment type as credit card</a:t>
            </a:r>
            <a:endParaRPr lang="en-US" sz="3000" dirty="0"/>
          </a:p>
        </p:txBody>
      </p:sp>
      <p:cxnSp>
        <p:nvCxnSpPr>
          <p:cNvPr id="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9757F5E-AC1F-4483-A4F1-FE83810FCC95}"/>
              </a:ext>
            </a:extLst>
          </p:cNvPr>
          <p:cNvSpPr>
            <a:spLocks noGrp="1"/>
          </p:cNvSpPr>
          <p:nvPr>
            <p:ph type="ftr" sz="quarter" idx="17"/>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OLIST PROJECT ANALYSIS</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778792" y="2067330"/>
            <a:ext cx="6452739" cy="4093967"/>
          </a:xfrm>
        </p:spPr>
        <p:txBody>
          <a:bodyPr vert="horz" lIns="91440" tIns="45720" rIns="91440" bIns="45720" rtlCol="0" anchor="t">
            <a:normAutofit/>
          </a:bodyPr>
          <a:lstStyle/>
          <a:p>
            <a:pPr marL="285750" indent="-228600">
              <a:buFont typeface="Arial,Sans-Serif" panose="020B0604020202020204" pitchFamily="34" charset="0"/>
              <a:buChar char="•"/>
            </a:pPr>
            <a:r>
              <a:rPr lang="en-US" sz="2000">
                <a:latin typeface="Arial"/>
                <a:cs typeface="Arial"/>
              </a:rPr>
              <a:t>Total number of orders are 99441</a:t>
            </a:r>
            <a:endParaRPr lang="en-US" sz="2000" dirty="0">
              <a:latin typeface="Arial"/>
              <a:cs typeface="Arial"/>
            </a:endParaRPr>
          </a:p>
          <a:p>
            <a:pPr marL="285750" indent="-228600">
              <a:buFont typeface="Arial,Sans-Serif" panose="020B0604020202020204" pitchFamily="34" charset="0"/>
              <a:buChar char="•"/>
            </a:pPr>
            <a:r>
              <a:rPr lang="en-US" sz="2000">
                <a:latin typeface="Arial"/>
                <a:cs typeface="Arial"/>
              </a:rPr>
              <a:t>Review score ranges from 0 to 5</a:t>
            </a:r>
          </a:p>
          <a:p>
            <a:pPr marL="285750" indent="-228600">
              <a:buFont typeface="Arial,Sans-Serif" panose="020B0604020202020204" pitchFamily="34" charset="0"/>
              <a:buChar char="•"/>
            </a:pPr>
            <a:r>
              <a:rPr lang="en-US" sz="2000">
                <a:latin typeface="Arial"/>
                <a:cs typeface="Arial"/>
              </a:rPr>
              <a:t>Review score 5 has maximum orders 57076</a:t>
            </a:r>
            <a:endParaRPr lang="en-US" sz="2000" dirty="0">
              <a:latin typeface="Arial"/>
              <a:cs typeface="Arial"/>
            </a:endParaRPr>
          </a:p>
          <a:p>
            <a:pPr marL="285750" indent="-228600">
              <a:buFont typeface="Arial,Sans-Serif" panose="020B0604020202020204" pitchFamily="34" charset="0"/>
              <a:buChar char="•"/>
            </a:pPr>
            <a:r>
              <a:rPr lang="en-US" sz="2000">
                <a:latin typeface="Arial"/>
                <a:cs typeface="Arial"/>
              </a:rPr>
              <a:t>Review score 2 has least orders 3148</a:t>
            </a:r>
            <a:endParaRPr lang="en-US" sz="2000" dirty="0">
              <a:latin typeface="Arial"/>
              <a:cs typeface="Arial"/>
            </a:endParaRPr>
          </a:p>
          <a:p>
            <a:pPr marL="285750" indent="-228600">
              <a:buFont typeface="Arial,Sans-Serif" panose="020B0604020202020204" pitchFamily="34" charset="0"/>
              <a:buChar char="•"/>
            </a:pPr>
            <a:r>
              <a:rPr lang="en-US" sz="2000">
                <a:latin typeface="Arial"/>
                <a:cs typeface="Arial"/>
              </a:rPr>
              <a:t>Payment type credit card has maximum orders 76505</a:t>
            </a:r>
          </a:p>
          <a:p>
            <a:pPr marL="285750" indent="-228600">
              <a:buFont typeface="Arial,Sans-Serif" panose="020B0604020202020204" pitchFamily="34" charset="0"/>
              <a:buChar char="•"/>
            </a:pPr>
            <a:r>
              <a:rPr lang="en-US" sz="2000">
                <a:latin typeface="Arial"/>
                <a:cs typeface="Arial"/>
              </a:rPr>
              <a:t>Least orders are by debit card 1528 excluding not defined and null values </a:t>
            </a:r>
          </a:p>
          <a:p>
            <a:pPr marL="285750" indent="-228600">
              <a:buFont typeface="Arial,Sans-Serif" panose="020B0604020202020204" pitchFamily="34" charset="0"/>
              <a:buChar char="•"/>
            </a:pPr>
            <a:r>
              <a:rPr lang="en-US" sz="2000">
                <a:latin typeface="Arial"/>
                <a:cs typeface="Arial"/>
              </a:rPr>
              <a:t>Overall number of orders with Review score 5 and Payment type as Credit card are </a:t>
            </a:r>
            <a:r>
              <a:rPr lang="en-US" sz="2000" b="1">
                <a:latin typeface="Arial"/>
                <a:cs typeface="Arial"/>
              </a:rPr>
              <a:t>43981</a:t>
            </a:r>
            <a:r>
              <a:rPr lang="en-US" sz="2000">
                <a:latin typeface="Arial"/>
                <a:cs typeface="Arial"/>
              </a:rPr>
              <a:t> </a:t>
            </a:r>
          </a:p>
        </p:txBody>
      </p:sp>
      <p:sp>
        <p:nvSpPr>
          <p:cNvPr id="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9</a:t>
            </a:fld>
            <a:endParaRPr lang="en-US"/>
          </a:p>
        </p:txBody>
      </p:sp>
      <p:pic>
        <p:nvPicPr>
          <p:cNvPr id="4" name="Picture 4" descr="Chart, pie chart&#10;&#10;Description automatically generated">
            <a:extLst>
              <a:ext uri="{FF2B5EF4-FFF2-40B4-BE49-F238E27FC236}">
                <a16:creationId xmlns:a16="http://schemas.microsoft.com/office/drawing/2014/main" id="{06D1C06A-DB29-0A04-7B9C-3DEA1195A217}"/>
              </a:ext>
            </a:extLst>
          </p:cNvPr>
          <p:cNvPicPr>
            <a:picLocks noChangeAspect="1"/>
          </p:cNvPicPr>
          <p:nvPr/>
        </p:nvPicPr>
        <p:blipFill>
          <a:blip r:embed="rId2"/>
          <a:stretch>
            <a:fillRect/>
          </a:stretch>
        </p:blipFill>
        <p:spPr>
          <a:xfrm>
            <a:off x="6961465" y="1858796"/>
            <a:ext cx="4529526" cy="4303688"/>
          </a:xfrm>
          <a:prstGeom prst="rect">
            <a:avLst/>
          </a:prstGeom>
        </p:spPr>
      </p:pic>
      <p:pic>
        <p:nvPicPr>
          <p:cNvPr id="9" name="Picture 8" descr="A computer screen shot of a pie chart&#10;&#10;Description automatically generated with low confidence">
            <a:extLst>
              <a:ext uri="{FF2B5EF4-FFF2-40B4-BE49-F238E27FC236}">
                <a16:creationId xmlns:a16="http://schemas.microsoft.com/office/drawing/2014/main" id="{8B09B57C-4315-60EF-2502-02610AAC7A10}"/>
              </a:ext>
            </a:extLst>
          </p:cNvPr>
          <p:cNvPicPr>
            <a:picLocks noChangeAspect="1"/>
          </p:cNvPicPr>
          <p:nvPr/>
        </p:nvPicPr>
        <p:blipFill rotWithShape="1">
          <a:blip r:embed="rId3"/>
          <a:srcRect l="27209" t="21372" r="25803" b="23232"/>
          <a:stretch/>
        </p:blipFill>
        <p:spPr>
          <a:xfrm>
            <a:off x="6868888" y="1643487"/>
            <a:ext cx="4959318" cy="4303688"/>
          </a:xfrm>
          <a:prstGeom prst="rect">
            <a:avLst/>
          </a:prstGeom>
        </p:spPr>
      </p:pic>
    </p:spTree>
    <p:extLst>
      <p:ext uri="{BB962C8B-B14F-4D97-AF65-F5344CB8AC3E}">
        <p14:creationId xmlns:p14="http://schemas.microsoft.com/office/powerpoint/2010/main" val="151951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3B2D6-6B1C-4F64-807F-0FF223861F6A}">
  <ds:schemaRefs>
    <ds:schemaRef ds:uri="http://schemas.microsoft.com/sharepoint/v3/contenttype/forms"/>
  </ds:schemaRefs>
</ds:datastoreItem>
</file>

<file path=customXml/itemProps3.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265</TotalTime>
  <Words>741</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Arial,Sans-Serif</vt:lpstr>
      <vt:lpstr>Calibri</vt:lpstr>
      <vt:lpstr>Calibri Light</vt:lpstr>
      <vt:lpstr>Univers</vt:lpstr>
      <vt:lpstr>GradientVTI</vt:lpstr>
      <vt:lpstr>Olist Store Project Presentation</vt:lpstr>
      <vt:lpstr>Group 4</vt:lpstr>
      <vt:lpstr>Introduction</vt:lpstr>
      <vt:lpstr>Timeline</vt:lpstr>
      <vt:lpstr>KPIs</vt:lpstr>
      <vt:lpstr>Weekday Vs Weekend (order_purchase_timestamp) Payment Statistics</vt:lpstr>
      <vt:lpstr>Weekday Vs Weekend Payment Statistics</vt:lpstr>
      <vt:lpstr>Number of Orders with review score 5 and payment type as credit card </vt:lpstr>
      <vt:lpstr>Number of Orders with review score 5 and payment type as credit card</vt:lpstr>
      <vt:lpstr>Average number of days  taken for order_delivered_customer_date for  pet_shop </vt:lpstr>
      <vt:lpstr>Average number of days taken pet_shop</vt:lpstr>
      <vt:lpstr>Average price and payment values from customers of sao paulo city </vt:lpstr>
      <vt:lpstr>Average price and payment values from customers of sao paulo city</vt:lpstr>
      <vt:lpstr>Relationship between shipping days (order_delivered_customer_date - order_purchase_timestamp)  Vs review scores</vt:lpstr>
      <vt:lpstr>Relationship between shipping days Vs review scores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Sreeram P</dc:creator>
  <cp:lastModifiedBy>Sreeram P</cp:lastModifiedBy>
  <cp:revision>384</cp:revision>
  <dcterms:created xsi:type="dcterms:W3CDTF">2023-06-07T15:56:14Z</dcterms:created>
  <dcterms:modified xsi:type="dcterms:W3CDTF">2023-06-11T09:26:39Z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2023-06-09T16:14:17Z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cbbeb861-4ecf-45f4-b214-29ee5e46a9db</vt:lpwstr>
  </property>
  <property fmtid="{D5CDD505-2E9C-101B-9397-08002B2CF9AE}" pid="8" name="MSIP_Label_defa4170-0d19-0005-0004-bc88714345d2_ActionId">
    <vt:lpwstr>e9b712b7-3d5e-4c3b-a496-4575b83bcf95</vt:lpwstr>
  </property>
  <property fmtid="{D5CDD505-2E9C-101B-9397-08002B2CF9AE}" pid="9" name="MSIP_Label_defa4170-0d19-0005-0004-bc88714345d2_ContentBits">
    <vt:lpwstr>0</vt:lpwstr>
  </property>
</Properties>
</file>