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3" r:id="rId2"/>
    <p:sldId id="258" r:id="rId3"/>
    <p:sldId id="265" r:id="rId4"/>
    <p:sldId id="266" r:id="rId5"/>
    <p:sldId id="267" r:id="rId6"/>
    <p:sldId id="268" r:id="rId7"/>
    <p:sldId id="269" r:id="rId8"/>
    <p:sldId id="272" r:id="rId9"/>
    <p:sldId id="270" r:id="rId10"/>
    <p:sldId id="27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C3399"/>
    <a:srgbClr val="800080"/>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0292-314D-4E98-A295-79397A8A49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504F20-AE16-4520-9555-4E3564CEBA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20DA85-19DA-4A26-8EBA-FFD394A46D61}"/>
              </a:ext>
            </a:extLst>
          </p:cNvPr>
          <p:cNvSpPr>
            <a:spLocks noGrp="1"/>
          </p:cNvSpPr>
          <p:nvPr>
            <p:ph type="dt" sz="half" idx="10"/>
          </p:nvPr>
        </p:nvSpPr>
        <p:spPr/>
        <p:txBody>
          <a:bodyPr/>
          <a:lstStyle/>
          <a:p>
            <a:fld id="{0C96644C-DB01-448A-AF6E-4334CCC0269E}" type="datetimeFigureOut">
              <a:rPr lang="en-US" smtClean="0"/>
              <a:t>1/30/2020</a:t>
            </a:fld>
            <a:endParaRPr lang="en-US"/>
          </a:p>
        </p:txBody>
      </p:sp>
      <p:sp>
        <p:nvSpPr>
          <p:cNvPr id="5" name="Footer Placeholder 4">
            <a:extLst>
              <a:ext uri="{FF2B5EF4-FFF2-40B4-BE49-F238E27FC236}">
                <a16:creationId xmlns:a16="http://schemas.microsoft.com/office/drawing/2014/main" id="{FB1BB8B0-D5CD-466C-BBC5-100194DCA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B2063-B8F2-4481-9EDE-604EB313E309}"/>
              </a:ext>
            </a:extLst>
          </p:cNvPr>
          <p:cNvSpPr>
            <a:spLocks noGrp="1"/>
          </p:cNvSpPr>
          <p:nvPr>
            <p:ph type="sldNum" sz="quarter" idx="12"/>
          </p:nvPr>
        </p:nvSpPr>
        <p:spPr/>
        <p:txBody>
          <a:bodyPr/>
          <a:lstStyle/>
          <a:p>
            <a:fld id="{386B06F6-E34A-4747-BF1C-E6D2CA14E51D}" type="slidenum">
              <a:rPr lang="en-US" smtClean="0"/>
              <a:t>‹#›</a:t>
            </a:fld>
            <a:endParaRPr lang="en-US"/>
          </a:p>
        </p:txBody>
      </p:sp>
    </p:spTree>
    <p:extLst>
      <p:ext uri="{BB962C8B-B14F-4D97-AF65-F5344CB8AC3E}">
        <p14:creationId xmlns:p14="http://schemas.microsoft.com/office/powerpoint/2010/main" val="3855228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24D7-9CC0-4123-AB37-C593B3857D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CA266D-3BE3-486A-AB13-FF816EC86B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F7748-2B06-4403-9762-EC202C3D34C0}"/>
              </a:ext>
            </a:extLst>
          </p:cNvPr>
          <p:cNvSpPr>
            <a:spLocks noGrp="1"/>
          </p:cNvSpPr>
          <p:nvPr>
            <p:ph type="dt" sz="half" idx="10"/>
          </p:nvPr>
        </p:nvSpPr>
        <p:spPr/>
        <p:txBody>
          <a:bodyPr/>
          <a:lstStyle/>
          <a:p>
            <a:fld id="{0C96644C-DB01-448A-AF6E-4334CCC0269E}" type="datetimeFigureOut">
              <a:rPr lang="en-US" smtClean="0"/>
              <a:t>1/30/2020</a:t>
            </a:fld>
            <a:endParaRPr lang="en-US"/>
          </a:p>
        </p:txBody>
      </p:sp>
      <p:sp>
        <p:nvSpPr>
          <p:cNvPr id="5" name="Footer Placeholder 4">
            <a:extLst>
              <a:ext uri="{FF2B5EF4-FFF2-40B4-BE49-F238E27FC236}">
                <a16:creationId xmlns:a16="http://schemas.microsoft.com/office/drawing/2014/main" id="{2DDC18B5-16EC-48C8-8AEC-3E5A81663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29C62-1DF5-470B-82B9-86A0C7E18096}"/>
              </a:ext>
            </a:extLst>
          </p:cNvPr>
          <p:cNvSpPr>
            <a:spLocks noGrp="1"/>
          </p:cNvSpPr>
          <p:nvPr>
            <p:ph type="sldNum" sz="quarter" idx="12"/>
          </p:nvPr>
        </p:nvSpPr>
        <p:spPr/>
        <p:txBody>
          <a:bodyPr/>
          <a:lstStyle/>
          <a:p>
            <a:fld id="{386B06F6-E34A-4747-BF1C-E6D2CA14E51D}" type="slidenum">
              <a:rPr lang="en-US" smtClean="0"/>
              <a:t>‹#›</a:t>
            </a:fld>
            <a:endParaRPr lang="en-US"/>
          </a:p>
        </p:txBody>
      </p:sp>
    </p:spTree>
    <p:extLst>
      <p:ext uri="{BB962C8B-B14F-4D97-AF65-F5344CB8AC3E}">
        <p14:creationId xmlns:p14="http://schemas.microsoft.com/office/powerpoint/2010/main" val="3713348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59AAC-CE10-42F1-A10A-3575A0882D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1D74FE-533C-417A-8AAE-E86F76BFB3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AD79E-09A2-4BA6-B60E-2E17153EE513}"/>
              </a:ext>
            </a:extLst>
          </p:cNvPr>
          <p:cNvSpPr>
            <a:spLocks noGrp="1"/>
          </p:cNvSpPr>
          <p:nvPr>
            <p:ph type="dt" sz="half" idx="10"/>
          </p:nvPr>
        </p:nvSpPr>
        <p:spPr/>
        <p:txBody>
          <a:bodyPr/>
          <a:lstStyle/>
          <a:p>
            <a:fld id="{0C96644C-DB01-448A-AF6E-4334CCC0269E}" type="datetimeFigureOut">
              <a:rPr lang="en-US" smtClean="0"/>
              <a:t>1/30/2020</a:t>
            </a:fld>
            <a:endParaRPr lang="en-US"/>
          </a:p>
        </p:txBody>
      </p:sp>
      <p:sp>
        <p:nvSpPr>
          <p:cNvPr id="5" name="Footer Placeholder 4">
            <a:extLst>
              <a:ext uri="{FF2B5EF4-FFF2-40B4-BE49-F238E27FC236}">
                <a16:creationId xmlns:a16="http://schemas.microsoft.com/office/drawing/2014/main" id="{EADCEFF6-A42C-4C67-8E13-BBA5CD11F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8C14D-4C8B-47CA-9583-1E32EA56AB97}"/>
              </a:ext>
            </a:extLst>
          </p:cNvPr>
          <p:cNvSpPr>
            <a:spLocks noGrp="1"/>
          </p:cNvSpPr>
          <p:nvPr>
            <p:ph type="sldNum" sz="quarter" idx="12"/>
          </p:nvPr>
        </p:nvSpPr>
        <p:spPr/>
        <p:txBody>
          <a:bodyPr/>
          <a:lstStyle/>
          <a:p>
            <a:fld id="{386B06F6-E34A-4747-BF1C-E6D2CA14E51D}" type="slidenum">
              <a:rPr lang="en-US" smtClean="0"/>
              <a:t>‹#›</a:t>
            </a:fld>
            <a:endParaRPr lang="en-US"/>
          </a:p>
        </p:txBody>
      </p:sp>
    </p:spTree>
    <p:extLst>
      <p:ext uri="{BB962C8B-B14F-4D97-AF65-F5344CB8AC3E}">
        <p14:creationId xmlns:p14="http://schemas.microsoft.com/office/powerpoint/2010/main" val="543914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C8ED-7B85-454F-8E36-88243EF80F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A68B64-7B6F-464F-A1AD-F443389803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29EA2C-0DD2-4AD8-B329-BF7423AFE314}"/>
              </a:ext>
            </a:extLst>
          </p:cNvPr>
          <p:cNvSpPr>
            <a:spLocks noGrp="1"/>
          </p:cNvSpPr>
          <p:nvPr>
            <p:ph type="dt" sz="half" idx="10"/>
          </p:nvPr>
        </p:nvSpPr>
        <p:spPr/>
        <p:txBody>
          <a:bodyPr/>
          <a:lstStyle/>
          <a:p>
            <a:fld id="{0C96644C-DB01-448A-AF6E-4334CCC0269E}" type="datetimeFigureOut">
              <a:rPr lang="en-US" smtClean="0"/>
              <a:t>1/30/2020</a:t>
            </a:fld>
            <a:endParaRPr lang="en-US"/>
          </a:p>
        </p:txBody>
      </p:sp>
      <p:sp>
        <p:nvSpPr>
          <p:cNvPr id="5" name="Footer Placeholder 4">
            <a:extLst>
              <a:ext uri="{FF2B5EF4-FFF2-40B4-BE49-F238E27FC236}">
                <a16:creationId xmlns:a16="http://schemas.microsoft.com/office/drawing/2014/main" id="{463EDB57-3EC4-4364-BEE7-AE706328B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0EFCCF-0941-433F-B88B-CFF39E618CBE}"/>
              </a:ext>
            </a:extLst>
          </p:cNvPr>
          <p:cNvSpPr>
            <a:spLocks noGrp="1"/>
          </p:cNvSpPr>
          <p:nvPr>
            <p:ph type="sldNum" sz="quarter" idx="12"/>
          </p:nvPr>
        </p:nvSpPr>
        <p:spPr/>
        <p:txBody>
          <a:bodyPr/>
          <a:lstStyle/>
          <a:p>
            <a:fld id="{386B06F6-E34A-4747-BF1C-E6D2CA14E51D}" type="slidenum">
              <a:rPr lang="en-US" smtClean="0"/>
              <a:t>‹#›</a:t>
            </a:fld>
            <a:endParaRPr lang="en-US"/>
          </a:p>
        </p:txBody>
      </p:sp>
    </p:spTree>
    <p:extLst>
      <p:ext uri="{BB962C8B-B14F-4D97-AF65-F5344CB8AC3E}">
        <p14:creationId xmlns:p14="http://schemas.microsoft.com/office/powerpoint/2010/main" val="1579458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8015-FA4E-46CC-A076-554D5AE34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4F8C06-F13D-4581-9C35-1AE017D26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80CF68-C93B-4240-A1F8-70E9C54EDA0E}"/>
              </a:ext>
            </a:extLst>
          </p:cNvPr>
          <p:cNvSpPr>
            <a:spLocks noGrp="1"/>
          </p:cNvSpPr>
          <p:nvPr>
            <p:ph type="dt" sz="half" idx="10"/>
          </p:nvPr>
        </p:nvSpPr>
        <p:spPr/>
        <p:txBody>
          <a:bodyPr/>
          <a:lstStyle/>
          <a:p>
            <a:fld id="{0C96644C-DB01-448A-AF6E-4334CCC0269E}" type="datetimeFigureOut">
              <a:rPr lang="en-US" smtClean="0"/>
              <a:t>1/30/2020</a:t>
            </a:fld>
            <a:endParaRPr lang="en-US"/>
          </a:p>
        </p:txBody>
      </p:sp>
      <p:sp>
        <p:nvSpPr>
          <p:cNvPr id="5" name="Footer Placeholder 4">
            <a:extLst>
              <a:ext uri="{FF2B5EF4-FFF2-40B4-BE49-F238E27FC236}">
                <a16:creationId xmlns:a16="http://schemas.microsoft.com/office/drawing/2014/main" id="{9B126403-7896-4850-86E3-0119FDD7C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5793D-5036-4151-AC09-069601DB0A4F}"/>
              </a:ext>
            </a:extLst>
          </p:cNvPr>
          <p:cNvSpPr>
            <a:spLocks noGrp="1"/>
          </p:cNvSpPr>
          <p:nvPr>
            <p:ph type="sldNum" sz="quarter" idx="12"/>
          </p:nvPr>
        </p:nvSpPr>
        <p:spPr/>
        <p:txBody>
          <a:bodyPr/>
          <a:lstStyle/>
          <a:p>
            <a:fld id="{386B06F6-E34A-4747-BF1C-E6D2CA14E51D}" type="slidenum">
              <a:rPr lang="en-US" smtClean="0"/>
              <a:t>‹#›</a:t>
            </a:fld>
            <a:endParaRPr lang="en-US"/>
          </a:p>
        </p:txBody>
      </p:sp>
    </p:spTree>
    <p:extLst>
      <p:ext uri="{BB962C8B-B14F-4D97-AF65-F5344CB8AC3E}">
        <p14:creationId xmlns:p14="http://schemas.microsoft.com/office/powerpoint/2010/main" val="196422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7756-B637-4CE4-8263-1595740390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A63385-103A-44AD-881D-4AEA1BC85F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F906A5-B91F-49CF-826C-3286EE9FD1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D31AEF-CC7A-4AD0-9889-275578FB83D1}"/>
              </a:ext>
            </a:extLst>
          </p:cNvPr>
          <p:cNvSpPr>
            <a:spLocks noGrp="1"/>
          </p:cNvSpPr>
          <p:nvPr>
            <p:ph type="dt" sz="half" idx="10"/>
          </p:nvPr>
        </p:nvSpPr>
        <p:spPr/>
        <p:txBody>
          <a:bodyPr/>
          <a:lstStyle/>
          <a:p>
            <a:fld id="{0C96644C-DB01-448A-AF6E-4334CCC0269E}" type="datetimeFigureOut">
              <a:rPr lang="en-US" smtClean="0"/>
              <a:t>1/30/2020</a:t>
            </a:fld>
            <a:endParaRPr lang="en-US"/>
          </a:p>
        </p:txBody>
      </p:sp>
      <p:sp>
        <p:nvSpPr>
          <p:cNvPr id="6" name="Footer Placeholder 5">
            <a:extLst>
              <a:ext uri="{FF2B5EF4-FFF2-40B4-BE49-F238E27FC236}">
                <a16:creationId xmlns:a16="http://schemas.microsoft.com/office/drawing/2014/main" id="{5453E675-C6CF-4241-86FC-223D2A9B7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2A298-C264-4375-88E5-916983A60BF4}"/>
              </a:ext>
            </a:extLst>
          </p:cNvPr>
          <p:cNvSpPr>
            <a:spLocks noGrp="1"/>
          </p:cNvSpPr>
          <p:nvPr>
            <p:ph type="sldNum" sz="quarter" idx="12"/>
          </p:nvPr>
        </p:nvSpPr>
        <p:spPr/>
        <p:txBody>
          <a:bodyPr/>
          <a:lstStyle/>
          <a:p>
            <a:fld id="{386B06F6-E34A-4747-BF1C-E6D2CA14E51D}" type="slidenum">
              <a:rPr lang="en-US" smtClean="0"/>
              <a:t>‹#›</a:t>
            </a:fld>
            <a:endParaRPr lang="en-US"/>
          </a:p>
        </p:txBody>
      </p:sp>
    </p:spTree>
    <p:extLst>
      <p:ext uri="{BB962C8B-B14F-4D97-AF65-F5344CB8AC3E}">
        <p14:creationId xmlns:p14="http://schemas.microsoft.com/office/powerpoint/2010/main" val="3791913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9FB52-14A3-4F03-A753-9695B78B0E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13E52A-6B90-40ED-A172-6D8D702185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CF20DF-A982-457B-AF55-29F1744F9E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2D6A3F-A2D3-49BD-A803-1342CA2197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F1CD2B-5BFF-4EEC-9255-D6D2ECC31D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3E3F5E-97B2-4F0B-8CF9-ECF0E885F2F4}"/>
              </a:ext>
            </a:extLst>
          </p:cNvPr>
          <p:cNvSpPr>
            <a:spLocks noGrp="1"/>
          </p:cNvSpPr>
          <p:nvPr>
            <p:ph type="dt" sz="half" idx="10"/>
          </p:nvPr>
        </p:nvSpPr>
        <p:spPr/>
        <p:txBody>
          <a:bodyPr/>
          <a:lstStyle/>
          <a:p>
            <a:fld id="{0C96644C-DB01-448A-AF6E-4334CCC0269E}" type="datetimeFigureOut">
              <a:rPr lang="en-US" smtClean="0"/>
              <a:t>1/30/2020</a:t>
            </a:fld>
            <a:endParaRPr lang="en-US"/>
          </a:p>
        </p:txBody>
      </p:sp>
      <p:sp>
        <p:nvSpPr>
          <p:cNvPr id="8" name="Footer Placeholder 7">
            <a:extLst>
              <a:ext uri="{FF2B5EF4-FFF2-40B4-BE49-F238E27FC236}">
                <a16:creationId xmlns:a16="http://schemas.microsoft.com/office/drawing/2014/main" id="{0D617993-D5F4-4027-974C-38D623B30A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9E1C7C-2DF8-4583-8974-5C67ADA79BCA}"/>
              </a:ext>
            </a:extLst>
          </p:cNvPr>
          <p:cNvSpPr>
            <a:spLocks noGrp="1"/>
          </p:cNvSpPr>
          <p:nvPr>
            <p:ph type="sldNum" sz="quarter" idx="12"/>
          </p:nvPr>
        </p:nvSpPr>
        <p:spPr/>
        <p:txBody>
          <a:bodyPr/>
          <a:lstStyle/>
          <a:p>
            <a:fld id="{386B06F6-E34A-4747-BF1C-E6D2CA14E51D}" type="slidenum">
              <a:rPr lang="en-US" smtClean="0"/>
              <a:t>‹#›</a:t>
            </a:fld>
            <a:endParaRPr lang="en-US"/>
          </a:p>
        </p:txBody>
      </p:sp>
    </p:spTree>
    <p:extLst>
      <p:ext uri="{BB962C8B-B14F-4D97-AF65-F5344CB8AC3E}">
        <p14:creationId xmlns:p14="http://schemas.microsoft.com/office/powerpoint/2010/main" val="2277760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D0F07-8292-44C6-AC1F-DC879A57D5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CE59BB-19BE-4650-BFC4-395C3772377C}"/>
              </a:ext>
            </a:extLst>
          </p:cNvPr>
          <p:cNvSpPr>
            <a:spLocks noGrp="1"/>
          </p:cNvSpPr>
          <p:nvPr>
            <p:ph type="dt" sz="half" idx="10"/>
          </p:nvPr>
        </p:nvSpPr>
        <p:spPr/>
        <p:txBody>
          <a:bodyPr/>
          <a:lstStyle/>
          <a:p>
            <a:fld id="{0C96644C-DB01-448A-AF6E-4334CCC0269E}" type="datetimeFigureOut">
              <a:rPr lang="en-US" smtClean="0"/>
              <a:t>1/30/2020</a:t>
            </a:fld>
            <a:endParaRPr lang="en-US"/>
          </a:p>
        </p:txBody>
      </p:sp>
      <p:sp>
        <p:nvSpPr>
          <p:cNvPr id="4" name="Footer Placeholder 3">
            <a:extLst>
              <a:ext uri="{FF2B5EF4-FFF2-40B4-BE49-F238E27FC236}">
                <a16:creationId xmlns:a16="http://schemas.microsoft.com/office/drawing/2014/main" id="{8E8D2C4B-34BF-4A52-BE24-0A01E32208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58B533-DEE9-4344-8F94-14AEDFF18F9C}"/>
              </a:ext>
            </a:extLst>
          </p:cNvPr>
          <p:cNvSpPr>
            <a:spLocks noGrp="1"/>
          </p:cNvSpPr>
          <p:nvPr>
            <p:ph type="sldNum" sz="quarter" idx="12"/>
          </p:nvPr>
        </p:nvSpPr>
        <p:spPr/>
        <p:txBody>
          <a:bodyPr/>
          <a:lstStyle/>
          <a:p>
            <a:fld id="{386B06F6-E34A-4747-BF1C-E6D2CA14E51D}" type="slidenum">
              <a:rPr lang="en-US" smtClean="0"/>
              <a:t>‹#›</a:t>
            </a:fld>
            <a:endParaRPr lang="en-US"/>
          </a:p>
        </p:txBody>
      </p:sp>
    </p:spTree>
    <p:extLst>
      <p:ext uri="{BB962C8B-B14F-4D97-AF65-F5344CB8AC3E}">
        <p14:creationId xmlns:p14="http://schemas.microsoft.com/office/powerpoint/2010/main" val="172977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53C9AE-02CE-46A3-B59D-10153DE0BDF9}"/>
              </a:ext>
            </a:extLst>
          </p:cNvPr>
          <p:cNvSpPr>
            <a:spLocks noGrp="1"/>
          </p:cNvSpPr>
          <p:nvPr>
            <p:ph type="dt" sz="half" idx="10"/>
          </p:nvPr>
        </p:nvSpPr>
        <p:spPr/>
        <p:txBody>
          <a:bodyPr/>
          <a:lstStyle/>
          <a:p>
            <a:fld id="{0C96644C-DB01-448A-AF6E-4334CCC0269E}" type="datetimeFigureOut">
              <a:rPr lang="en-US" smtClean="0"/>
              <a:t>1/30/2020</a:t>
            </a:fld>
            <a:endParaRPr lang="en-US"/>
          </a:p>
        </p:txBody>
      </p:sp>
      <p:sp>
        <p:nvSpPr>
          <p:cNvPr id="3" name="Footer Placeholder 2">
            <a:extLst>
              <a:ext uri="{FF2B5EF4-FFF2-40B4-BE49-F238E27FC236}">
                <a16:creationId xmlns:a16="http://schemas.microsoft.com/office/drawing/2014/main" id="{595F12B7-1326-4880-B845-A7E8F4D59E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B97463-6B85-451A-AE96-07F0707EA4F7}"/>
              </a:ext>
            </a:extLst>
          </p:cNvPr>
          <p:cNvSpPr>
            <a:spLocks noGrp="1"/>
          </p:cNvSpPr>
          <p:nvPr>
            <p:ph type="sldNum" sz="quarter" idx="12"/>
          </p:nvPr>
        </p:nvSpPr>
        <p:spPr/>
        <p:txBody>
          <a:bodyPr/>
          <a:lstStyle/>
          <a:p>
            <a:fld id="{386B06F6-E34A-4747-BF1C-E6D2CA14E51D}" type="slidenum">
              <a:rPr lang="en-US" smtClean="0"/>
              <a:t>‹#›</a:t>
            </a:fld>
            <a:endParaRPr lang="en-US"/>
          </a:p>
        </p:txBody>
      </p:sp>
    </p:spTree>
    <p:extLst>
      <p:ext uri="{BB962C8B-B14F-4D97-AF65-F5344CB8AC3E}">
        <p14:creationId xmlns:p14="http://schemas.microsoft.com/office/powerpoint/2010/main" val="335277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15E22-5105-4D9F-9AC3-C1E73F037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4CFE8B-03C9-4D2A-92EE-3C1DD3AE88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6F2A68-DA58-43FA-941C-917AECFDD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6B653-C72F-45E7-8BBB-1E2A4DD057FC}"/>
              </a:ext>
            </a:extLst>
          </p:cNvPr>
          <p:cNvSpPr>
            <a:spLocks noGrp="1"/>
          </p:cNvSpPr>
          <p:nvPr>
            <p:ph type="dt" sz="half" idx="10"/>
          </p:nvPr>
        </p:nvSpPr>
        <p:spPr/>
        <p:txBody>
          <a:bodyPr/>
          <a:lstStyle/>
          <a:p>
            <a:fld id="{0C96644C-DB01-448A-AF6E-4334CCC0269E}" type="datetimeFigureOut">
              <a:rPr lang="en-US" smtClean="0"/>
              <a:t>1/30/2020</a:t>
            </a:fld>
            <a:endParaRPr lang="en-US"/>
          </a:p>
        </p:txBody>
      </p:sp>
      <p:sp>
        <p:nvSpPr>
          <p:cNvPr id="6" name="Footer Placeholder 5">
            <a:extLst>
              <a:ext uri="{FF2B5EF4-FFF2-40B4-BE49-F238E27FC236}">
                <a16:creationId xmlns:a16="http://schemas.microsoft.com/office/drawing/2014/main" id="{1F1AA643-F7A1-4C14-B7FA-E7A94E6C8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CC2488-B593-443F-9FCB-F8F9C17EE43C}"/>
              </a:ext>
            </a:extLst>
          </p:cNvPr>
          <p:cNvSpPr>
            <a:spLocks noGrp="1"/>
          </p:cNvSpPr>
          <p:nvPr>
            <p:ph type="sldNum" sz="quarter" idx="12"/>
          </p:nvPr>
        </p:nvSpPr>
        <p:spPr/>
        <p:txBody>
          <a:bodyPr/>
          <a:lstStyle/>
          <a:p>
            <a:fld id="{386B06F6-E34A-4747-BF1C-E6D2CA14E51D}" type="slidenum">
              <a:rPr lang="en-US" smtClean="0"/>
              <a:t>‹#›</a:t>
            </a:fld>
            <a:endParaRPr lang="en-US"/>
          </a:p>
        </p:txBody>
      </p:sp>
    </p:spTree>
    <p:extLst>
      <p:ext uri="{BB962C8B-B14F-4D97-AF65-F5344CB8AC3E}">
        <p14:creationId xmlns:p14="http://schemas.microsoft.com/office/powerpoint/2010/main" val="2953464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2AD62-2AB5-49A0-B0B5-7F032CE59D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883E6A-D2A1-4590-8ACC-5CB68C2F43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551EE4-4E2F-4E36-B90C-1DDEEDAE3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D4FAF7-2D92-4F16-A0E6-E36CE5DC2C99}"/>
              </a:ext>
            </a:extLst>
          </p:cNvPr>
          <p:cNvSpPr>
            <a:spLocks noGrp="1"/>
          </p:cNvSpPr>
          <p:nvPr>
            <p:ph type="dt" sz="half" idx="10"/>
          </p:nvPr>
        </p:nvSpPr>
        <p:spPr/>
        <p:txBody>
          <a:bodyPr/>
          <a:lstStyle/>
          <a:p>
            <a:fld id="{0C96644C-DB01-448A-AF6E-4334CCC0269E}" type="datetimeFigureOut">
              <a:rPr lang="en-US" smtClean="0"/>
              <a:t>1/30/2020</a:t>
            </a:fld>
            <a:endParaRPr lang="en-US"/>
          </a:p>
        </p:txBody>
      </p:sp>
      <p:sp>
        <p:nvSpPr>
          <p:cNvPr id="6" name="Footer Placeholder 5">
            <a:extLst>
              <a:ext uri="{FF2B5EF4-FFF2-40B4-BE49-F238E27FC236}">
                <a16:creationId xmlns:a16="http://schemas.microsoft.com/office/drawing/2014/main" id="{E6077418-B956-432F-936F-D43B38B0ED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F5F8BE-B0FB-4AEE-9CA2-C6A1011CFFBF}"/>
              </a:ext>
            </a:extLst>
          </p:cNvPr>
          <p:cNvSpPr>
            <a:spLocks noGrp="1"/>
          </p:cNvSpPr>
          <p:nvPr>
            <p:ph type="sldNum" sz="quarter" idx="12"/>
          </p:nvPr>
        </p:nvSpPr>
        <p:spPr/>
        <p:txBody>
          <a:bodyPr/>
          <a:lstStyle/>
          <a:p>
            <a:fld id="{386B06F6-E34A-4747-BF1C-E6D2CA14E51D}" type="slidenum">
              <a:rPr lang="en-US" smtClean="0"/>
              <a:t>‹#›</a:t>
            </a:fld>
            <a:endParaRPr lang="en-US"/>
          </a:p>
        </p:txBody>
      </p:sp>
    </p:spTree>
    <p:extLst>
      <p:ext uri="{BB962C8B-B14F-4D97-AF65-F5344CB8AC3E}">
        <p14:creationId xmlns:p14="http://schemas.microsoft.com/office/powerpoint/2010/main" val="1038142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023BDB-BA36-4BB3-A5E2-95B34B7A8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162BF5-7331-459C-B954-A1BB6A2430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0B619-AE94-4E16-8235-A7DBCE7A0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6644C-DB01-448A-AF6E-4334CCC0269E}" type="datetimeFigureOut">
              <a:rPr lang="en-US" smtClean="0"/>
              <a:t>1/30/2020</a:t>
            </a:fld>
            <a:endParaRPr lang="en-US"/>
          </a:p>
        </p:txBody>
      </p:sp>
      <p:sp>
        <p:nvSpPr>
          <p:cNvPr id="5" name="Footer Placeholder 4">
            <a:extLst>
              <a:ext uri="{FF2B5EF4-FFF2-40B4-BE49-F238E27FC236}">
                <a16:creationId xmlns:a16="http://schemas.microsoft.com/office/drawing/2014/main" id="{3953AFAC-0747-449D-8AAA-C23BD3CDAB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6371F7-8E78-42C3-8C60-541FFC62BB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6B06F6-E34A-4747-BF1C-E6D2CA14E51D}" type="slidenum">
              <a:rPr lang="en-US" smtClean="0"/>
              <a:t>‹#›</a:t>
            </a:fld>
            <a:endParaRPr lang="en-US"/>
          </a:p>
        </p:txBody>
      </p:sp>
    </p:spTree>
    <p:extLst>
      <p:ext uri="{BB962C8B-B14F-4D97-AF65-F5344CB8AC3E}">
        <p14:creationId xmlns:p14="http://schemas.microsoft.com/office/powerpoint/2010/main" val="106288109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59AE206-7EBA-4D33-8BC9-9D8158553F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7E5692-1D06-410C-8882-52DE9A516EF1}"/>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6000" b="1" kern="1200" dirty="0">
                <a:solidFill>
                  <a:schemeClr val="tx1"/>
                </a:solidFill>
                <a:latin typeface="+mj-lt"/>
                <a:ea typeface="+mj-ea"/>
                <a:cs typeface="+mj-cs"/>
              </a:rPr>
              <a:t>Customer Churn </a:t>
            </a:r>
            <a:br>
              <a:rPr lang="en-US" sz="6000" b="1" kern="1200" dirty="0">
                <a:solidFill>
                  <a:schemeClr val="tx1"/>
                </a:solidFill>
                <a:latin typeface="+mj-lt"/>
                <a:ea typeface="+mj-ea"/>
                <a:cs typeface="+mj-cs"/>
              </a:rPr>
            </a:br>
            <a:r>
              <a:rPr lang="en-US" sz="6000" b="1" kern="1200" dirty="0">
                <a:solidFill>
                  <a:schemeClr val="tx1"/>
                </a:solidFill>
                <a:latin typeface="+mj-lt"/>
                <a:ea typeface="+mj-ea"/>
                <a:cs typeface="+mj-cs"/>
              </a:rPr>
              <a:t>at </a:t>
            </a:r>
            <a:r>
              <a:rPr lang="en-US" sz="6000" b="1" kern="1200" dirty="0" err="1">
                <a:solidFill>
                  <a:schemeClr val="tx1"/>
                </a:solidFill>
                <a:latin typeface="+mj-lt"/>
                <a:ea typeface="+mj-ea"/>
                <a:cs typeface="+mj-cs"/>
              </a:rPr>
              <a:t>Mobicom</a:t>
            </a:r>
            <a:endParaRPr lang="en-US" sz="6000" b="1" kern="1200" dirty="0">
              <a:solidFill>
                <a:schemeClr val="tx1"/>
              </a:solidFill>
              <a:latin typeface="+mj-lt"/>
              <a:ea typeface="+mj-ea"/>
              <a:cs typeface="+mj-cs"/>
            </a:endParaRPr>
          </a:p>
        </p:txBody>
      </p:sp>
      <p:sp>
        <p:nvSpPr>
          <p:cNvPr id="17" name="Oval 16">
            <a:extLst>
              <a:ext uri="{FF2B5EF4-FFF2-40B4-BE49-F238E27FC236}">
                <a16:creationId xmlns:a16="http://schemas.microsoft.com/office/drawing/2014/main" id="{6437D937-A7F1-4011-92B4-328E5BE1B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B672F332-AF08-46C6-94F0-77684310D7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34244EF8-D73A-40E1-BE73-D46E6B4B04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AB84D7E8-4ECB-42D7-ADBF-01689B0F24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9E8E38ED-369A-44C2-B635-0BED0E48A6E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35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3CD607-F273-4870-9C85-37F3137DEE3A}"/>
              </a:ext>
            </a:extLst>
          </p:cNvPr>
          <p:cNvPicPr>
            <a:picLocks noChangeAspect="1"/>
          </p:cNvPicPr>
          <p:nvPr/>
        </p:nvPicPr>
        <p:blipFill>
          <a:blip r:embed="rId2"/>
          <a:stretch>
            <a:fillRect/>
          </a:stretch>
        </p:blipFill>
        <p:spPr>
          <a:xfrm>
            <a:off x="1432001" y="1620492"/>
            <a:ext cx="9327998" cy="3216551"/>
          </a:xfrm>
          <a:prstGeom prst="rect">
            <a:avLst/>
          </a:prstGeom>
        </p:spPr>
      </p:pic>
      <p:sp>
        <p:nvSpPr>
          <p:cNvPr id="5" name="TextBox 4">
            <a:extLst>
              <a:ext uri="{FF2B5EF4-FFF2-40B4-BE49-F238E27FC236}">
                <a16:creationId xmlns:a16="http://schemas.microsoft.com/office/drawing/2014/main" id="{4E2A5C24-DFD6-47CE-990D-246342609AE3}"/>
              </a:ext>
            </a:extLst>
          </p:cNvPr>
          <p:cNvSpPr txBox="1"/>
          <p:nvPr/>
        </p:nvSpPr>
        <p:spPr>
          <a:xfrm>
            <a:off x="53775" y="693781"/>
            <a:ext cx="1561132" cy="338554"/>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Gains Chart</a:t>
            </a:r>
          </a:p>
        </p:txBody>
      </p:sp>
      <p:sp>
        <p:nvSpPr>
          <p:cNvPr id="6" name="TextBox 5">
            <a:extLst>
              <a:ext uri="{FF2B5EF4-FFF2-40B4-BE49-F238E27FC236}">
                <a16:creationId xmlns:a16="http://schemas.microsoft.com/office/drawing/2014/main" id="{F826F872-80F1-443F-8967-3D792EA9F01E}"/>
              </a:ext>
            </a:extLst>
          </p:cNvPr>
          <p:cNvSpPr txBox="1"/>
          <p:nvPr/>
        </p:nvSpPr>
        <p:spPr>
          <a:xfrm>
            <a:off x="193469" y="5043888"/>
            <a:ext cx="11805061" cy="584775"/>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The gains chart shows that by targeting top 30% of customers by probabilities, on an average we will target 43% of customers who will churn.</a:t>
            </a:r>
          </a:p>
        </p:txBody>
      </p:sp>
    </p:spTree>
    <p:extLst>
      <p:ext uri="{BB962C8B-B14F-4D97-AF65-F5344CB8AC3E}">
        <p14:creationId xmlns:p14="http://schemas.microsoft.com/office/powerpoint/2010/main" val="1041487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5390023-A56A-45D9-9BC6-61DE9F3B9995}"/>
              </a:ext>
            </a:extLst>
          </p:cNvPr>
          <p:cNvSpPr txBox="1">
            <a:spLocks/>
          </p:cNvSpPr>
          <p:nvPr/>
        </p:nvSpPr>
        <p:spPr>
          <a:xfrm>
            <a:off x="190500" y="1138310"/>
            <a:ext cx="11811000" cy="4830763"/>
          </a:xfrm>
          <a:prstGeom prst="rect">
            <a:avLst/>
          </a:prstGeom>
        </p:spPr>
        <p:txBody>
          <a:bodyPr vert="horz" lIns="91440" tIns="45720" rIns="91440" bIns="45720" rtlCol="0">
            <a:noAutofit/>
          </a:bodyPr>
          <a:lstStyle/>
          <a:p>
            <a:pPr marL="514350" marR="0" lvl="0" indent="-514350" algn="just"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7" name="Rectangle 6">
            <a:extLst>
              <a:ext uri="{FF2B5EF4-FFF2-40B4-BE49-F238E27FC236}">
                <a16:creationId xmlns:a16="http://schemas.microsoft.com/office/drawing/2014/main" id="{AC32BC23-7581-4D21-B909-3BFC3EC2C745}"/>
              </a:ext>
            </a:extLst>
          </p:cNvPr>
          <p:cNvSpPr/>
          <p:nvPr/>
        </p:nvSpPr>
        <p:spPr>
          <a:xfrm>
            <a:off x="0" y="0"/>
            <a:ext cx="4557932" cy="61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haroni" panose="02010803020104030203" pitchFamily="2" charset="-79"/>
                <a:cs typeface="Aharoni" panose="02010803020104030203" pitchFamily="2" charset="-79"/>
              </a:rPr>
              <a:t>Findings &amp; Conclusion</a:t>
            </a:r>
          </a:p>
        </p:txBody>
      </p:sp>
      <p:sp>
        <p:nvSpPr>
          <p:cNvPr id="4" name="TextBox 3">
            <a:extLst>
              <a:ext uri="{FF2B5EF4-FFF2-40B4-BE49-F238E27FC236}">
                <a16:creationId xmlns:a16="http://schemas.microsoft.com/office/drawing/2014/main" id="{F7F6355F-E614-4C93-ACB3-19F3AEDE2902}"/>
              </a:ext>
            </a:extLst>
          </p:cNvPr>
          <p:cNvSpPr txBox="1"/>
          <p:nvPr/>
        </p:nvSpPr>
        <p:spPr>
          <a:xfrm>
            <a:off x="196439" y="1138310"/>
            <a:ext cx="11805061" cy="521277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As shown in the Industry Study, it is confirmed that the churn behavior of </a:t>
            </a:r>
            <a:r>
              <a:rPr lang="en-US" sz="1600" dirty="0" err="1">
                <a:latin typeface="Tahoma" panose="020B0604030504040204" pitchFamily="34" charset="0"/>
                <a:ea typeface="Tahoma" panose="020B0604030504040204" pitchFamily="34" charset="0"/>
                <a:cs typeface="Tahoma" panose="020B0604030504040204" pitchFamily="34" charset="0"/>
              </a:rPr>
              <a:t>Mobicom</a:t>
            </a:r>
            <a:r>
              <a:rPr lang="en-US" sz="1600" dirty="0">
                <a:latin typeface="Tahoma" panose="020B0604030504040204" pitchFamily="34" charset="0"/>
                <a:ea typeface="Tahoma" panose="020B0604030504040204" pitchFamily="34" charset="0"/>
                <a:cs typeface="Tahoma" panose="020B0604030504040204" pitchFamily="34" charset="0"/>
              </a:rPr>
              <a:t> customers is also influenced by factors related to “cost and billing” and “network and service quality”.</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However, it is not the same case with factors related to “data usage connectivity”. None of the data usage/connectivity turning out to be significant in predicting the customer churn behavior at </a:t>
            </a:r>
            <a:r>
              <a:rPr lang="en-US" sz="1600" dirty="0" err="1">
                <a:latin typeface="Tahoma" panose="020B0604030504040204" pitchFamily="34" charset="0"/>
                <a:ea typeface="Tahoma" panose="020B0604030504040204" pitchFamily="34" charset="0"/>
                <a:cs typeface="Tahoma" panose="020B0604030504040204" pitchFamily="34" charset="0"/>
              </a:rPr>
              <a:t>Mobicom</a:t>
            </a:r>
            <a:r>
              <a:rPr lang="en-US" sz="1600" dirty="0">
                <a:latin typeface="Tahoma" panose="020B0604030504040204" pitchFamily="34" charset="0"/>
                <a:ea typeface="Tahoma" panose="020B0604030504040204" pitchFamily="34" charset="0"/>
                <a:cs typeface="Tahoma" panose="020B0604030504040204" pitchFamily="34" charset="0"/>
              </a:rPr>
              <a:t> The main reason for this could be the low usage of data related services. The Data Quality Report for all the data usage related variables is showing that only 10-15% of the customers are using data related services. </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Another observation is that, 42% of the customers who are with </a:t>
            </a:r>
            <a:r>
              <a:rPr lang="en-US" sz="1600" dirty="0" err="1">
                <a:latin typeface="Tahoma" panose="020B0604030504040204" pitchFamily="34" charset="0"/>
                <a:ea typeface="Tahoma" panose="020B0604030504040204" pitchFamily="34" charset="0"/>
                <a:cs typeface="Tahoma" panose="020B0604030504040204" pitchFamily="34" charset="0"/>
              </a:rPr>
              <a:t>Mobicom</a:t>
            </a:r>
            <a:r>
              <a:rPr lang="en-US" sz="1600" dirty="0">
                <a:latin typeface="Tahoma" panose="020B0604030504040204" pitchFamily="34" charset="0"/>
                <a:ea typeface="Tahoma" panose="020B0604030504040204" pitchFamily="34" charset="0"/>
                <a:cs typeface="Tahoma" panose="020B0604030504040204" pitchFamily="34" charset="0"/>
              </a:rPr>
              <a:t> around 10-12 months are leaving the company. </a:t>
            </a:r>
            <a:r>
              <a:rPr lang="en-US" sz="1600" dirty="0" err="1">
                <a:latin typeface="Tahoma" panose="020B0604030504040204" pitchFamily="34" charset="0"/>
                <a:ea typeface="Tahoma" panose="020B0604030504040204" pitchFamily="34" charset="0"/>
                <a:cs typeface="Tahoma" panose="020B0604030504040204" pitchFamily="34" charset="0"/>
              </a:rPr>
              <a:t>Mobicom</a:t>
            </a:r>
            <a:r>
              <a:rPr lang="en-US" sz="1600" dirty="0">
                <a:latin typeface="Tahoma" panose="020B0604030504040204" pitchFamily="34" charset="0"/>
                <a:ea typeface="Tahoma" panose="020B0604030504040204" pitchFamily="34" charset="0"/>
                <a:cs typeface="Tahoma" panose="020B0604030504040204" pitchFamily="34" charset="0"/>
              </a:rPr>
              <a:t> should come up with an annual retention offer to retrain these customers.</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Roll out plans and special offers for customers who makes retention calls at the earliest as per their </a:t>
            </a:r>
            <a:r>
              <a:rPr lang="en-US" sz="1600" dirty="0" err="1">
                <a:latin typeface="Tahoma" panose="020B0604030504040204" pitchFamily="34" charset="0"/>
                <a:ea typeface="Tahoma" panose="020B0604030504040204" pitchFamily="34" charset="0"/>
                <a:cs typeface="Tahoma" panose="020B0604030504040204" pitchFamily="34" charset="0"/>
              </a:rPr>
              <a:t>grieviances</a:t>
            </a:r>
            <a:r>
              <a:rPr lang="en-US" sz="1600" dirty="0">
                <a:latin typeface="Tahoma" panose="020B0604030504040204" pitchFamily="34" charset="0"/>
                <a:ea typeface="Tahoma" panose="020B0604030504040204" pitchFamily="34" charset="0"/>
                <a:cs typeface="Tahoma" panose="020B0604030504040204" pitchFamily="34" charset="0"/>
              </a:rPr>
              <a:t>.</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Roll out family bundling offers to families with minimum 4 unique subscribers.</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Roll out rate plan migration strategy for customers with high churn and high overage revenue.</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Roll out offers for high monthly usage users and high churn rate.</a:t>
            </a:r>
          </a:p>
          <a:p>
            <a:pPr>
              <a:lnSpc>
                <a:spcPct val="150000"/>
              </a:lnSpc>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4570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D9B012-9F87-4CE8-B36B-D109A9EC47AE}"/>
              </a:ext>
            </a:extLst>
          </p:cNvPr>
          <p:cNvSpPr/>
          <p:nvPr/>
        </p:nvSpPr>
        <p:spPr>
          <a:xfrm>
            <a:off x="0" y="0"/>
            <a:ext cx="4557932" cy="61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haroni" panose="02010803020104030203" pitchFamily="2" charset="-79"/>
                <a:cs typeface="Aharoni" panose="02010803020104030203" pitchFamily="2" charset="-79"/>
              </a:rPr>
              <a:t>INTRODUCTION</a:t>
            </a:r>
          </a:p>
        </p:txBody>
      </p:sp>
      <p:sp>
        <p:nvSpPr>
          <p:cNvPr id="5" name="TextBox 4">
            <a:extLst>
              <a:ext uri="{FF2B5EF4-FFF2-40B4-BE49-F238E27FC236}">
                <a16:creationId xmlns:a16="http://schemas.microsoft.com/office/drawing/2014/main" id="{6FFA9C2F-E8D5-4B6F-B9ED-7C54E5819C9F}"/>
              </a:ext>
            </a:extLst>
          </p:cNvPr>
          <p:cNvSpPr txBox="1"/>
          <p:nvPr/>
        </p:nvSpPr>
        <p:spPr>
          <a:xfrm>
            <a:off x="271669" y="618978"/>
            <a:ext cx="11648661" cy="6043770"/>
          </a:xfrm>
          <a:prstGeom prst="rect">
            <a:avLst/>
          </a:prstGeom>
          <a:noFill/>
        </p:spPr>
        <p:txBody>
          <a:bodyPr wrap="square" rtlCol="0">
            <a:spAutoFit/>
          </a:bodyPr>
          <a:lstStyle/>
          <a:p>
            <a:pPr>
              <a:lnSpc>
                <a:spcPct val="150000"/>
              </a:lnSpc>
            </a:pPr>
            <a:r>
              <a:rPr lang="en-US" b="1" dirty="0">
                <a:latin typeface="Tahoma" panose="020B0604030504040204" pitchFamily="34" charset="0"/>
                <a:ea typeface="Tahoma" panose="020B0604030504040204" pitchFamily="34" charset="0"/>
                <a:cs typeface="Tahoma" panose="020B0604030504040204" pitchFamily="34" charset="0"/>
              </a:rPr>
              <a:t>Case Summary:</a:t>
            </a:r>
          </a:p>
          <a:p>
            <a:pPr>
              <a:lnSpc>
                <a:spcPct val="150000"/>
              </a:lnSpc>
            </a:pPr>
            <a:endParaRPr lang="en-US" b="1"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1600" dirty="0" err="1">
                <a:latin typeface="Tahoma" panose="020B0604030504040204" pitchFamily="34" charset="0"/>
                <a:ea typeface="Tahoma" panose="020B0604030504040204" pitchFamily="34" charset="0"/>
                <a:cs typeface="Tahoma" panose="020B0604030504040204" pitchFamily="34" charset="0"/>
              </a:rPr>
              <a:t>Mobicom</a:t>
            </a:r>
            <a:r>
              <a:rPr lang="en-US" sz="1600" dirty="0">
                <a:latin typeface="Tahoma" panose="020B0604030504040204" pitchFamily="34" charset="0"/>
                <a:ea typeface="Tahoma" panose="020B0604030504040204" pitchFamily="34" charset="0"/>
                <a:cs typeface="Tahoma" panose="020B0604030504040204" pitchFamily="34" charset="0"/>
              </a:rPr>
              <a:t> is a telecom carrier, which is experiencing high customer churn rate. When an Industry Survey report showed that the market is experiencing falling ARPU and high customer churn rate, the senior management at </a:t>
            </a:r>
            <a:r>
              <a:rPr lang="en-US" sz="1600" dirty="0" err="1">
                <a:latin typeface="Tahoma" panose="020B0604030504040204" pitchFamily="34" charset="0"/>
                <a:ea typeface="Tahoma" panose="020B0604030504040204" pitchFamily="34" charset="0"/>
                <a:cs typeface="Tahoma" panose="020B0604030504040204" pitchFamily="34" charset="0"/>
              </a:rPr>
              <a:t>Mobicom</a:t>
            </a:r>
            <a:r>
              <a:rPr lang="en-US" sz="1600" dirty="0">
                <a:latin typeface="Tahoma" panose="020B0604030504040204" pitchFamily="34" charset="0"/>
                <a:ea typeface="Tahoma" panose="020B0604030504040204" pitchFamily="34" charset="0"/>
                <a:cs typeface="Tahoma" panose="020B0604030504040204" pitchFamily="34" charset="0"/>
              </a:rPr>
              <a:t> is concerned that it will effect </a:t>
            </a:r>
            <a:r>
              <a:rPr lang="en-US" sz="1600" dirty="0" err="1">
                <a:latin typeface="Tahoma" panose="020B0604030504040204" pitchFamily="34" charset="0"/>
                <a:ea typeface="Tahoma" panose="020B0604030504040204" pitchFamily="34" charset="0"/>
                <a:cs typeface="Tahoma" panose="020B0604030504040204" pitchFamily="34" charset="0"/>
              </a:rPr>
              <a:t>Mobicom</a:t>
            </a:r>
            <a:r>
              <a:rPr lang="en-US" sz="1600" dirty="0">
                <a:latin typeface="Tahoma" panose="020B0604030504040204" pitchFamily="34" charset="0"/>
                <a:ea typeface="Tahoma" panose="020B0604030504040204" pitchFamily="34" charset="0"/>
                <a:cs typeface="Tahoma" panose="020B0604030504040204" pitchFamily="34" charset="0"/>
              </a:rPr>
              <a:t> even harder as they are already experiencing high customer churn. </a:t>
            </a:r>
          </a:p>
          <a:p>
            <a:pPr>
              <a:lnSpc>
                <a:spcPct val="150000"/>
              </a:lnSpc>
            </a:pPr>
            <a:endParaRPr lang="en-US" sz="16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In order to mitigate this industry phenomenon, at </a:t>
            </a:r>
            <a:r>
              <a:rPr lang="en-US" sz="1600" dirty="0" err="1">
                <a:latin typeface="Tahoma" panose="020B0604030504040204" pitchFamily="34" charset="0"/>
                <a:ea typeface="Tahoma" panose="020B0604030504040204" pitchFamily="34" charset="0"/>
                <a:cs typeface="Tahoma" panose="020B0604030504040204" pitchFamily="34" charset="0"/>
              </a:rPr>
              <a:t>Mobicom</a:t>
            </a:r>
            <a:r>
              <a:rPr lang="en-US" sz="1600" dirty="0">
                <a:latin typeface="Tahoma" panose="020B0604030504040204" pitchFamily="34" charset="0"/>
                <a:ea typeface="Tahoma" panose="020B0604030504040204" pitchFamily="34" charset="0"/>
                <a:cs typeface="Tahoma" panose="020B0604030504040204" pitchFamily="34" charset="0"/>
              </a:rPr>
              <a:t>, the senior management wanted to retain customers with the help of targeted proactive retention programs as opposed to the current case based reactive approach. In order to come up with different retention programs and target customers for each of these programs, </a:t>
            </a:r>
            <a:r>
              <a:rPr lang="en-US" sz="1600" dirty="0" err="1">
                <a:latin typeface="Tahoma" panose="020B0604030504040204" pitchFamily="34" charset="0"/>
                <a:ea typeface="Tahoma" panose="020B0604030504040204" pitchFamily="34" charset="0"/>
                <a:cs typeface="Tahoma" panose="020B0604030504040204" pitchFamily="34" charset="0"/>
              </a:rPr>
              <a:t>Mobicom</a:t>
            </a:r>
            <a:r>
              <a:rPr lang="en-US" sz="1600" dirty="0">
                <a:latin typeface="Tahoma" panose="020B0604030504040204" pitchFamily="34" charset="0"/>
                <a:ea typeface="Tahoma" panose="020B0604030504040204" pitchFamily="34" charset="0"/>
                <a:cs typeface="Tahoma" panose="020B0604030504040204" pitchFamily="34" charset="0"/>
              </a:rPr>
              <a:t> wanted to understand their customers’ churn behavior and factors influencing it.</a:t>
            </a:r>
          </a:p>
          <a:p>
            <a:pPr>
              <a:lnSpc>
                <a:spcPct val="150000"/>
              </a:lnSpc>
            </a:pPr>
            <a:endParaRPr lang="en-US" sz="16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Problem Statement:</a:t>
            </a:r>
          </a:p>
          <a:p>
            <a:pPr>
              <a:lnSpc>
                <a:spcPct val="150000"/>
              </a:lnSpc>
            </a:pPr>
            <a:endParaRPr lang="en-US" sz="1600" b="1"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Identify customers who would likely to churn and factors influencing their churn behavior; in order to help </a:t>
            </a:r>
            <a:r>
              <a:rPr lang="en-US" sz="1600" dirty="0" err="1">
                <a:latin typeface="Tahoma" panose="020B0604030504040204" pitchFamily="34" charset="0"/>
                <a:ea typeface="Tahoma" panose="020B0604030504040204" pitchFamily="34" charset="0"/>
                <a:cs typeface="Tahoma" panose="020B0604030504040204" pitchFamily="34" charset="0"/>
              </a:rPr>
              <a:t>Mobicom</a:t>
            </a:r>
            <a:r>
              <a:rPr lang="en-US" sz="1600" dirty="0">
                <a:latin typeface="Tahoma" panose="020B0604030504040204" pitchFamily="34" charset="0"/>
                <a:ea typeface="Tahoma" panose="020B0604030504040204" pitchFamily="34" charset="0"/>
                <a:cs typeface="Tahoma" panose="020B0604030504040204" pitchFamily="34" charset="0"/>
              </a:rPr>
              <a:t> retain them with the help of various proactive retention programs.</a:t>
            </a:r>
          </a:p>
          <a:p>
            <a:pPr>
              <a:lnSpc>
                <a:spcPct val="150000"/>
              </a:lnSpc>
            </a:pP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11147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D9B012-9F87-4CE8-B36B-D109A9EC47AE}"/>
              </a:ext>
            </a:extLst>
          </p:cNvPr>
          <p:cNvSpPr/>
          <p:nvPr/>
        </p:nvSpPr>
        <p:spPr>
          <a:xfrm>
            <a:off x="0" y="0"/>
            <a:ext cx="4557932" cy="61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haroni" panose="02010803020104030203" pitchFamily="2" charset="-79"/>
                <a:cs typeface="Aharoni" panose="02010803020104030203" pitchFamily="2" charset="-79"/>
              </a:rPr>
              <a:t>DESCRIPTION OF THE DATA</a:t>
            </a:r>
          </a:p>
        </p:txBody>
      </p:sp>
      <p:sp>
        <p:nvSpPr>
          <p:cNvPr id="5" name="TextBox 4">
            <a:extLst>
              <a:ext uri="{FF2B5EF4-FFF2-40B4-BE49-F238E27FC236}">
                <a16:creationId xmlns:a16="http://schemas.microsoft.com/office/drawing/2014/main" id="{6FFA9C2F-E8D5-4B6F-B9ED-7C54E5819C9F}"/>
              </a:ext>
            </a:extLst>
          </p:cNvPr>
          <p:cNvSpPr txBox="1"/>
          <p:nvPr/>
        </p:nvSpPr>
        <p:spPr>
          <a:xfrm>
            <a:off x="271669" y="1047140"/>
            <a:ext cx="11648661" cy="304698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 data set has a total of 66297 observations and 81 columns (variables).</a:t>
            </a:r>
          </a:p>
          <a:p>
            <a:pPr marL="285750" indent="-285750">
              <a:lnSpc>
                <a:spcPct val="20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Variable </a:t>
            </a:r>
            <a:r>
              <a:rPr lang="en-US" sz="1600" dirty="0">
                <a:highlight>
                  <a:srgbClr val="DDDDDD"/>
                </a:highlight>
                <a:latin typeface="Tahoma" panose="020B0604030504040204" pitchFamily="34" charset="0"/>
                <a:ea typeface="Tahoma" panose="020B0604030504040204" pitchFamily="34" charset="0"/>
                <a:cs typeface="Tahoma" panose="020B0604030504040204" pitchFamily="34" charset="0"/>
              </a:rPr>
              <a:t>churn</a:t>
            </a:r>
            <a:r>
              <a:rPr lang="en-US" sz="1600" dirty="0">
                <a:latin typeface="Tahoma" panose="020B0604030504040204" pitchFamily="34" charset="0"/>
                <a:ea typeface="Tahoma" panose="020B0604030504040204" pitchFamily="34" charset="0"/>
                <a:cs typeface="Tahoma" panose="020B0604030504040204" pitchFamily="34" charset="0"/>
              </a:rPr>
              <a:t> is the target variable, which explains whether a customer churned or not.</a:t>
            </a:r>
          </a:p>
          <a:p>
            <a:pPr marL="285750" indent="-285750">
              <a:lnSpc>
                <a:spcPct val="20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Variables can be divided in to three categories	</a:t>
            </a:r>
          </a:p>
          <a:p>
            <a:pPr marL="800100" lvl="1" indent="-342900">
              <a:lnSpc>
                <a:spcPct val="200000"/>
              </a:lnSpc>
              <a:buFont typeface="+mj-lt"/>
              <a:buAutoNum type="arabicPeriod"/>
            </a:pPr>
            <a:r>
              <a:rPr lang="en-US" sz="1600" dirty="0">
                <a:latin typeface="Tahoma" panose="020B0604030504040204" pitchFamily="34" charset="0"/>
                <a:ea typeface="Tahoma" panose="020B0604030504040204" pitchFamily="34" charset="0"/>
                <a:cs typeface="Tahoma" panose="020B0604030504040204" pitchFamily="34" charset="0"/>
              </a:rPr>
              <a:t>Network and Service Quality</a:t>
            </a:r>
          </a:p>
          <a:p>
            <a:pPr marL="800100" lvl="1" indent="-342900">
              <a:lnSpc>
                <a:spcPct val="200000"/>
              </a:lnSpc>
              <a:buFont typeface="+mj-lt"/>
              <a:buAutoNum type="arabicPeriod"/>
            </a:pPr>
            <a:r>
              <a:rPr lang="en-US" sz="1600" dirty="0">
                <a:latin typeface="Tahoma" panose="020B0604030504040204" pitchFamily="34" charset="0"/>
                <a:ea typeface="Tahoma" panose="020B0604030504040204" pitchFamily="34" charset="0"/>
                <a:cs typeface="Tahoma" panose="020B0604030504040204" pitchFamily="34" charset="0"/>
              </a:rPr>
              <a:t>Cost and Billing</a:t>
            </a:r>
          </a:p>
          <a:p>
            <a:pPr marL="800100" lvl="1" indent="-342900">
              <a:lnSpc>
                <a:spcPct val="200000"/>
              </a:lnSpc>
              <a:buFont typeface="+mj-lt"/>
              <a:buAutoNum type="arabicPeriod"/>
            </a:pPr>
            <a:r>
              <a:rPr lang="en-US" sz="1600" dirty="0">
                <a:latin typeface="Tahoma" panose="020B0604030504040204" pitchFamily="34" charset="0"/>
                <a:ea typeface="Tahoma" panose="020B0604030504040204" pitchFamily="34" charset="0"/>
                <a:cs typeface="Tahoma" panose="020B0604030504040204" pitchFamily="34" charset="0"/>
              </a:rPr>
              <a:t>Geo-Demographics of customers</a:t>
            </a:r>
          </a:p>
        </p:txBody>
      </p:sp>
    </p:spTree>
    <p:extLst>
      <p:ext uri="{BB962C8B-B14F-4D97-AF65-F5344CB8AC3E}">
        <p14:creationId xmlns:p14="http://schemas.microsoft.com/office/powerpoint/2010/main" val="749732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D9B012-9F87-4CE8-B36B-D109A9EC47AE}"/>
              </a:ext>
            </a:extLst>
          </p:cNvPr>
          <p:cNvSpPr/>
          <p:nvPr/>
        </p:nvSpPr>
        <p:spPr>
          <a:xfrm>
            <a:off x="0" y="0"/>
            <a:ext cx="4557932" cy="61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haroni" panose="02010803020104030203" pitchFamily="2" charset="-79"/>
                <a:cs typeface="Aharoni" panose="02010803020104030203" pitchFamily="2" charset="-79"/>
              </a:rPr>
              <a:t>BUILDING THE MODEL</a:t>
            </a:r>
          </a:p>
        </p:txBody>
      </p:sp>
      <p:sp>
        <p:nvSpPr>
          <p:cNvPr id="5" name="TextBox 4">
            <a:extLst>
              <a:ext uri="{FF2B5EF4-FFF2-40B4-BE49-F238E27FC236}">
                <a16:creationId xmlns:a16="http://schemas.microsoft.com/office/drawing/2014/main" id="{6FFA9C2F-E8D5-4B6F-B9ED-7C54E5819C9F}"/>
              </a:ext>
            </a:extLst>
          </p:cNvPr>
          <p:cNvSpPr txBox="1"/>
          <p:nvPr/>
        </p:nvSpPr>
        <p:spPr>
          <a:xfrm>
            <a:off x="271669" y="874862"/>
            <a:ext cx="11648661" cy="1888787"/>
          </a:xfrm>
          <a:prstGeom prst="rect">
            <a:avLst/>
          </a:prstGeom>
          <a:noFill/>
        </p:spPr>
        <p:txBody>
          <a:bodyPr wrap="square" rtlCol="0">
            <a:spAutoFit/>
          </a:bodyPr>
          <a:lstStyle/>
          <a:p>
            <a:pPr>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The following steps were followed in building the model</a:t>
            </a:r>
          </a:p>
          <a:p>
            <a:pPr marL="800100" lvl="1" indent="-342900">
              <a:lnSpc>
                <a:spcPct val="150000"/>
              </a:lnSpc>
              <a:buFont typeface="+mj-lt"/>
              <a:buAutoNum type="arabicPeriod"/>
            </a:pPr>
            <a:r>
              <a:rPr lang="en-US" sz="1600" dirty="0">
                <a:latin typeface="Tahoma" panose="020B0604030504040204" pitchFamily="34" charset="0"/>
                <a:ea typeface="Tahoma" panose="020B0604030504040204" pitchFamily="34" charset="0"/>
                <a:cs typeface="Tahoma" panose="020B0604030504040204" pitchFamily="34" charset="0"/>
              </a:rPr>
              <a:t>Exploring and understanding the data</a:t>
            </a:r>
          </a:p>
          <a:p>
            <a:pPr marL="800100" lvl="1" indent="-342900">
              <a:lnSpc>
                <a:spcPct val="150000"/>
              </a:lnSpc>
              <a:buFont typeface="+mj-lt"/>
              <a:buAutoNum type="arabicPeriod"/>
            </a:pPr>
            <a:r>
              <a:rPr lang="en-US" sz="1600" dirty="0">
                <a:latin typeface="Tahoma" panose="020B0604030504040204" pitchFamily="34" charset="0"/>
                <a:ea typeface="Tahoma" panose="020B0604030504040204" pitchFamily="34" charset="0"/>
                <a:cs typeface="Tahoma" panose="020B0604030504040204" pitchFamily="34" charset="0"/>
              </a:rPr>
              <a:t>Data Preparation and Data Profiling </a:t>
            </a:r>
          </a:p>
          <a:p>
            <a:pPr marL="800100" lvl="1" indent="-342900">
              <a:lnSpc>
                <a:spcPct val="150000"/>
              </a:lnSpc>
              <a:buFont typeface="+mj-lt"/>
              <a:buAutoNum type="arabicPeriod"/>
            </a:pPr>
            <a:r>
              <a:rPr lang="en-US" sz="1600" dirty="0">
                <a:latin typeface="Tahoma" panose="020B0604030504040204" pitchFamily="34" charset="0"/>
                <a:ea typeface="Tahoma" panose="020B0604030504040204" pitchFamily="34" charset="0"/>
                <a:cs typeface="Tahoma" panose="020B0604030504040204" pitchFamily="34" charset="0"/>
              </a:rPr>
              <a:t>Model Building</a:t>
            </a:r>
          </a:p>
          <a:p>
            <a:pPr marL="800100" lvl="1" indent="-342900">
              <a:lnSpc>
                <a:spcPct val="150000"/>
              </a:lnSpc>
              <a:buFont typeface="+mj-lt"/>
              <a:buAutoNum type="arabicPeriod"/>
            </a:pPr>
            <a:r>
              <a:rPr lang="en-US" sz="1600" dirty="0">
                <a:latin typeface="Tahoma" panose="020B0604030504040204" pitchFamily="34" charset="0"/>
                <a:ea typeface="Tahoma" panose="020B0604030504040204" pitchFamily="34" charset="0"/>
                <a:cs typeface="Tahoma" panose="020B0604030504040204" pitchFamily="34" charset="0"/>
              </a:rPr>
              <a:t>Model Validation and Interpretation</a:t>
            </a:r>
          </a:p>
        </p:txBody>
      </p:sp>
      <p:sp>
        <p:nvSpPr>
          <p:cNvPr id="3" name="Rectangle: Rounded Corners 2">
            <a:extLst>
              <a:ext uri="{FF2B5EF4-FFF2-40B4-BE49-F238E27FC236}">
                <a16:creationId xmlns:a16="http://schemas.microsoft.com/office/drawing/2014/main" id="{10B98FB3-42AD-4F33-8D74-037335C8546E}"/>
              </a:ext>
            </a:extLst>
          </p:cNvPr>
          <p:cNvSpPr/>
          <p:nvPr/>
        </p:nvSpPr>
        <p:spPr>
          <a:xfrm>
            <a:off x="1" y="3246783"/>
            <a:ext cx="4557932" cy="61897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1. Exploring &amp; Understanding the Data</a:t>
            </a:r>
          </a:p>
        </p:txBody>
      </p:sp>
      <p:sp>
        <p:nvSpPr>
          <p:cNvPr id="6" name="TextBox 5">
            <a:extLst>
              <a:ext uri="{FF2B5EF4-FFF2-40B4-BE49-F238E27FC236}">
                <a16:creationId xmlns:a16="http://schemas.microsoft.com/office/drawing/2014/main" id="{D3D9A1BF-0A5B-4D07-BD49-387CB9B8910A}"/>
              </a:ext>
            </a:extLst>
          </p:cNvPr>
          <p:cNvSpPr txBox="1"/>
          <p:nvPr/>
        </p:nvSpPr>
        <p:spPr>
          <a:xfrm>
            <a:off x="271669" y="3979563"/>
            <a:ext cx="11648661" cy="26274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Understanding the meaning of each variable.</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Checking the type of the variable (character or numeric)</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Checking for missing values.</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Checking if there are any repeated variables.</a:t>
            </a:r>
          </a:p>
          <a:p>
            <a:pPr>
              <a:lnSpc>
                <a:spcPct val="150000"/>
              </a:lnSpc>
            </a:pPr>
            <a:endParaRPr lang="en-US" sz="16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Variables </a:t>
            </a:r>
            <a:r>
              <a:rPr lang="en-US" sz="1600" dirty="0" err="1">
                <a:highlight>
                  <a:srgbClr val="DDDDDD"/>
                </a:highlight>
                <a:latin typeface="Tahoma" panose="020B0604030504040204" pitchFamily="34" charset="0"/>
                <a:ea typeface="Tahoma" panose="020B0604030504040204" pitchFamily="34" charset="0"/>
                <a:cs typeface="Tahoma" panose="020B0604030504040204" pitchFamily="34" charset="0"/>
              </a:rPr>
              <a:t>blck_dat_Mean</a:t>
            </a:r>
            <a:r>
              <a:rPr lang="en-US" sz="1600" dirty="0">
                <a:highlight>
                  <a:srgbClr val="DDDDDD"/>
                </a:highlight>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(mean number of blocked (failed) data calls) and </a:t>
            </a:r>
            <a:r>
              <a:rPr lang="en-US" sz="1600" dirty="0" err="1">
                <a:highlight>
                  <a:srgbClr val="DDDDDD"/>
                </a:highlight>
                <a:latin typeface="Tahoma" panose="020B0604030504040204" pitchFamily="34" charset="0"/>
                <a:ea typeface="Tahoma" panose="020B0604030504040204" pitchFamily="34" charset="0"/>
                <a:cs typeface="Tahoma" panose="020B0604030504040204" pitchFamily="34" charset="0"/>
              </a:rPr>
              <a:t>drop_dat_Mean</a:t>
            </a:r>
            <a:r>
              <a:rPr lang="en-US" sz="1600" dirty="0">
                <a:highlight>
                  <a:srgbClr val="DDDDDD"/>
                </a:highlight>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(mean number of dropped (failed) data calls) are repeated variables. Hence, removed </a:t>
            </a:r>
            <a:r>
              <a:rPr lang="en-US" sz="1600" dirty="0" err="1">
                <a:highlight>
                  <a:srgbClr val="DDDDDD"/>
                </a:highlight>
                <a:latin typeface="Tahoma" panose="020B0604030504040204" pitchFamily="34" charset="0"/>
                <a:ea typeface="Tahoma" panose="020B0604030504040204" pitchFamily="34" charset="0"/>
                <a:cs typeface="Tahoma" panose="020B0604030504040204" pitchFamily="34" charset="0"/>
              </a:rPr>
              <a:t>blck_dat_Mean</a:t>
            </a:r>
            <a:r>
              <a:rPr lang="en-US" sz="1600" dirty="0">
                <a:highlight>
                  <a:srgbClr val="DDDDDD"/>
                </a:highlight>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from data.</a:t>
            </a:r>
          </a:p>
        </p:txBody>
      </p:sp>
    </p:spTree>
    <p:extLst>
      <p:ext uri="{BB962C8B-B14F-4D97-AF65-F5344CB8AC3E}">
        <p14:creationId xmlns:p14="http://schemas.microsoft.com/office/powerpoint/2010/main" val="2211720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0B98FB3-42AD-4F33-8D74-037335C8546E}"/>
              </a:ext>
            </a:extLst>
          </p:cNvPr>
          <p:cNvSpPr/>
          <p:nvPr/>
        </p:nvSpPr>
        <p:spPr>
          <a:xfrm>
            <a:off x="1" y="-69574"/>
            <a:ext cx="4557932" cy="61897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2. Data Preparation &amp; Profiling</a:t>
            </a:r>
          </a:p>
        </p:txBody>
      </p:sp>
      <p:sp>
        <p:nvSpPr>
          <p:cNvPr id="6" name="TextBox 5">
            <a:extLst>
              <a:ext uri="{FF2B5EF4-FFF2-40B4-BE49-F238E27FC236}">
                <a16:creationId xmlns:a16="http://schemas.microsoft.com/office/drawing/2014/main" id="{D3D9A1BF-0A5B-4D07-BD49-387CB9B8910A}"/>
              </a:ext>
            </a:extLst>
          </p:cNvPr>
          <p:cNvSpPr txBox="1"/>
          <p:nvPr/>
        </p:nvSpPr>
        <p:spPr>
          <a:xfrm>
            <a:off x="271669" y="860468"/>
            <a:ext cx="11648661" cy="558210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Created a Data Quality Report (DQR) for all the variables, to get summary of each variable.</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Omitted the variables which have more than 15% observations as missing values, as they may not add significance to the model. 14 such variables have been rejected.</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Before omitting variables with more than 15% of observations as missing values, I have retained the variable </a:t>
            </a:r>
            <a:r>
              <a:rPr lang="en-US" sz="1600" dirty="0" err="1">
                <a:highlight>
                  <a:srgbClr val="DDDDDD"/>
                </a:highlight>
                <a:latin typeface="Tahoma" panose="020B0604030504040204" pitchFamily="34" charset="0"/>
                <a:ea typeface="Tahoma" panose="020B0604030504040204" pitchFamily="34" charset="0"/>
                <a:cs typeface="Tahoma" panose="020B0604030504040204" pitchFamily="34" charset="0"/>
              </a:rPr>
              <a:t>retdays</a:t>
            </a:r>
            <a:r>
              <a:rPr lang="en-US" sz="1600" dirty="0">
                <a:latin typeface="Tahoma" panose="020B0604030504040204" pitchFamily="34" charset="0"/>
                <a:ea typeface="Tahoma" panose="020B0604030504040204" pitchFamily="34" charset="0"/>
                <a:cs typeface="Tahoma" panose="020B0604030504040204" pitchFamily="34" charset="0"/>
              </a:rPr>
              <a:t> as </a:t>
            </a:r>
            <a:r>
              <a:rPr lang="en-US" sz="1600" dirty="0" err="1">
                <a:highlight>
                  <a:srgbClr val="DDDDDD"/>
                </a:highlight>
                <a:latin typeface="Tahoma" panose="020B0604030504040204" pitchFamily="34" charset="0"/>
                <a:ea typeface="Tahoma" panose="020B0604030504040204" pitchFamily="34" charset="0"/>
                <a:cs typeface="Tahoma" panose="020B0604030504040204" pitchFamily="34" charset="0"/>
              </a:rPr>
              <a:t>retdays_dummy</a:t>
            </a:r>
            <a:r>
              <a:rPr lang="en-US" sz="1600" dirty="0">
                <a:highlight>
                  <a:srgbClr val="DDDDDD"/>
                </a:highlight>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(coded in to 0s &amp; 1s), as in variable </a:t>
            </a:r>
            <a:r>
              <a:rPr lang="en-US" sz="1600" dirty="0" err="1">
                <a:highlight>
                  <a:srgbClr val="DDDDDD"/>
                </a:highlight>
                <a:latin typeface="Tahoma" panose="020B0604030504040204" pitchFamily="34" charset="0"/>
                <a:ea typeface="Tahoma" panose="020B0604030504040204" pitchFamily="34" charset="0"/>
                <a:cs typeface="Tahoma" panose="020B0604030504040204" pitchFamily="34" charset="0"/>
              </a:rPr>
              <a:t>retdays</a:t>
            </a:r>
            <a:r>
              <a:rPr lang="en-US" sz="1600" dirty="0">
                <a:latin typeface="Tahoma" panose="020B0604030504040204" pitchFamily="34" charset="0"/>
                <a:ea typeface="Tahoma" panose="020B0604030504040204" pitchFamily="34" charset="0"/>
                <a:cs typeface="Tahoma" panose="020B0604030504040204" pitchFamily="34" charset="0"/>
              </a:rPr>
              <a:t> case missing value means there was no occurrence of retention call. 1 refers to the occurrence of retention call and 0 refers to its non-occurrence.</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Data Profiling: Used decile binning to understand event rate (churn rate) across the spread of continues variables. Data Profiling will aid in treating anomalies and missing values as well.</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Based on the output from Data Profiling, omitted those continuous variables which either have many zeros or no variability, these variables do not add any significance to the model. 16 such variables have been omitted.</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In the same way omitted categorical variables where there is not much change in the event rate at different levels. 5 such variables have been omitted.</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Removed the range variables for which I have variables representing mean values of them.</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Converted variables </a:t>
            </a:r>
            <a:r>
              <a:rPr lang="en-US" sz="1600" dirty="0">
                <a:highlight>
                  <a:srgbClr val="DDDDDD"/>
                </a:highlight>
                <a:latin typeface="Tahoma" panose="020B0604030504040204" pitchFamily="34" charset="0"/>
                <a:ea typeface="Tahoma" panose="020B0604030504040204" pitchFamily="34" charset="0"/>
                <a:cs typeface="Tahoma" panose="020B0604030504040204" pitchFamily="34" charset="0"/>
              </a:rPr>
              <a:t>models, </a:t>
            </a:r>
            <a:r>
              <a:rPr lang="en-US" sz="1600" dirty="0" err="1">
                <a:highlight>
                  <a:srgbClr val="DDDDDD"/>
                </a:highlight>
                <a:latin typeface="Tahoma" panose="020B0604030504040204" pitchFamily="34" charset="0"/>
                <a:ea typeface="Tahoma" panose="020B0604030504040204" pitchFamily="34" charset="0"/>
                <a:cs typeface="Tahoma" panose="020B0604030504040204" pitchFamily="34" charset="0"/>
              </a:rPr>
              <a:t>hnd_price</a:t>
            </a:r>
            <a:r>
              <a:rPr lang="en-US" sz="1600" dirty="0">
                <a:highlight>
                  <a:srgbClr val="DDDDDD"/>
                </a:highlight>
                <a:latin typeface="Tahoma" panose="020B0604030504040204" pitchFamily="34" charset="0"/>
                <a:ea typeface="Tahoma" panose="020B0604030504040204" pitchFamily="34" charset="0"/>
                <a:cs typeface="Tahoma" panose="020B0604030504040204" pitchFamily="34" charset="0"/>
              </a:rPr>
              <a:t>, </a:t>
            </a:r>
            <a:r>
              <a:rPr lang="en-US" sz="1600" dirty="0" err="1">
                <a:highlight>
                  <a:srgbClr val="DDDDDD"/>
                </a:highlight>
                <a:latin typeface="Tahoma" panose="020B0604030504040204" pitchFamily="34" charset="0"/>
                <a:ea typeface="Tahoma" panose="020B0604030504040204" pitchFamily="34" charset="0"/>
                <a:cs typeface="Tahoma" panose="020B0604030504040204" pitchFamily="34" charset="0"/>
              </a:rPr>
              <a:t>actvsubs</a:t>
            </a:r>
            <a:r>
              <a:rPr lang="en-US" sz="1600" dirty="0">
                <a:highlight>
                  <a:srgbClr val="DDDDDD"/>
                </a:highlight>
                <a:latin typeface="Tahoma" panose="020B0604030504040204" pitchFamily="34" charset="0"/>
                <a:ea typeface="Tahoma" panose="020B0604030504040204" pitchFamily="34" charset="0"/>
                <a:cs typeface="Tahoma" panose="020B0604030504040204" pitchFamily="34" charset="0"/>
              </a:rPr>
              <a:t>, </a:t>
            </a:r>
            <a:r>
              <a:rPr lang="en-US" sz="1600" dirty="0" err="1">
                <a:highlight>
                  <a:srgbClr val="DDDDDD"/>
                </a:highlight>
                <a:latin typeface="Tahoma" panose="020B0604030504040204" pitchFamily="34" charset="0"/>
                <a:ea typeface="Tahoma" panose="020B0604030504040204" pitchFamily="34" charset="0"/>
                <a:cs typeface="Tahoma" panose="020B0604030504040204" pitchFamily="34" charset="0"/>
              </a:rPr>
              <a:t>uniqsubs</a:t>
            </a:r>
            <a:r>
              <a:rPr lang="en-US" sz="1600" dirty="0">
                <a:highlight>
                  <a:srgbClr val="DDDDDD"/>
                </a:highlight>
                <a:latin typeface="Tahoma" panose="020B0604030504040204" pitchFamily="34" charset="0"/>
                <a:ea typeface="Tahoma" panose="020B0604030504040204" pitchFamily="34" charset="0"/>
                <a:cs typeface="Tahoma" panose="020B0604030504040204" pitchFamily="34" charset="0"/>
              </a:rPr>
              <a:t>, </a:t>
            </a:r>
            <a:r>
              <a:rPr lang="en-US" sz="1600" dirty="0" err="1">
                <a:highlight>
                  <a:srgbClr val="DDDDDD"/>
                </a:highlight>
                <a:latin typeface="Tahoma" panose="020B0604030504040204" pitchFamily="34" charset="0"/>
                <a:ea typeface="Tahoma" panose="020B0604030504040204" pitchFamily="34" charset="0"/>
                <a:cs typeface="Tahoma" panose="020B0604030504040204" pitchFamily="34" charset="0"/>
              </a:rPr>
              <a:t>forgntvl</a:t>
            </a:r>
            <a:r>
              <a:rPr lang="en-US" sz="1600" dirty="0">
                <a:highlight>
                  <a:srgbClr val="DDDDDD"/>
                </a:highlight>
                <a:latin typeface="Tahoma" panose="020B0604030504040204" pitchFamily="34" charset="0"/>
                <a:ea typeface="Tahoma" panose="020B0604030504040204" pitchFamily="34" charset="0"/>
                <a:cs typeface="Tahoma" panose="020B0604030504040204" pitchFamily="34" charset="0"/>
              </a:rPr>
              <a:t>, truck and </a:t>
            </a:r>
            <a:r>
              <a:rPr lang="en-US" sz="1600" dirty="0" err="1">
                <a:highlight>
                  <a:srgbClr val="DDDDDD"/>
                </a:highlight>
                <a:latin typeface="Tahoma" panose="020B0604030504040204" pitchFamily="34" charset="0"/>
                <a:ea typeface="Tahoma" panose="020B0604030504040204" pitchFamily="34" charset="0"/>
                <a:cs typeface="Tahoma" panose="020B0604030504040204" pitchFamily="34" charset="0"/>
              </a:rPr>
              <a:t>mtrcycle</a:t>
            </a:r>
            <a:r>
              <a:rPr lang="en-US" sz="1600" dirty="0">
                <a:latin typeface="Tahoma" panose="020B0604030504040204" pitchFamily="34" charset="0"/>
                <a:ea typeface="Tahoma" panose="020B0604030504040204" pitchFamily="34" charset="0"/>
                <a:cs typeface="Tahoma" panose="020B0604030504040204" pitchFamily="34" charset="0"/>
              </a:rPr>
              <a:t> into categorical variables. These are supposed to be categorical type but stored as numerical type.</a:t>
            </a:r>
          </a:p>
        </p:txBody>
      </p:sp>
    </p:spTree>
    <p:extLst>
      <p:ext uri="{BB962C8B-B14F-4D97-AF65-F5344CB8AC3E}">
        <p14:creationId xmlns:p14="http://schemas.microsoft.com/office/powerpoint/2010/main" val="6743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3D9A1BF-0A5B-4D07-BD49-387CB9B8910A}"/>
              </a:ext>
            </a:extLst>
          </p:cNvPr>
          <p:cNvSpPr txBox="1"/>
          <p:nvPr/>
        </p:nvSpPr>
        <p:spPr>
          <a:xfrm>
            <a:off x="271669" y="302000"/>
            <a:ext cx="11648661" cy="2996782"/>
          </a:xfrm>
          <a:prstGeom prst="rect">
            <a:avLst/>
          </a:prstGeom>
          <a:noFill/>
        </p:spPr>
        <p:txBody>
          <a:bodyPr wrap="square" rtlCol="0">
            <a:spAutoFit/>
          </a:bodyPr>
          <a:lstStyle/>
          <a:p>
            <a:pPr>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Treating Missing Values &amp; Anomalies</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Replaced missing values with the values of observations which have same event rate as missing values.</a:t>
            </a:r>
          </a:p>
          <a:p>
            <a:pPr>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Derived Variables</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To understand the effect of network &amp; service quality influencing churn rate, derived the variable </a:t>
            </a:r>
            <a:r>
              <a:rPr lang="en-US" sz="1600" dirty="0" err="1">
                <a:highlight>
                  <a:srgbClr val="DDDDDD"/>
                </a:highlight>
                <a:latin typeface="Tahoma" panose="020B0604030504040204" pitchFamily="34" charset="0"/>
                <a:ea typeface="Tahoma" panose="020B0604030504040204" pitchFamily="34" charset="0"/>
                <a:cs typeface="Tahoma" panose="020B0604030504040204" pitchFamily="34" charset="0"/>
              </a:rPr>
              <a:t>compl_vce_percentage</a:t>
            </a:r>
            <a:r>
              <a:rPr lang="en-US" sz="1600" dirty="0">
                <a:highlight>
                  <a:srgbClr val="DDDDDD"/>
                </a:highlight>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It  is the ratio between </a:t>
            </a:r>
            <a:r>
              <a:rPr lang="en-US" sz="1600" dirty="0" err="1">
                <a:highlight>
                  <a:srgbClr val="DDDDDD"/>
                </a:highlight>
                <a:latin typeface="Tahoma" panose="020B0604030504040204" pitchFamily="34" charset="0"/>
                <a:ea typeface="Tahoma" panose="020B0604030504040204" pitchFamily="34" charset="0"/>
                <a:cs typeface="Tahoma" panose="020B0604030504040204" pitchFamily="34" charset="0"/>
              </a:rPr>
              <a:t>comp_vce_Meana</a:t>
            </a:r>
            <a:r>
              <a:rPr lang="en-US" sz="1600" dirty="0">
                <a:latin typeface="Tahoma" panose="020B0604030504040204" pitchFamily="34" charset="0"/>
                <a:ea typeface="Tahoma" panose="020B0604030504040204" pitchFamily="34" charset="0"/>
                <a:cs typeface="Tahoma" panose="020B0604030504040204" pitchFamily="34" charset="0"/>
              </a:rPr>
              <a:t> and </a:t>
            </a:r>
            <a:r>
              <a:rPr lang="en-US" sz="1600" dirty="0" err="1">
                <a:highlight>
                  <a:srgbClr val="DDDDDD"/>
                </a:highlight>
                <a:latin typeface="Tahoma" panose="020B0604030504040204" pitchFamily="34" charset="0"/>
                <a:ea typeface="Tahoma" panose="020B0604030504040204" pitchFamily="34" charset="0"/>
                <a:cs typeface="Tahoma" panose="020B0604030504040204" pitchFamily="34" charset="0"/>
              </a:rPr>
              <a:t>plcd_vce_Mean</a:t>
            </a:r>
            <a:r>
              <a:rPr lang="en-US" sz="1600" dirty="0">
                <a:highlight>
                  <a:srgbClr val="DDDDDD"/>
                </a:highlight>
                <a:latin typeface="Tahoma" panose="020B0604030504040204" pitchFamily="34" charset="0"/>
                <a:ea typeface="Tahoma" panose="020B0604030504040204" pitchFamily="34" charset="0"/>
                <a:cs typeface="Tahoma" panose="020B0604030504040204" pitchFamily="34" charset="0"/>
              </a:rPr>
              <a:t>.</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As age can not be zero, converted </a:t>
            </a:r>
            <a:r>
              <a:rPr lang="en-US" sz="1600" dirty="0">
                <a:highlight>
                  <a:srgbClr val="DDDDDD"/>
                </a:highlight>
                <a:latin typeface="Tahoma" panose="020B0604030504040204" pitchFamily="34" charset="0"/>
                <a:ea typeface="Tahoma" panose="020B0604030504040204" pitchFamily="34" charset="0"/>
                <a:cs typeface="Tahoma" panose="020B0604030504040204" pitchFamily="34" charset="0"/>
              </a:rPr>
              <a:t>age1</a:t>
            </a:r>
            <a:r>
              <a:rPr lang="en-US" sz="1600" dirty="0">
                <a:latin typeface="Tahoma" panose="020B0604030504040204" pitchFamily="34" charset="0"/>
                <a:ea typeface="Tahoma" panose="020B0604030504040204" pitchFamily="34" charset="0"/>
                <a:cs typeface="Tahoma" panose="020B0604030504040204" pitchFamily="34" charset="0"/>
              </a:rPr>
              <a:t> variable into a categorical variable with four levels (young, mid-aged, senior &amp; none). None represents age zero.</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To understand the effect of overage charges, derived the variables optimum. It is the ratio between </a:t>
            </a:r>
            <a:r>
              <a:rPr lang="en-US" sz="1600" dirty="0" err="1">
                <a:highlight>
                  <a:srgbClr val="DDDDDD"/>
                </a:highlight>
                <a:latin typeface="Tahoma" panose="020B0604030504040204" pitchFamily="34" charset="0"/>
                <a:ea typeface="Tahoma" panose="020B0604030504040204" pitchFamily="34" charset="0"/>
                <a:cs typeface="Tahoma" panose="020B0604030504040204" pitchFamily="34" charset="0"/>
              </a:rPr>
              <a:t>ovrrev_Mean</a:t>
            </a:r>
            <a:r>
              <a:rPr lang="en-US" sz="1600" dirty="0">
                <a:highlight>
                  <a:srgbClr val="DDDDDD"/>
                </a:highlight>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and </a:t>
            </a:r>
            <a:r>
              <a:rPr lang="en-US" sz="1600" dirty="0" err="1">
                <a:highlight>
                  <a:srgbClr val="DDDDDD"/>
                </a:highlight>
                <a:latin typeface="Tahoma" panose="020B0604030504040204" pitchFamily="34" charset="0"/>
                <a:ea typeface="Tahoma" panose="020B0604030504040204" pitchFamily="34" charset="0"/>
                <a:cs typeface="Tahoma" panose="020B0604030504040204" pitchFamily="34" charset="0"/>
              </a:rPr>
              <a:t>totrev</a:t>
            </a:r>
            <a:endParaRPr lang="en-US" sz="1600" dirty="0">
              <a:highlight>
                <a:srgbClr val="DDDDDD"/>
              </a:highlight>
              <a:latin typeface="Tahoma" panose="020B0604030504040204" pitchFamily="34" charset="0"/>
              <a:ea typeface="Tahoma" panose="020B0604030504040204" pitchFamily="34" charset="0"/>
              <a:cs typeface="Tahoma" panose="020B0604030504040204" pitchFamily="34" charset="0"/>
            </a:endParaRPr>
          </a:p>
        </p:txBody>
      </p:sp>
      <p:sp>
        <p:nvSpPr>
          <p:cNvPr id="4" name="Rectangle: Rounded Corners 3">
            <a:extLst>
              <a:ext uri="{FF2B5EF4-FFF2-40B4-BE49-F238E27FC236}">
                <a16:creationId xmlns:a16="http://schemas.microsoft.com/office/drawing/2014/main" id="{4BE76BAE-EAB1-4C96-AFE8-6BCA512F893B}"/>
              </a:ext>
            </a:extLst>
          </p:cNvPr>
          <p:cNvSpPr/>
          <p:nvPr/>
        </p:nvSpPr>
        <p:spPr>
          <a:xfrm>
            <a:off x="0" y="3429000"/>
            <a:ext cx="4557932" cy="61897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3. Data Sampling</a:t>
            </a:r>
          </a:p>
        </p:txBody>
      </p:sp>
      <p:sp>
        <p:nvSpPr>
          <p:cNvPr id="5" name="TextBox 4">
            <a:extLst>
              <a:ext uri="{FF2B5EF4-FFF2-40B4-BE49-F238E27FC236}">
                <a16:creationId xmlns:a16="http://schemas.microsoft.com/office/drawing/2014/main" id="{E3471115-DEFC-4C00-B029-66963E83A472}"/>
              </a:ext>
            </a:extLst>
          </p:cNvPr>
          <p:cNvSpPr txBox="1"/>
          <p:nvPr/>
        </p:nvSpPr>
        <p:spPr>
          <a:xfrm>
            <a:off x="271668" y="4182945"/>
            <a:ext cx="11648661" cy="7807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After the data preparation step, there are 61069 observations and 45 variables for model building.</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I have split the data into train &amp; test datasets for model building and model validation respectively, into 70:30 ratio.</a:t>
            </a:r>
          </a:p>
        </p:txBody>
      </p:sp>
      <p:graphicFrame>
        <p:nvGraphicFramePr>
          <p:cNvPr id="2" name="Table 6">
            <a:extLst>
              <a:ext uri="{FF2B5EF4-FFF2-40B4-BE49-F238E27FC236}">
                <a16:creationId xmlns:a16="http://schemas.microsoft.com/office/drawing/2014/main" id="{3B2943F1-D1C3-4150-AA6B-6C907A5A6E90}"/>
              </a:ext>
            </a:extLst>
          </p:cNvPr>
          <p:cNvGraphicFramePr>
            <a:graphicFrameLocks noGrp="1"/>
          </p:cNvGraphicFramePr>
          <p:nvPr>
            <p:extLst>
              <p:ext uri="{D42A27DB-BD31-4B8C-83A1-F6EECF244321}">
                <p14:modId xmlns:p14="http://schemas.microsoft.com/office/powerpoint/2010/main" val="771854666"/>
              </p:ext>
            </p:extLst>
          </p:nvPr>
        </p:nvGraphicFramePr>
        <p:xfrm>
          <a:off x="1501913" y="5034871"/>
          <a:ext cx="8128000" cy="10109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162273284"/>
                    </a:ext>
                  </a:extLst>
                </a:gridCol>
                <a:gridCol w="1625600">
                  <a:extLst>
                    <a:ext uri="{9D8B030D-6E8A-4147-A177-3AD203B41FA5}">
                      <a16:colId xmlns:a16="http://schemas.microsoft.com/office/drawing/2014/main" val="432655990"/>
                    </a:ext>
                  </a:extLst>
                </a:gridCol>
                <a:gridCol w="1625600">
                  <a:extLst>
                    <a:ext uri="{9D8B030D-6E8A-4147-A177-3AD203B41FA5}">
                      <a16:colId xmlns:a16="http://schemas.microsoft.com/office/drawing/2014/main" val="810666032"/>
                    </a:ext>
                  </a:extLst>
                </a:gridCol>
                <a:gridCol w="1625600">
                  <a:extLst>
                    <a:ext uri="{9D8B030D-6E8A-4147-A177-3AD203B41FA5}">
                      <a16:colId xmlns:a16="http://schemas.microsoft.com/office/drawing/2014/main" val="3631962899"/>
                    </a:ext>
                  </a:extLst>
                </a:gridCol>
                <a:gridCol w="1625600">
                  <a:extLst>
                    <a:ext uri="{9D8B030D-6E8A-4147-A177-3AD203B41FA5}">
                      <a16:colId xmlns:a16="http://schemas.microsoft.com/office/drawing/2014/main" val="1562262913"/>
                    </a:ext>
                  </a:extLst>
                </a:gridCol>
              </a:tblGrid>
              <a:tr h="370840">
                <a:tc>
                  <a:txBody>
                    <a:bodyPr/>
                    <a:lstStyle/>
                    <a:p>
                      <a:endParaRPr lang="en-US" dirty="0"/>
                    </a:p>
                  </a:txBody>
                  <a:tcPr/>
                </a:tc>
                <a:tc>
                  <a:txBody>
                    <a:bodyPr/>
                    <a:lstStyle/>
                    <a:p>
                      <a:r>
                        <a:rPr lang="en-US" dirty="0"/>
                        <a:t>Original Dataset</a:t>
                      </a:r>
                    </a:p>
                  </a:txBody>
                  <a:tcPr/>
                </a:tc>
                <a:tc>
                  <a:txBody>
                    <a:bodyPr/>
                    <a:lstStyle/>
                    <a:p>
                      <a:r>
                        <a:rPr lang="en-US" dirty="0"/>
                        <a:t>Cleaned Dataset</a:t>
                      </a:r>
                    </a:p>
                  </a:txBody>
                  <a:tcPr/>
                </a:tc>
                <a:tc>
                  <a:txBody>
                    <a:bodyPr/>
                    <a:lstStyle/>
                    <a:p>
                      <a:r>
                        <a:rPr lang="en-US" dirty="0"/>
                        <a:t>Training Set</a:t>
                      </a:r>
                    </a:p>
                  </a:txBody>
                  <a:tcPr/>
                </a:tc>
                <a:tc>
                  <a:txBody>
                    <a:bodyPr/>
                    <a:lstStyle/>
                    <a:p>
                      <a:r>
                        <a:rPr lang="en-US" dirty="0"/>
                        <a:t>Test Set</a:t>
                      </a:r>
                    </a:p>
                  </a:txBody>
                  <a:tcPr/>
                </a:tc>
                <a:extLst>
                  <a:ext uri="{0D108BD9-81ED-4DB2-BD59-A6C34878D82A}">
                    <a16:rowId xmlns:a16="http://schemas.microsoft.com/office/drawing/2014/main" val="617803711"/>
                  </a:ext>
                </a:extLst>
              </a:tr>
              <a:tr h="370840">
                <a:tc>
                  <a:txBody>
                    <a:bodyPr/>
                    <a:lstStyle/>
                    <a:p>
                      <a:r>
                        <a:rPr lang="en-US" b="1" dirty="0"/>
                        <a:t>Churn Rate</a:t>
                      </a:r>
                    </a:p>
                  </a:txBody>
                  <a:tcPr/>
                </a:tc>
                <a:tc>
                  <a:txBody>
                    <a:bodyPr/>
                    <a:lstStyle/>
                    <a:p>
                      <a:r>
                        <a:rPr lang="en-US" dirty="0"/>
                        <a:t>23.9%</a:t>
                      </a:r>
                    </a:p>
                  </a:txBody>
                  <a:tcPr/>
                </a:tc>
                <a:tc>
                  <a:txBody>
                    <a:bodyPr/>
                    <a:lstStyle/>
                    <a:p>
                      <a:r>
                        <a:rPr lang="en-US" dirty="0"/>
                        <a:t>23.3%</a:t>
                      </a:r>
                    </a:p>
                  </a:txBody>
                  <a:tcPr/>
                </a:tc>
                <a:tc>
                  <a:txBody>
                    <a:bodyPr/>
                    <a:lstStyle/>
                    <a:p>
                      <a:r>
                        <a:rPr lang="en-US" dirty="0"/>
                        <a:t>23.5%</a:t>
                      </a:r>
                    </a:p>
                  </a:txBody>
                  <a:tcPr/>
                </a:tc>
                <a:tc>
                  <a:txBody>
                    <a:bodyPr/>
                    <a:lstStyle/>
                    <a:p>
                      <a:r>
                        <a:rPr lang="en-US" dirty="0"/>
                        <a:t>22.8%</a:t>
                      </a:r>
                    </a:p>
                  </a:txBody>
                  <a:tcPr/>
                </a:tc>
                <a:extLst>
                  <a:ext uri="{0D108BD9-81ED-4DB2-BD59-A6C34878D82A}">
                    <a16:rowId xmlns:a16="http://schemas.microsoft.com/office/drawing/2014/main" val="1139913930"/>
                  </a:ext>
                </a:extLst>
              </a:tr>
            </a:tbl>
          </a:graphicData>
        </a:graphic>
      </p:graphicFrame>
      <p:sp>
        <p:nvSpPr>
          <p:cNvPr id="8" name="TextBox 7">
            <a:extLst>
              <a:ext uri="{FF2B5EF4-FFF2-40B4-BE49-F238E27FC236}">
                <a16:creationId xmlns:a16="http://schemas.microsoft.com/office/drawing/2014/main" id="{8A5A8ED0-0AD6-47B0-8436-59BA932B55AC}"/>
              </a:ext>
            </a:extLst>
          </p:cNvPr>
          <p:cNvSpPr txBox="1"/>
          <p:nvPr/>
        </p:nvSpPr>
        <p:spPr>
          <a:xfrm>
            <a:off x="2534475" y="6144541"/>
            <a:ext cx="7123046" cy="411459"/>
          </a:xfrm>
          <a:prstGeom prst="rect">
            <a:avLst/>
          </a:prstGeom>
          <a:noFill/>
        </p:spPr>
        <p:txBody>
          <a:bodyPr wrap="square" rtlCol="0">
            <a:spAutoFit/>
          </a:bodyPr>
          <a:lstStyle/>
          <a:p>
            <a:pPr>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The above table shows that the training and test datasets are unbiased </a:t>
            </a:r>
          </a:p>
        </p:txBody>
      </p:sp>
    </p:spTree>
    <p:extLst>
      <p:ext uri="{BB962C8B-B14F-4D97-AF65-F5344CB8AC3E}">
        <p14:creationId xmlns:p14="http://schemas.microsoft.com/office/powerpoint/2010/main" val="148455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9CD1B5-2AA8-4708-BCB1-784FEA9CD4A5}"/>
              </a:ext>
            </a:extLst>
          </p:cNvPr>
          <p:cNvSpPr txBox="1"/>
          <p:nvPr/>
        </p:nvSpPr>
        <p:spPr>
          <a:xfrm>
            <a:off x="334315" y="1368062"/>
            <a:ext cx="11648661" cy="41549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 target variable is binary variable, which can take either 0 or 1. 1 indicates customer churn and 0 indicates otherwise.</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Since the target variable is a binary variable, we can use </a:t>
            </a:r>
            <a:r>
              <a:rPr lang="en-US" sz="1600" b="1" dirty="0">
                <a:latin typeface="Tahoma" panose="020B0604030504040204" pitchFamily="34" charset="0"/>
                <a:ea typeface="Tahoma" panose="020B0604030504040204" pitchFamily="34" charset="0"/>
                <a:cs typeface="Tahoma" panose="020B0604030504040204" pitchFamily="34" charset="0"/>
              </a:rPr>
              <a:t>Logistic Regression </a:t>
            </a:r>
            <a:r>
              <a:rPr lang="en-US" sz="1600" dirty="0">
                <a:latin typeface="Tahoma" panose="020B0604030504040204" pitchFamily="34" charset="0"/>
                <a:ea typeface="Tahoma" panose="020B0604030504040204" pitchFamily="34" charset="0"/>
                <a:cs typeface="Tahoma" panose="020B0604030504040204" pitchFamily="34" charset="0"/>
              </a:rPr>
              <a:t>to capture the relationship between the target variable and independent variables.</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Built a base model manually using all the variables, as I couldn’t use stepwise due to memory problem. And improved it iteratively.</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Created dummy variables for the significant levels of categorical variables and re-sampled training &amp; test data sets.</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Used </a:t>
            </a:r>
            <a:r>
              <a:rPr lang="en-US" sz="1600" dirty="0" err="1">
                <a:latin typeface="Tahoma" panose="020B0604030504040204" pitchFamily="34" charset="0"/>
                <a:ea typeface="Tahoma" panose="020B0604030504040204" pitchFamily="34" charset="0"/>
                <a:cs typeface="Tahoma" panose="020B0604030504040204" pitchFamily="34" charset="0"/>
              </a:rPr>
              <a:t>set.seed</a:t>
            </a:r>
            <a:r>
              <a:rPr lang="en-US" sz="1600" dirty="0">
                <a:latin typeface="Tahoma" panose="020B0604030504040204" pitchFamily="34" charset="0"/>
                <a:ea typeface="Tahoma" panose="020B0604030504040204" pitchFamily="34" charset="0"/>
                <a:cs typeface="Tahoma" panose="020B0604030504040204" pitchFamily="34" charset="0"/>
              </a:rPr>
              <a:t>() function to reproduce the same samples.</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Iteratively omitted variables from the model based on their significance, changes in Null Deviance, Residual Deviance and AIC value.</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Chose the best model, which has no multicollinearity, where all the variables are significant, low AIC value and higher difference between Null Deviance &amp; Residual Deviance. T </a:t>
            </a:r>
          </a:p>
        </p:txBody>
      </p:sp>
      <p:sp>
        <p:nvSpPr>
          <p:cNvPr id="6" name="Rectangle: Rounded Corners 3">
            <a:extLst>
              <a:ext uri="{FF2B5EF4-FFF2-40B4-BE49-F238E27FC236}">
                <a16:creationId xmlns:a16="http://schemas.microsoft.com/office/drawing/2014/main" id="{4BE76BAE-EAB1-4C96-AFE8-6BCA512F893B}"/>
              </a:ext>
            </a:extLst>
          </p:cNvPr>
          <p:cNvSpPr/>
          <p:nvPr/>
        </p:nvSpPr>
        <p:spPr>
          <a:xfrm>
            <a:off x="0" y="0"/>
            <a:ext cx="4557932" cy="61897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4. Model Building</a:t>
            </a:r>
          </a:p>
        </p:txBody>
      </p:sp>
    </p:spTree>
    <p:extLst>
      <p:ext uri="{BB962C8B-B14F-4D97-AF65-F5344CB8AC3E}">
        <p14:creationId xmlns:p14="http://schemas.microsoft.com/office/powerpoint/2010/main" val="2364083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BDD517-070E-48A1-8800-B77497E74C35}"/>
              </a:ext>
            </a:extLst>
          </p:cNvPr>
          <p:cNvSpPr txBox="1"/>
          <p:nvPr/>
        </p:nvSpPr>
        <p:spPr>
          <a:xfrm>
            <a:off x="4552155" y="3253"/>
            <a:ext cx="7335045"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To understand how well the model is performing, used the model on test data set to predict churn probabilities for customers who are part of test data set.</a:t>
            </a:r>
          </a:p>
          <a:p>
            <a:pPr marL="285750" indent="-285750">
              <a:lnSpc>
                <a:spcPct val="150000"/>
              </a:lnSpc>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Cut-Off Values: </a:t>
            </a:r>
            <a:r>
              <a:rPr lang="en-US" sz="1600" dirty="0">
                <a:latin typeface="Tahoma" panose="020B0604030504040204" pitchFamily="34" charset="0"/>
                <a:ea typeface="Tahoma" panose="020B0604030504040204" pitchFamily="34" charset="0"/>
                <a:cs typeface="Tahoma" panose="020B0604030504040204" pitchFamily="34" charset="0"/>
              </a:rPr>
              <a:t>Since correctly identifying positives is important for </a:t>
            </a:r>
            <a:r>
              <a:rPr lang="en-US" sz="1600" dirty="0" err="1">
                <a:latin typeface="Tahoma" panose="020B0604030504040204" pitchFamily="34" charset="0"/>
                <a:ea typeface="Tahoma" panose="020B0604030504040204" pitchFamily="34" charset="0"/>
                <a:cs typeface="Tahoma" panose="020B0604030504040204" pitchFamily="34" charset="0"/>
              </a:rPr>
              <a:t>Mobicom</a:t>
            </a:r>
            <a:r>
              <a:rPr lang="en-US" sz="1600" dirty="0">
                <a:latin typeface="Tahoma" panose="020B0604030504040204" pitchFamily="34" charset="0"/>
                <a:ea typeface="Tahoma" panose="020B0604030504040204" pitchFamily="34" charset="0"/>
                <a:cs typeface="Tahoma" panose="020B0604030504040204" pitchFamily="34" charset="0"/>
              </a:rPr>
              <a:t>, I chose a cut-off value where TPR is high. As TPR &amp; FPR are directly proportional to each other, chose a cut-off value where TPR &amp; FPR are high. </a:t>
            </a:r>
          </a:p>
          <a:p>
            <a:pPr marL="285750" indent="-28575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My cut-off value is </a:t>
            </a:r>
            <a:r>
              <a:rPr lang="en-US" sz="1600" b="1" dirty="0">
                <a:latin typeface="Tahoma" panose="020B0604030504040204" pitchFamily="34" charset="0"/>
                <a:ea typeface="Tahoma" panose="020B0604030504040204" pitchFamily="34" charset="0"/>
                <a:cs typeface="Tahoma" panose="020B0604030504040204" pitchFamily="34" charset="0"/>
              </a:rPr>
              <a:t>0.2345555. </a:t>
            </a:r>
            <a:r>
              <a:rPr lang="en-US" sz="1600" dirty="0">
                <a:latin typeface="Tahoma" panose="020B0604030504040204" pitchFamily="34" charset="0"/>
                <a:ea typeface="Tahoma" panose="020B0604030504040204" pitchFamily="34" charset="0"/>
                <a:cs typeface="Tahoma" panose="020B0604030504040204" pitchFamily="34" charset="0"/>
              </a:rPr>
              <a:t>Customers with more than </a:t>
            </a:r>
            <a:r>
              <a:rPr lang="en-US" sz="1600" b="1" dirty="0">
                <a:latin typeface="Tahoma" panose="020B0604030504040204" pitchFamily="34" charset="0"/>
                <a:ea typeface="Tahoma" panose="020B0604030504040204" pitchFamily="34" charset="0"/>
                <a:cs typeface="Tahoma" panose="020B0604030504040204" pitchFamily="34" charset="0"/>
              </a:rPr>
              <a:t>0.2345555 </a:t>
            </a:r>
            <a:r>
              <a:rPr lang="en-US" sz="1600" dirty="0">
                <a:latin typeface="Tahoma" panose="020B0604030504040204" pitchFamily="34" charset="0"/>
                <a:ea typeface="Tahoma" panose="020B0604030504040204" pitchFamily="34" charset="0"/>
                <a:cs typeface="Tahoma" panose="020B0604030504040204" pitchFamily="34" charset="0"/>
              </a:rPr>
              <a:t>predicted churn probability are classified as 1s and others classified as 0s.</a:t>
            </a:r>
            <a:endParaRPr lang="en-US" sz="1600" b="1"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descr="A screenshot of a cell phone&#10;&#10;Description automatically generated">
            <a:extLst>
              <a:ext uri="{FF2B5EF4-FFF2-40B4-BE49-F238E27FC236}">
                <a16:creationId xmlns:a16="http://schemas.microsoft.com/office/drawing/2014/main" id="{F3D7E84B-BA28-452C-955F-895DE640F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58" y="240691"/>
            <a:ext cx="4434695" cy="5733427"/>
          </a:xfrm>
          <a:prstGeom prst="rect">
            <a:avLst/>
          </a:prstGeom>
        </p:spPr>
      </p:pic>
      <p:sp>
        <p:nvSpPr>
          <p:cNvPr id="7" name="TextBox 6">
            <a:extLst>
              <a:ext uri="{FF2B5EF4-FFF2-40B4-BE49-F238E27FC236}">
                <a16:creationId xmlns:a16="http://schemas.microsoft.com/office/drawing/2014/main" id="{6AE53ACC-0B0F-4C30-8D2A-12BD689840AC}"/>
              </a:ext>
            </a:extLst>
          </p:cNvPr>
          <p:cNvSpPr txBox="1"/>
          <p:nvPr/>
        </p:nvSpPr>
        <p:spPr>
          <a:xfrm>
            <a:off x="4846998" y="3610343"/>
            <a:ext cx="7040202" cy="2554545"/>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ROC curve is constructed using sensitivity vs (1- Specificity). Sensitivity is the proportion of observation correctly predicted by the model as true positive when they are actually so in the data. Similarly, Specificity is the proportion of true negative correctly predicted by the model when they are actually so in the data.</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A good model must have high sensitivity and specificity, which is indicated by a curve moving closer to the top left corner. </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The model is doing an okay job based on the ROC output.</a:t>
            </a:r>
          </a:p>
        </p:txBody>
      </p:sp>
      <p:sp>
        <p:nvSpPr>
          <p:cNvPr id="8" name="Rectangle 7">
            <a:extLst>
              <a:ext uri="{FF2B5EF4-FFF2-40B4-BE49-F238E27FC236}">
                <a16:creationId xmlns:a16="http://schemas.microsoft.com/office/drawing/2014/main" id="{ADE99C96-AD0F-4E09-A06D-8ABCE6D92138}"/>
              </a:ext>
            </a:extLst>
          </p:cNvPr>
          <p:cNvSpPr/>
          <p:nvPr/>
        </p:nvSpPr>
        <p:spPr>
          <a:xfrm>
            <a:off x="932187" y="6355658"/>
            <a:ext cx="10774904" cy="338554"/>
          </a:xfrm>
          <a:prstGeom prst="rect">
            <a:avLst/>
          </a:prstGeom>
        </p:spPr>
        <p:txBody>
          <a:bodyPr wrap="square">
            <a:spAutoFit/>
          </a:bodyPr>
          <a:lstStyle/>
          <a:p>
            <a:r>
              <a:rPr lang="en-US" sz="1600" b="1" dirty="0">
                <a:solidFill>
                  <a:srgbClr val="00B050"/>
                </a:solidFill>
                <a:latin typeface="Tahoma" panose="020B0604030504040204" pitchFamily="34" charset="0"/>
                <a:ea typeface="Tahoma" panose="020B0604030504040204" pitchFamily="34" charset="0"/>
                <a:cs typeface="Tahoma" panose="020B0604030504040204" pitchFamily="34" charset="0"/>
              </a:rPr>
              <a:t>AUC Accuracy coming out be 62.96, </a:t>
            </a:r>
            <a:r>
              <a:rPr lang="en-US" sz="1600" dirty="0">
                <a:latin typeface="Tahoma" panose="020B0604030504040204" pitchFamily="34" charset="0"/>
                <a:ea typeface="Tahoma" panose="020B0604030504040204" pitchFamily="34" charset="0"/>
                <a:cs typeface="Tahoma" panose="020B0604030504040204" pitchFamily="34" charset="0"/>
              </a:rPr>
              <a:t>which is good according to the solution guide. Hence, the model is finalized.</a:t>
            </a:r>
          </a:p>
        </p:txBody>
      </p:sp>
      <p:sp>
        <p:nvSpPr>
          <p:cNvPr id="4" name="Rectangle: Rounded Corners 4">
            <a:extLst>
              <a:ext uri="{FF2B5EF4-FFF2-40B4-BE49-F238E27FC236}">
                <a16:creationId xmlns:a16="http://schemas.microsoft.com/office/drawing/2014/main" id="{DA28AFF5-A926-4EC6-BA1B-E93800667D5A}"/>
              </a:ext>
            </a:extLst>
          </p:cNvPr>
          <p:cNvSpPr/>
          <p:nvPr/>
        </p:nvSpPr>
        <p:spPr>
          <a:xfrm>
            <a:off x="0" y="3253"/>
            <a:ext cx="4557932" cy="61897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1">
              <a:lnSpc>
                <a:spcPct val="150000"/>
              </a:lnSpc>
            </a:pPr>
            <a:r>
              <a:rPr lang="en-US" dirty="0">
                <a:latin typeface="Tahoma" panose="020B0604030504040204" pitchFamily="34" charset="0"/>
                <a:ea typeface="Tahoma" panose="020B0604030504040204" pitchFamily="34" charset="0"/>
                <a:cs typeface="Tahoma" panose="020B0604030504040204" pitchFamily="34" charset="0"/>
              </a:rPr>
              <a:t>4. Model Validation and Interpretation</a:t>
            </a:r>
          </a:p>
        </p:txBody>
      </p:sp>
      <p:sp>
        <p:nvSpPr>
          <p:cNvPr id="9" name="TextBox 8">
            <a:extLst>
              <a:ext uri="{FF2B5EF4-FFF2-40B4-BE49-F238E27FC236}">
                <a16:creationId xmlns:a16="http://schemas.microsoft.com/office/drawing/2014/main" id="{5EBF9F6D-5411-4AC9-8B02-CB9D06BC6629}"/>
              </a:ext>
            </a:extLst>
          </p:cNvPr>
          <p:cNvSpPr txBox="1"/>
          <p:nvPr/>
        </p:nvSpPr>
        <p:spPr>
          <a:xfrm>
            <a:off x="0" y="816882"/>
            <a:ext cx="1422768" cy="338554"/>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ROCR Curve</a:t>
            </a:r>
          </a:p>
        </p:txBody>
      </p:sp>
    </p:spTree>
    <p:extLst>
      <p:ext uri="{BB962C8B-B14F-4D97-AF65-F5344CB8AC3E}">
        <p14:creationId xmlns:p14="http://schemas.microsoft.com/office/powerpoint/2010/main" val="746377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22A0D476-6474-45B4-9427-D95F7EE84082}"/>
              </a:ext>
            </a:extLst>
          </p:cNvPr>
          <p:cNvGraphicFramePr>
            <a:graphicFrameLocks noGrp="1"/>
          </p:cNvGraphicFramePr>
          <p:nvPr>
            <p:extLst>
              <p:ext uri="{D42A27DB-BD31-4B8C-83A1-F6EECF244321}">
                <p14:modId xmlns:p14="http://schemas.microsoft.com/office/powerpoint/2010/main" val="1722492723"/>
              </p:ext>
            </p:extLst>
          </p:nvPr>
        </p:nvGraphicFramePr>
        <p:xfrm>
          <a:off x="1270326" y="1558627"/>
          <a:ext cx="4591602" cy="2163035"/>
        </p:xfrm>
        <a:graphic>
          <a:graphicData uri="http://schemas.openxmlformats.org/drawingml/2006/table">
            <a:tbl>
              <a:tblPr>
                <a:tableStyleId>{775DCB02-9BB8-47FD-8907-85C794F793BA}</a:tableStyleId>
              </a:tblPr>
              <a:tblGrid>
                <a:gridCol w="1078049">
                  <a:extLst>
                    <a:ext uri="{9D8B030D-6E8A-4147-A177-3AD203B41FA5}">
                      <a16:colId xmlns:a16="http://schemas.microsoft.com/office/drawing/2014/main" val="3143252387"/>
                    </a:ext>
                  </a:extLst>
                </a:gridCol>
                <a:gridCol w="885530">
                  <a:extLst>
                    <a:ext uri="{9D8B030D-6E8A-4147-A177-3AD203B41FA5}">
                      <a16:colId xmlns:a16="http://schemas.microsoft.com/office/drawing/2014/main" val="3965540856"/>
                    </a:ext>
                  </a:extLst>
                </a:gridCol>
                <a:gridCol w="885530">
                  <a:extLst>
                    <a:ext uri="{9D8B030D-6E8A-4147-A177-3AD203B41FA5}">
                      <a16:colId xmlns:a16="http://schemas.microsoft.com/office/drawing/2014/main" val="1018839971"/>
                    </a:ext>
                  </a:extLst>
                </a:gridCol>
                <a:gridCol w="928377">
                  <a:extLst>
                    <a:ext uri="{9D8B030D-6E8A-4147-A177-3AD203B41FA5}">
                      <a16:colId xmlns:a16="http://schemas.microsoft.com/office/drawing/2014/main" val="2982598539"/>
                    </a:ext>
                  </a:extLst>
                </a:gridCol>
                <a:gridCol w="814116">
                  <a:extLst>
                    <a:ext uri="{9D8B030D-6E8A-4147-A177-3AD203B41FA5}">
                      <a16:colId xmlns:a16="http://schemas.microsoft.com/office/drawing/2014/main" val="1405521473"/>
                    </a:ext>
                  </a:extLst>
                </a:gridCol>
              </a:tblGrid>
              <a:tr h="432607">
                <a:tc>
                  <a:txBody>
                    <a:bodyPr/>
                    <a:lstStyle/>
                    <a:p>
                      <a:pPr algn="l" fontAlgn="b"/>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fontAlgn="b"/>
                      <a:r>
                        <a:rPr lang="en-US" sz="1600" b="1" u="none" strike="noStrike" dirty="0">
                          <a:effectLst/>
                        </a:rPr>
                        <a:t>Actual</a:t>
                      </a:r>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6568456"/>
                  </a:ext>
                </a:extLst>
              </a:tr>
              <a:tr h="432607">
                <a:tc rowSpan="4">
                  <a:txBody>
                    <a:bodyPr/>
                    <a:lstStyle/>
                    <a:p>
                      <a:pPr algn="ctr" fontAlgn="ctr"/>
                      <a:r>
                        <a:rPr lang="en-US" sz="1600" b="1" u="none" strike="noStrike" dirty="0">
                          <a:effectLst/>
                        </a:rPr>
                        <a:t>Predicted</a:t>
                      </a:r>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Total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0412532"/>
                  </a:ext>
                </a:extLst>
              </a:tr>
              <a:tr h="432607">
                <a:tc vMerge="1">
                  <a:txBody>
                    <a:bodyPr/>
                    <a:lstStyle/>
                    <a:p>
                      <a:pPr algn="ctr" fontAlgn="ctr"/>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7966</a:t>
                      </a: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1550</a:t>
                      </a: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9516</a:t>
                      </a: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773192"/>
                  </a:ext>
                </a:extLst>
              </a:tr>
              <a:tr h="432607">
                <a:tc vMerge="1">
                  <a:txBody>
                    <a:bodyPr/>
                    <a:lstStyle/>
                    <a:p>
                      <a:endParaRPr lang="en-US"/>
                    </a:p>
                  </a:txBody>
                  <a:tcPr/>
                </a:tc>
                <a:tc>
                  <a:txBody>
                    <a:bodyPr/>
                    <a:lstStyle/>
                    <a:p>
                      <a:pPr algn="ctr" fontAlgn="b"/>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6172</a:t>
                      </a:r>
                      <a:endParaRPr lang="en-US" sz="16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2633</a:t>
                      </a: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8805</a:t>
                      </a: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7307104"/>
                  </a:ext>
                </a:extLst>
              </a:tr>
              <a:tr h="432607">
                <a:tc vMerge="1">
                  <a:txBody>
                    <a:bodyPr/>
                    <a:lstStyle/>
                    <a:p>
                      <a:endParaRPr lang="en-US"/>
                    </a:p>
                  </a:txBody>
                  <a:tcPr/>
                </a:tc>
                <a:tc>
                  <a:txBody>
                    <a:bodyPr/>
                    <a:lstStyle/>
                    <a:p>
                      <a:pPr algn="ctr" fontAlgn="b"/>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Total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14138</a:t>
                      </a:r>
                      <a:endParaRPr lang="en-US" sz="16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4183</a:t>
                      </a:r>
                      <a:endParaRPr lang="en-US" sz="16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0762702"/>
                  </a:ext>
                </a:extLst>
              </a:tr>
            </a:tbl>
          </a:graphicData>
        </a:graphic>
      </p:graphicFrame>
      <p:sp>
        <p:nvSpPr>
          <p:cNvPr id="14" name="Rectangle 13">
            <a:extLst>
              <a:ext uri="{FF2B5EF4-FFF2-40B4-BE49-F238E27FC236}">
                <a16:creationId xmlns:a16="http://schemas.microsoft.com/office/drawing/2014/main" id="{B04A502A-65FB-464F-B4CC-750446BD1B84}"/>
              </a:ext>
            </a:extLst>
          </p:cNvPr>
          <p:cNvSpPr/>
          <p:nvPr/>
        </p:nvSpPr>
        <p:spPr>
          <a:xfrm>
            <a:off x="6624847" y="1879728"/>
            <a:ext cx="2764921" cy="1323439"/>
          </a:xfrm>
          <a:prstGeom prst="rect">
            <a:avLst/>
          </a:prstGeom>
        </p:spPr>
        <p:txBody>
          <a:bodyPr wrap="square">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Accuracy</a:t>
            </a:r>
            <a:r>
              <a:rPr lang="en-US" sz="1600" dirty="0">
                <a:latin typeface="Tahoma" panose="020B0604030504040204" pitchFamily="34" charset="0"/>
                <a:ea typeface="Tahoma" panose="020B0604030504040204" pitchFamily="34" charset="0"/>
                <a:cs typeface="Tahoma" panose="020B0604030504040204" pitchFamily="34" charset="0"/>
              </a:rPr>
              <a:t> : 0.5785          </a:t>
            </a:r>
          </a:p>
          <a:p>
            <a:r>
              <a:rPr lang="en-US" sz="1600" b="1" dirty="0">
                <a:latin typeface="Tahoma" panose="020B0604030504040204" pitchFamily="34" charset="0"/>
                <a:ea typeface="Tahoma" panose="020B0604030504040204" pitchFamily="34" charset="0"/>
                <a:cs typeface="Tahoma" panose="020B0604030504040204" pitchFamily="34" charset="0"/>
              </a:rPr>
              <a:t>95% CI </a:t>
            </a:r>
            <a:r>
              <a:rPr lang="en-US" sz="1600" dirty="0">
                <a:latin typeface="Tahoma" panose="020B0604030504040204" pitchFamily="34" charset="0"/>
                <a:ea typeface="Tahoma" panose="020B0604030504040204" pitchFamily="34" charset="0"/>
                <a:cs typeface="Tahoma" panose="020B0604030504040204" pitchFamily="34" charset="0"/>
              </a:rPr>
              <a:t>: (0.5713, 0.5857)</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b="1" dirty="0">
                <a:latin typeface="Tahoma" panose="020B0604030504040204" pitchFamily="34" charset="0"/>
                <a:ea typeface="Tahoma" panose="020B0604030504040204" pitchFamily="34" charset="0"/>
                <a:cs typeface="Tahoma" panose="020B0604030504040204" pitchFamily="34" charset="0"/>
              </a:rPr>
              <a:t>Sensitivity</a:t>
            </a:r>
            <a:r>
              <a:rPr lang="en-US" sz="1600" dirty="0">
                <a:latin typeface="Tahoma" panose="020B0604030504040204" pitchFamily="34" charset="0"/>
                <a:ea typeface="Tahoma" panose="020B0604030504040204" pitchFamily="34" charset="0"/>
                <a:cs typeface="Tahoma" panose="020B0604030504040204" pitchFamily="34" charset="0"/>
              </a:rPr>
              <a:t> : 0.6295          </a:t>
            </a:r>
          </a:p>
          <a:p>
            <a:r>
              <a:rPr lang="en-US" sz="1600" b="1" dirty="0">
                <a:latin typeface="Tahoma" panose="020B0604030504040204" pitchFamily="34" charset="0"/>
                <a:ea typeface="Tahoma" panose="020B0604030504040204" pitchFamily="34" charset="0"/>
                <a:cs typeface="Tahoma" panose="020B0604030504040204" pitchFamily="34" charset="0"/>
              </a:rPr>
              <a:t>Specificity</a:t>
            </a:r>
            <a:r>
              <a:rPr lang="en-US" sz="1600" dirty="0">
                <a:latin typeface="Tahoma" panose="020B0604030504040204" pitchFamily="34" charset="0"/>
                <a:ea typeface="Tahoma" panose="020B0604030504040204" pitchFamily="34" charset="0"/>
                <a:cs typeface="Tahoma" panose="020B0604030504040204" pitchFamily="34" charset="0"/>
              </a:rPr>
              <a:t> : 0.5634 </a:t>
            </a:r>
          </a:p>
        </p:txBody>
      </p:sp>
      <p:sp>
        <p:nvSpPr>
          <p:cNvPr id="15" name="Rectangle 14">
            <a:extLst>
              <a:ext uri="{FF2B5EF4-FFF2-40B4-BE49-F238E27FC236}">
                <a16:creationId xmlns:a16="http://schemas.microsoft.com/office/drawing/2014/main" id="{D7313CD2-F0D8-4234-BC3F-17B350682A65}"/>
              </a:ext>
            </a:extLst>
          </p:cNvPr>
          <p:cNvSpPr/>
          <p:nvPr/>
        </p:nvSpPr>
        <p:spPr>
          <a:xfrm>
            <a:off x="651662" y="4845706"/>
            <a:ext cx="11346376" cy="369332"/>
          </a:xfrm>
          <a:prstGeom prst="rect">
            <a:avLst/>
          </a:prstGeom>
        </p:spPr>
        <p:txBody>
          <a:bodyPr wrap="square">
            <a:spAutoFit/>
          </a:bodyPr>
          <a:lstStyle/>
          <a:p>
            <a:r>
              <a:rPr lang="en-US" b="1" dirty="0"/>
              <a:t>Above confusion matrix shows the model performance. The model is able to predict 2633 1s  as 1s and 1550 1s as 0s.</a:t>
            </a:r>
          </a:p>
        </p:txBody>
      </p:sp>
      <p:sp>
        <p:nvSpPr>
          <p:cNvPr id="18" name="TextBox 17">
            <a:extLst>
              <a:ext uri="{FF2B5EF4-FFF2-40B4-BE49-F238E27FC236}">
                <a16:creationId xmlns:a16="http://schemas.microsoft.com/office/drawing/2014/main" id="{9A673469-A1F3-4AEB-8F7C-E1C18B08BF88}"/>
              </a:ext>
            </a:extLst>
          </p:cNvPr>
          <p:cNvSpPr txBox="1"/>
          <p:nvPr/>
        </p:nvSpPr>
        <p:spPr>
          <a:xfrm>
            <a:off x="182713" y="844779"/>
            <a:ext cx="1945445" cy="338554"/>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Confusion Matrix</a:t>
            </a:r>
          </a:p>
        </p:txBody>
      </p:sp>
    </p:spTree>
    <p:extLst>
      <p:ext uri="{BB962C8B-B14F-4D97-AF65-F5344CB8AC3E}">
        <p14:creationId xmlns:p14="http://schemas.microsoft.com/office/powerpoint/2010/main" val="3827314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1438</Words>
  <Application>Microsoft Office PowerPoint</Application>
  <PresentationFormat>Widescreen</PresentationFormat>
  <Paragraphs>111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Aharoni</vt:lpstr>
      <vt:lpstr>Arial</vt:lpstr>
      <vt:lpstr>Calibri</vt:lpstr>
      <vt:lpstr>Calibri Light</vt:lpstr>
      <vt:lpstr>Tahoma</vt:lpstr>
      <vt:lpstr>Wingdings</vt:lpstr>
      <vt:lpstr>Office Theme</vt:lpstr>
      <vt:lpstr>Customer Churn  at Mobicom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Analysis</dc:title>
  <dc:creator>FLIP-L014</dc:creator>
  <cp:lastModifiedBy>Ajay</cp:lastModifiedBy>
  <cp:revision>38</cp:revision>
  <dcterms:created xsi:type="dcterms:W3CDTF">2019-12-20T06:18:55Z</dcterms:created>
  <dcterms:modified xsi:type="dcterms:W3CDTF">2020-01-30T14:43:17Z</dcterms:modified>
</cp:coreProperties>
</file>