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1" r:id="rId15"/>
    <p:sldId id="270"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8E79C-CEB0-4C2C-A2B8-76D2458314F9}" type="datetimeFigureOut">
              <a:rPr lang="en-US" smtClean="0"/>
              <a:t>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0E94F-711A-4E72-9B29-074A054F0D20}" type="slidenum">
              <a:rPr lang="en-US" smtClean="0"/>
              <a:t>‹#›</a:t>
            </a:fld>
            <a:endParaRPr lang="en-US"/>
          </a:p>
        </p:txBody>
      </p:sp>
    </p:spTree>
    <p:extLst>
      <p:ext uri="{BB962C8B-B14F-4D97-AF65-F5344CB8AC3E}">
        <p14:creationId xmlns:p14="http://schemas.microsoft.com/office/powerpoint/2010/main" val="1958603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It is better to sum up premium  and claim and then create ratio </a:t>
            </a:r>
          </a:p>
        </p:txBody>
      </p:sp>
      <p:sp>
        <p:nvSpPr>
          <p:cNvPr id="4" name="Slide Number Placeholder 3"/>
          <p:cNvSpPr>
            <a:spLocks noGrp="1"/>
          </p:cNvSpPr>
          <p:nvPr>
            <p:ph type="sldNum" sz="quarter" idx="10"/>
          </p:nvPr>
        </p:nvSpPr>
        <p:spPr/>
        <p:txBody>
          <a:bodyPr/>
          <a:lstStyle/>
          <a:p>
            <a:fld id="{4D1D1415-E1A2-4AEE-B495-37585EFB695C}" type="slidenum">
              <a:rPr lang="en-US" smtClean="0"/>
              <a:pPr/>
              <a:t>10</a:t>
            </a:fld>
            <a:endParaRPr lang="en-US"/>
          </a:p>
        </p:txBody>
      </p:sp>
    </p:spTree>
    <p:extLst>
      <p:ext uri="{BB962C8B-B14F-4D97-AF65-F5344CB8AC3E}">
        <p14:creationId xmlns:p14="http://schemas.microsoft.com/office/powerpoint/2010/main" val="286873211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3A3567-BCF9-4DED-B4CF-237E6B5C5DBD}"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94A9D9A-EDE5-4154-8119-B8553FCB71F4}" type="slidenum">
              <a:rPr lang="en-US" smtClean="0"/>
              <a:t>‹#›</a:t>
            </a:fld>
            <a:endParaRPr lang="en-US"/>
          </a:p>
        </p:txBody>
      </p:sp>
    </p:spTree>
    <p:extLst>
      <p:ext uri="{BB962C8B-B14F-4D97-AF65-F5344CB8AC3E}">
        <p14:creationId xmlns:p14="http://schemas.microsoft.com/office/powerpoint/2010/main" val="350431177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3A3567-BCF9-4DED-B4CF-237E6B5C5DBD}"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A9D9A-EDE5-4154-8119-B8553FCB71F4}" type="slidenum">
              <a:rPr lang="en-US" smtClean="0"/>
              <a:t>‹#›</a:t>
            </a:fld>
            <a:endParaRPr lang="en-US"/>
          </a:p>
        </p:txBody>
      </p:sp>
    </p:spTree>
    <p:extLst>
      <p:ext uri="{BB962C8B-B14F-4D97-AF65-F5344CB8AC3E}">
        <p14:creationId xmlns:p14="http://schemas.microsoft.com/office/powerpoint/2010/main" val="1565875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3A3567-BCF9-4DED-B4CF-237E6B5C5DBD}"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A9D9A-EDE5-4154-8119-B8553FCB71F4}" type="slidenum">
              <a:rPr lang="en-US" smtClean="0"/>
              <a:t>‹#›</a:t>
            </a:fld>
            <a:endParaRPr lang="en-US"/>
          </a:p>
        </p:txBody>
      </p:sp>
    </p:spTree>
    <p:extLst>
      <p:ext uri="{BB962C8B-B14F-4D97-AF65-F5344CB8AC3E}">
        <p14:creationId xmlns:p14="http://schemas.microsoft.com/office/powerpoint/2010/main" val="167741553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3A3567-BCF9-4DED-B4CF-237E6B5C5DBD}"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A9D9A-EDE5-4154-8119-B8553FCB71F4}" type="slidenum">
              <a:rPr lang="en-US" smtClean="0"/>
              <a:t>‹#›</a:t>
            </a:fld>
            <a:endParaRPr lang="en-US"/>
          </a:p>
        </p:txBody>
      </p:sp>
    </p:spTree>
    <p:extLst>
      <p:ext uri="{BB962C8B-B14F-4D97-AF65-F5344CB8AC3E}">
        <p14:creationId xmlns:p14="http://schemas.microsoft.com/office/powerpoint/2010/main" val="26511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FB3A3567-BCF9-4DED-B4CF-237E6B5C5DBD}" type="datetimeFigureOut">
              <a:rPr lang="en-US" smtClean="0"/>
              <a:t>1/19/2020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94A9D9A-EDE5-4154-8119-B8553FCB71F4}" type="slidenum">
              <a:rPr lang="en-US" smtClean="0"/>
              <a:t>‹#›</a:t>
            </a:fld>
            <a:endParaRPr lang="en-US"/>
          </a:p>
        </p:txBody>
      </p:sp>
    </p:spTree>
    <p:extLst>
      <p:ext uri="{BB962C8B-B14F-4D97-AF65-F5344CB8AC3E}">
        <p14:creationId xmlns:p14="http://schemas.microsoft.com/office/powerpoint/2010/main" val="195113180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3A3567-BCF9-4DED-B4CF-237E6B5C5DBD}"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4A9D9A-EDE5-4154-8119-B8553FCB71F4}" type="slidenum">
              <a:rPr lang="en-US" smtClean="0"/>
              <a:t>‹#›</a:t>
            </a:fld>
            <a:endParaRPr lang="en-US"/>
          </a:p>
        </p:txBody>
      </p:sp>
    </p:spTree>
    <p:extLst>
      <p:ext uri="{BB962C8B-B14F-4D97-AF65-F5344CB8AC3E}">
        <p14:creationId xmlns:p14="http://schemas.microsoft.com/office/powerpoint/2010/main" val="273439613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3A3567-BCF9-4DED-B4CF-237E6B5C5DBD}" type="datetimeFigureOut">
              <a:rPr lang="en-US" smtClean="0"/>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4A9D9A-EDE5-4154-8119-B8553FCB71F4}" type="slidenum">
              <a:rPr lang="en-US" smtClean="0"/>
              <a:t>‹#›</a:t>
            </a:fld>
            <a:endParaRPr lang="en-US"/>
          </a:p>
        </p:txBody>
      </p:sp>
    </p:spTree>
    <p:extLst>
      <p:ext uri="{BB962C8B-B14F-4D97-AF65-F5344CB8AC3E}">
        <p14:creationId xmlns:p14="http://schemas.microsoft.com/office/powerpoint/2010/main" val="138656240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3A3567-BCF9-4DED-B4CF-237E6B5C5DBD}" type="datetimeFigureOut">
              <a:rPr lang="en-US" smtClean="0"/>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4A9D9A-EDE5-4154-8119-B8553FCB71F4}" type="slidenum">
              <a:rPr lang="en-US" smtClean="0"/>
              <a:t>‹#›</a:t>
            </a:fld>
            <a:endParaRPr lang="en-US"/>
          </a:p>
        </p:txBody>
      </p:sp>
    </p:spTree>
    <p:extLst>
      <p:ext uri="{BB962C8B-B14F-4D97-AF65-F5344CB8AC3E}">
        <p14:creationId xmlns:p14="http://schemas.microsoft.com/office/powerpoint/2010/main" val="2841448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3A3567-BCF9-4DED-B4CF-237E6B5C5DBD}" type="datetimeFigureOut">
              <a:rPr lang="en-US" smtClean="0"/>
              <a:t>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4A9D9A-EDE5-4154-8119-B8553FCB71F4}" type="slidenum">
              <a:rPr lang="en-US" smtClean="0"/>
              <a:t>‹#›</a:t>
            </a:fld>
            <a:endParaRPr lang="en-US"/>
          </a:p>
        </p:txBody>
      </p:sp>
    </p:spTree>
    <p:extLst>
      <p:ext uri="{BB962C8B-B14F-4D97-AF65-F5344CB8AC3E}">
        <p14:creationId xmlns:p14="http://schemas.microsoft.com/office/powerpoint/2010/main" val="3682938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3A3567-BCF9-4DED-B4CF-237E6B5C5DBD}"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94A9D9A-EDE5-4154-8119-B8553FCB71F4}" type="slidenum">
              <a:rPr lang="en-US" smtClean="0"/>
              <a:t>‹#›</a:t>
            </a:fld>
            <a:endParaRPr lang="en-US"/>
          </a:p>
        </p:txBody>
      </p:sp>
    </p:spTree>
    <p:extLst>
      <p:ext uri="{BB962C8B-B14F-4D97-AF65-F5344CB8AC3E}">
        <p14:creationId xmlns:p14="http://schemas.microsoft.com/office/powerpoint/2010/main" val="212901226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3A3567-BCF9-4DED-B4CF-237E6B5C5DBD}" type="datetimeFigureOut">
              <a:rPr lang="en-US" smtClean="0"/>
              <a:t>1/19/2020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94A9D9A-EDE5-4154-8119-B8553FCB71F4}" type="slidenum">
              <a:rPr lang="en-US" smtClean="0"/>
              <a:t>‹#›</a:t>
            </a:fld>
            <a:endParaRPr lang="en-US"/>
          </a:p>
        </p:txBody>
      </p:sp>
    </p:spTree>
    <p:extLst>
      <p:ext uri="{BB962C8B-B14F-4D97-AF65-F5344CB8AC3E}">
        <p14:creationId xmlns:p14="http://schemas.microsoft.com/office/powerpoint/2010/main" val="425969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B3A3567-BCF9-4DED-B4CF-237E6B5C5DBD}" type="datetimeFigureOut">
              <a:rPr lang="en-US" smtClean="0"/>
              <a:t>1/19/2020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94A9D9A-EDE5-4154-8119-B8553FCB71F4}" type="slidenum">
              <a:rPr lang="en-US" smtClean="0"/>
              <a:t>‹#›</a:t>
            </a:fld>
            <a:endParaRPr lang="en-US"/>
          </a:p>
        </p:txBody>
      </p:sp>
    </p:spTree>
    <p:extLst>
      <p:ext uri="{BB962C8B-B14F-4D97-AF65-F5344CB8AC3E}">
        <p14:creationId xmlns:p14="http://schemas.microsoft.com/office/powerpoint/2010/main" val="992929126"/>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6600" dirty="0"/>
              <a:t>Analyzing </a:t>
            </a:r>
            <a:br>
              <a:rPr lang="en-US" sz="6600" dirty="0"/>
            </a:br>
            <a:r>
              <a:rPr lang="en-US" sz="6600" dirty="0"/>
              <a:t>insurance claims</a:t>
            </a:r>
          </a:p>
        </p:txBody>
      </p:sp>
      <p:sp>
        <p:nvSpPr>
          <p:cNvPr id="3" name="Subtitle 2"/>
          <p:cNvSpPr>
            <a:spLocks noGrp="1"/>
          </p:cNvSpPr>
          <p:nvPr>
            <p:ph type="subTitle" idx="1"/>
          </p:nvPr>
        </p:nvSpPr>
        <p:spPr/>
        <p:txBody>
          <a:bodyPr/>
          <a:lstStyle/>
          <a:p>
            <a:r>
              <a:rPr lang="en-US" dirty="0"/>
              <a:t>Using Excel</a:t>
            </a:r>
          </a:p>
        </p:txBody>
      </p:sp>
    </p:spTree>
    <p:extLst>
      <p:ext uri="{BB962C8B-B14F-4D97-AF65-F5344CB8AC3E}">
        <p14:creationId xmlns:p14="http://schemas.microsoft.com/office/powerpoint/2010/main" val="4009632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35787D-8535-4D83-A205-0E1A04730831}"/>
              </a:ext>
            </a:extLst>
          </p:cNvPr>
          <p:cNvPicPr>
            <a:picLocks noChangeAspect="1"/>
          </p:cNvPicPr>
          <p:nvPr/>
        </p:nvPicPr>
        <p:blipFill>
          <a:blip r:embed="rId3"/>
          <a:stretch>
            <a:fillRect/>
          </a:stretch>
        </p:blipFill>
        <p:spPr>
          <a:xfrm>
            <a:off x="2071082" y="1524000"/>
            <a:ext cx="8049836" cy="4191000"/>
          </a:xfrm>
          <a:prstGeom prst="rect">
            <a:avLst/>
          </a:prstGeom>
        </p:spPr>
      </p:pic>
      <p:sp>
        <p:nvSpPr>
          <p:cNvPr id="5" name="Title 1"/>
          <p:cNvSpPr>
            <a:spLocks noGrp="1"/>
          </p:cNvSpPr>
          <p:nvPr>
            <p:ph type="title"/>
          </p:nvPr>
        </p:nvSpPr>
        <p:spPr>
          <a:xfrm>
            <a:off x="-1" y="0"/>
            <a:ext cx="7897091" cy="872836"/>
          </a:xfrm>
          <a:solidFill>
            <a:schemeClr val="bg1">
              <a:lumMod val="85000"/>
            </a:schemeClr>
          </a:solidFill>
        </p:spPr>
        <p:txBody>
          <a:bodyPr>
            <a:normAutofit/>
          </a:bodyPr>
          <a:lstStyle/>
          <a:p>
            <a:r>
              <a:rPr lang="en-US" sz="4400" dirty="0"/>
              <a:t>Premium/Claim by Cubic capacity</a:t>
            </a:r>
          </a:p>
        </p:txBody>
      </p:sp>
    </p:spTree>
    <p:extLst>
      <p:ext uri="{BB962C8B-B14F-4D97-AF65-F5344CB8AC3E}">
        <p14:creationId xmlns:p14="http://schemas.microsoft.com/office/powerpoint/2010/main" val="1173006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470EA3-9A8B-4FFA-9217-F0C03C12A7F0}"/>
              </a:ext>
            </a:extLst>
          </p:cNvPr>
          <p:cNvPicPr>
            <a:picLocks noChangeAspect="1"/>
          </p:cNvPicPr>
          <p:nvPr/>
        </p:nvPicPr>
        <p:blipFill>
          <a:blip r:embed="rId2"/>
          <a:stretch>
            <a:fillRect/>
          </a:stretch>
        </p:blipFill>
        <p:spPr>
          <a:xfrm>
            <a:off x="1981200" y="1295400"/>
            <a:ext cx="7543800" cy="5044196"/>
          </a:xfrm>
          <a:prstGeom prst="rect">
            <a:avLst/>
          </a:prstGeom>
        </p:spPr>
      </p:pic>
      <p:sp>
        <p:nvSpPr>
          <p:cNvPr id="5" name="Title 1"/>
          <p:cNvSpPr>
            <a:spLocks noGrp="1"/>
          </p:cNvSpPr>
          <p:nvPr>
            <p:ph type="title"/>
          </p:nvPr>
        </p:nvSpPr>
        <p:spPr>
          <a:xfrm>
            <a:off x="-1" y="0"/>
            <a:ext cx="7897091" cy="872836"/>
          </a:xfrm>
          <a:solidFill>
            <a:schemeClr val="bg1">
              <a:lumMod val="85000"/>
            </a:schemeClr>
          </a:solidFill>
        </p:spPr>
        <p:txBody>
          <a:bodyPr>
            <a:normAutofit fontScale="90000"/>
          </a:bodyPr>
          <a:lstStyle/>
          <a:p>
            <a:r>
              <a:rPr lang="en-US" sz="4400" dirty="0"/>
              <a:t>Premium/Claim by lead source &amp; age</a:t>
            </a:r>
          </a:p>
        </p:txBody>
      </p:sp>
    </p:spTree>
    <p:extLst>
      <p:ext uri="{BB962C8B-B14F-4D97-AF65-F5344CB8AC3E}">
        <p14:creationId xmlns:p14="http://schemas.microsoft.com/office/powerpoint/2010/main" val="456081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 y="0"/>
            <a:ext cx="7897091" cy="872836"/>
          </a:xfrm>
          <a:solidFill>
            <a:schemeClr val="bg1">
              <a:lumMod val="85000"/>
            </a:schemeClr>
          </a:solidFill>
        </p:spPr>
        <p:txBody>
          <a:bodyPr>
            <a:normAutofit/>
          </a:bodyPr>
          <a:lstStyle/>
          <a:p>
            <a:r>
              <a:rPr lang="en-US" sz="4400" dirty="0"/>
              <a:t>Identifying profitable segments</a:t>
            </a:r>
          </a:p>
        </p:txBody>
      </p:sp>
      <p:sp>
        <p:nvSpPr>
          <p:cNvPr id="4" name="Rectangle 3"/>
          <p:cNvSpPr/>
          <p:nvPr/>
        </p:nvSpPr>
        <p:spPr>
          <a:xfrm>
            <a:off x="706582" y="1443840"/>
            <a:ext cx="9393382" cy="2862322"/>
          </a:xfrm>
          <a:prstGeom prst="rect">
            <a:avLst/>
          </a:prstGeom>
        </p:spPr>
        <p:txBody>
          <a:bodyPr wrap="square">
            <a:spAutoFit/>
          </a:bodyPr>
          <a:lstStyle/>
          <a:p>
            <a:r>
              <a:rPr lang="en-IN" dirty="0"/>
              <a:t>How do we identify them?</a:t>
            </a:r>
          </a:p>
          <a:p>
            <a:endParaRPr lang="en-IN" dirty="0"/>
          </a:p>
          <a:p>
            <a:endParaRPr lang="en-IN" dirty="0"/>
          </a:p>
          <a:p>
            <a:r>
              <a:rPr lang="en-IN" b="1" dirty="0"/>
              <a:t>Average Premium/Claim ratio is 1.27</a:t>
            </a:r>
          </a:p>
          <a:p>
            <a:endParaRPr lang="en-IN" dirty="0"/>
          </a:p>
          <a:p>
            <a:pPr marL="285750" indent="-285750">
              <a:buFont typeface="Arial" panose="020B0604020202020204" pitchFamily="34" charset="0"/>
              <a:buChar char="•"/>
            </a:pPr>
            <a:r>
              <a:rPr lang="en-IN" dirty="0"/>
              <a:t>“Good” segment – High Ratios &gt; 1.8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“Bad” segment – Low Ratios &lt; 1.10</a:t>
            </a:r>
          </a:p>
          <a:p>
            <a:endParaRPr lang="en-IN" dirty="0"/>
          </a:p>
          <a:p>
            <a:endParaRPr lang="en-IN" dirty="0"/>
          </a:p>
        </p:txBody>
      </p:sp>
    </p:spTree>
    <p:extLst>
      <p:ext uri="{BB962C8B-B14F-4D97-AF65-F5344CB8AC3E}">
        <p14:creationId xmlns:p14="http://schemas.microsoft.com/office/powerpoint/2010/main" val="159412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427038"/>
            <a:ext cx="8229600" cy="71596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endParaRPr lang="en-IN" dirty="0"/>
          </a:p>
        </p:txBody>
      </p:sp>
      <p:sp>
        <p:nvSpPr>
          <p:cNvPr id="4" name="TextBox 3"/>
          <p:cNvSpPr txBox="1"/>
          <p:nvPr/>
        </p:nvSpPr>
        <p:spPr>
          <a:xfrm>
            <a:off x="381000" y="1066800"/>
            <a:ext cx="8305800" cy="461665"/>
          </a:xfrm>
          <a:prstGeom prst="rect">
            <a:avLst/>
          </a:prstGeom>
          <a:noFill/>
        </p:spPr>
        <p:txBody>
          <a:bodyPr wrap="square" rtlCol="0">
            <a:spAutoFit/>
          </a:bodyPr>
          <a:lstStyle/>
          <a:p>
            <a:r>
              <a:rPr lang="en-IN" sz="2400" b="1" dirty="0">
                <a:latin typeface="+mn-lt"/>
              </a:rPr>
              <a:t>Manufacturer: </a:t>
            </a:r>
          </a:p>
        </p:txBody>
      </p:sp>
      <p:pic>
        <p:nvPicPr>
          <p:cNvPr id="5" name="Picture 4"/>
          <p:cNvPicPr>
            <a:picLocks noChangeAspect="1"/>
          </p:cNvPicPr>
          <p:nvPr/>
        </p:nvPicPr>
        <p:blipFill>
          <a:blip r:embed="rId3"/>
          <a:stretch>
            <a:fillRect/>
          </a:stretch>
        </p:blipFill>
        <p:spPr>
          <a:xfrm>
            <a:off x="381000" y="1669908"/>
            <a:ext cx="4114800" cy="3283092"/>
          </a:xfrm>
          <a:prstGeom prst="rect">
            <a:avLst/>
          </a:prstGeom>
        </p:spPr>
      </p:pic>
      <p:sp>
        <p:nvSpPr>
          <p:cNvPr id="6" name="Oval 5"/>
          <p:cNvSpPr/>
          <p:nvPr/>
        </p:nvSpPr>
        <p:spPr>
          <a:xfrm>
            <a:off x="304800" y="3962400"/>
            <a:ext cx="4443498" cy="457200"/>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7" name="Oval 6"/>
          <p:cNvSpPr/>
          <p:nvPr/>
        </p:nvSpPr>
        <p:spPr>
          <a:xfrm>
            <a:off x="228600" y="2819400"/>
            <a:ext cx="4443498" cy="381000"/>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8" name="TextBox 7"/>
          <p:cNvSpPr txBox="1"/>
          <p:nvPr/>
        </p:nvSpPr>
        <p:spPr>
          <a:xfrm>
            <a:off x="5867400" y="2572790"/>
            <a:ext cx="5105400" cy="1477328"/>
          </a:xfrm>
          <a:prstGeom prst="rect">
            <a:avLst/>
          </a:prstGeom>
          <a:noFill/>
        </p:spPr>
        <p:txBody>
          <a:bodyPr wrap="square" rtlCol="0">
            <a:spAutoFit/>
          </a:bodyPr>
          <a:lstStyle/>
          <a:p>
            <a:r>
              <a:rPr lang="en-IN" dirty="0" err="1">
                <a:latin typeface="+mn-lt"/>
              </a:rPr>
              <a:t>Mitsubushi</a:t>
            </a:r>
            <a:r>
              <a:rPr lang="en-IN" dirty="0">
                <a:latin typeface="+mn-lt"/>
              </a:rPr>
              <a:t> has highest ratio </a:t>
            </a:r>
          </a:p>
          <a:p>
            <a:r>
              <a:rPr lang="en-IN" dirty="0">
                <a:latin typeface="+mn-lt"/>
              </a:rPr>
              <a:t>	-however, limited share (1.3%)</a:t>
            </a:r>
          </a:p>
          <a:p>
            <a:endParaRPr lang="en-IN" dirty="0">
              <a:latin typeface="+mn-lt"/>
            </a:endParaRPr>
          </a:p>
          <a:p>
            <a:r>
              <a:rPr lang="en-IN" dirty="0">
                <a:latin typeface="+mn-lt"/>
              </a:rPr>
              <a:t>Honda has very healthy ratio</a:t>
            </a:r>
          </a:p>
          <a:p>
            <a:r>
              <a:rPr lang="en-IN" dirty="0">
                <a:latin typeface="+mn-lt"/>
              </a:rPr>
              <a:t>	-extensive share (15%)</a:t>
            </a:r>
          </a:p>
        </p:txBody>
      </p:sp>
      <p:sp>
        <p:nvSpPr>
          <p:cNvPr id="9" name="TextBox 8"/>
          <p:cNvSpPr txBox="1"/>
          <p:nvPr/>
        </p:nvSpPr>
        <p:spPr>
          <a:xfrm>
            <a:off x="2229488" y="5361057"/>
            <a:ext cx="8743312" cy="707886"/>
          </a:xfrm>
          <a:prstGeom prst="rect">
            <a:avLst/>
          </a:prstGeom>
          <a:noFill/>
        </p:spPr>
        <p:txBody>
          <a:bodyPr wrap="square" rtlCol="0">
            <a:spAutoFit/>
          </a:bodyPr>
          <a:lstStyle/>
          <a:p>
            <a:r>
              <a:rPr lang="en-IN" sz="2000" dirty="0">
                <a:latin typeface="+mn-lt"/>
              </a:rPr>
              <a:t>Recommendation: Honda on average generates better margins </a:t>
            </a:r>
          </a:p>
          <a:p>
            <a:r>
              <a:rPr lang="en-IN" sz="2000" dirty="0">
                <a:latin typeface="+mn-lt"/>
              </a:rPr>
              <a:t>Target Mitsubishi – Niche brand, but v high margins</a:t>
            </a:r>
          </a:p>
        </p:txBody>
      </p:sp>
      <p:sp>
        <p:nvSpPr>
          <p:cNvPr id="10" name="Title 1"/>
          <p:cNvSpPr>
            <a:spLocks noGrp="1"/>
          </p:cNvSpPr>
          <p:nvPr>
            <p:ph type="title"/>
          </p:nvPr>
        </p:nvSpPr>
        <p:spPr>
          <a:xfrm>
            <a:off x="-1" y="0"/>
            <a:ext cx="7897091" cy="872836"/>
          </a:xfrm>
          <a:solidFill>
            <a:schemeClr val="bg1">
              <a:lumMod val="85000"/>
            </a:schemeClr>
          </a:solidFill>
        </p:spPr>
        <p:txBody>
          <a:bodyPr>
            <a:normAutofit/>
          </a:bodyPr>
          <a:lstStyle/>
          <a:p>
            <a:r>
              <a:rPr lang="en-IN" sz="4400" dirty="0"/>
              <a:t>“good segments” : manufacturer</a:t>
            </a:r>
          </a:p>
        </p:txBody>
      </p:sp>
    </p:spTree>
    <p:extLst>
      <p:ext uri="{BB962C8B-B14F-4D97-AF65-F5344CB8AC3E}">
        <p14:creationId xmlns:p14="http://schemas.microsoft.com/office/powerpoint/2010/main" val="234564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19540" y="1849587"/>
            <a:ext cx="2890568" cy="3900055"/>
          </a:xfrm>
          <a:prstGeom prst="rect">
            <a:avLst/>
          </a:prstGeom>
        </p:spPr>
      </p:pic>
      <p:sp>
        <p:nvSpPr>
          <p:cNvPr id="4" name="TextBox 3"/>
          <p:cNvSpPr txBox="1"/>
          <p:nvPr/>
        </p:nvSpPr>
        <p:spPr>
          <a:xfrm>
            <a:off x="519540" y="1331273"/>
            <a:ext cx="8305800" cy="461665"/>
          </a:xfrm>
          <a:prstGeom prst="rect">
            <a:avLst/>
          </a:prstGeom>
          <a:noFill/>
        </p:spPr>
        <p:txBody>
          <a:bodyPr wrap="square" rtlCol="0">
            <a:spAutoFit/>
          </a:bodyPr>
          <a:lstStyle/>
          <a:p>
            <a:r>
              <a:rPr lang="en-IN" sz="2400" b="1" dirty="0"/>
              <a:t>Customer Age</a:t>
            </a:r>
          </a:p>
        </p:txBody>
      </p:sp>
      <p:sp>
        <p:nvSpPr>
          <p:cNvPr id="5" name="TextBox 4"/>
          <p:cNvSpPr txBox="1"/>
          <p:nvPr/>
        </p:nvSpPr>
        <p:spPr>
          <a:xfrm>
            <a:off x="3663731" y="2103628"/>
            <a:ext cx="5604959" cy="1323439"/>
          </a:xfrm>
          <a:prstGeom prst="rect">
            <a:avLst/>
          </a:prstGeom>
          <a:noFill/>
        </p:spPr>
        <p:txBody>
          <a:bodyPr wrap="square" rtlCol="0">
            <a:spAutoFit/>
          </a:bodyPr>
          <a:lstStyle/>
          <a:p>
            <a:pPr marL="342900" indent="-342900">
              <a:buAutoNum type="arabicPlain" startAt="60"/>
            </a:pPr>
            <a:r>
              <a:rPr lang="en-IN" sz="2000" dirty="0"/>
              <a:t>- 70 age group generating high margins</a:t>
            </a:r>
          </a:p>
          <a:p>
            <a:pPr lvl="1"/>
            <a:r>
              <a:rPr lang="en-IN" sz="2000" dirty="0"/>
              <a:t>-Not linked to specific car/location</a:t>
            </a:r>
          </a:p>
          <a:p>
            <a:pPr lvl="1"/>
            <a:endParaRPr lang="en-IN" sz="2000" dirty="0"/>
          </a:p>
          <a:p>
            <a:r>
              <a:rPr lang="en-IN" sz="2000" dirty="0"/>
              <a:t>30- 40 is higher risk</a:t>
            </a:r>
          </a:p>
        </p:txBody>
      </p:sp>
      <p:sp>
        <p:nvSpPr>
          <p:cNvPr id="6" name="TextBox 5"/>
          <p:cNvSpPr txBox="1"/>
          <p:nvPr/>
        </p:nvSpPr>
        <p:spPr>
          <a:xfrm>
            <a:off x="3663731" y="3799614"/>
            <a:ext cx="8724900" cy="1631216"/>
          </a:xfrm>
          <a:prstGeom prst="rect">
            <a:avLst/>
          </a:prstGeom>
          <a:noFill/>
        </p:spPr>
        <p:txBody>
          <a:bodyPr wrap="square" rtlCol="0">
            <a:spAutoFit/>
          </a:bodyPr>
          <a:lstStyle/>
          <a:p>
            <a:r>
              <a:rPr lang="en-IN" sz="2000" dirty="0"/>
              <a:t>Recommendation: </a:t>
            </a:r>
          </a:p>
          <a:p>
            <a:pPr marL="342900" indent="-342900">
              <a:buFont typeface="Arial" panose="020B0604020202020204" pitchFamily="34" charset="0"/>
              <a:buChar char="•"/>
            </a:pPr>
            <a:r>
              <a:rPr lang="en-IN" sz="2000" dirty="0"/>
              <a:t>50 – 70 potentially a good segment, cautious, experienced: targeted marketing</a:t>
            </a:r>
          </a:p>
          <a:p>
            <a:pPr marL="342900" indent="-342900">
              <a:buFont typeface="Arial" panose="020B0604020202020204" pitchFamily="34" charset="0"/>
              <a:buChar char="•"/>
            </a:pPr>
            <a:r>
              <a:rPr lang="en-IN" sz="2000" dirty="0"/>
              <a:t>North India – Tier 2 cities seem to have higher risk profiles; premium to be adjusted accordingly</a:t>
            </a:r>
          </a:p>
        </p:txBody>
      </p:sp>
      <p:sp>
        <p:nvSpPr>
          <p:cNvPr id="7" name="Title 1"/>
          <p:cNvSpPr txBox="1">
            <a:spLocks/>
          </p:cNvSpPr>
          <p:nvPr/>
        </p:nvSpPr>
        <p:spPr>
          <a:xfrm>
            <a:off x="-1" y="0"/>
            <a:ext cx="7897091" cy="872836"/>
          </a:xfrm>
          <a:prstGeom prst="rect">
            <a:avLst/>
          </a:prstGeom>
          <a:solidFill>
            <a:schemeClr val="bg1">
              <a:lumMod val="8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sz="4400" dirty="0"/>
              <a:t>“good segments”: customer age</a:t>
            </a:r>
          </a:p>
        </p:txBody>
      </p:sp>
    </p:spTree>
    <p:extLst>
      <p:ext uri="{BB962C8B-B14F-4D97-AF65-F5344CB8AC3E}">
        <p14:creationId xmlns:p14="http://schemas.microsoft.com/office/powerpoint/2010/main" val="2770072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48891" y="994374"/>
            <a:ext cx="4481945" cy="461665"/>
          </a:xfrm>
          <a:prstGeom prst="rect">
            <a:avLst/>
          </a:prstGeom>
          <a:noFill/>
        </p:spPr>
        <p:txBody>
          <a:bodyPr wrap="square" rtlCol="0">
            <a:spAutoFit/>
          </a:bodyPr>
          <a:lstStyle/>
          <a:p>
            <a:r>
              <a:rPr lang="en-IN" sz="2400" b="1" dirty="0">
                <a:latin typeface="+mn-lt"/>
              </a:rPr>
              <a:t>Payment Frequency</a:t>
            </a:r>
          </a:p>
        </p:txBody>
      </p:sp>
      <p:sp>
        <p:nvSpPr>
          <p:cNvPr id="5" name="TextBox 4"/>
          <p:cNvSpPr txBox="1"/>
          <p:nvPr/>
        </p:nvSpPr>
        <p:spPr>
          <a:xfrm>
            <a:off x="361216" y="4009462"/>
            <a:ext cx="10971802" cy="923330"/>
          </a:xfrm>
          <a:prstGeom prst="rect">
            <a:avLst/>
          </a:prstGeom>
          <a:noFill/>
        </p:spPr>
        <p:txBody>
          <a:bodyPr wrap="square" rtlCol="0">
            <a:spAutoFit/>
          </a:bodyPr>
          <a:lstStyle/>
          <a:p>
            <a:r>
              <a:rPr lang="en-IN" dirty="0">
                <a:latin typeface="+mn-lt"/>
              </a:rPr>
              <a:t>Big difference in margin based on payment frequency – people that pay monthly are lower risk</a:t>
            </a:r>
          </a:p>
          <a:p>
            <a:endParaRPr lang="en-IN" dirty="0">
              <a:latin typeface="+mn-lt"/>
            </a:endParaRPr>
          </a:p>
          <a:p>
            <a:r>
              <a:rPr lang="en-IN" dirty="0">
                <a:latin typeface="+mn-lt"/>
              </a:rPr>
              <a:t>Potentially linked to income: lower income lower risk</a:t>
            </a:r>
          </a:p>
        </p:txBody>
      </p:sp>
      <p:sp>
        <p:nvSpPr>
          <p:cNvPr id="6" name="TextBox 5"/>
          <p:cNvSpPr txBox="1"/>
          <p:nvPr/>
        </p:nvSpPr>
        <p:spPr>
          <a:xfrm>
            <a:off x="361216" y="5109609"/>
            <a:ext cx="11056464" cy="923330"/>
          </a:xfrm>
          <a:prstGeom prst="rect">
            <a:avLst/>
          </a:prstGeom>
          <a:noFill/>
        </p:spPr>
        <p:txBody>
          <a:bodyPr wrap="square" rtlCol="0">
            <a:spAutoFit/>
          </a:bodyPr>
          <a:lstStyle/>
          <a:p>
            <a:r>
              <a:rPr lang="en-IN" dirty="0"/>
              <a:t>Recommendation: </a:t>
            </a:r>
          </a:p>
          <a:p>
            <a:r>
              <a:rPr lang="en-IN" dirty="0"/>
              <a:t>Clear difference in margin by frequency of premium payments.  Investigate income relationship to risk tolerance </a:t>
            </a:r>
          </a:p>
        </p:txBody>
      </p:sp>
      <p:pic>
        <p:nvPicPr>
          <p:cNvPr id="7" name="Picture 6"/>
          <p:cNvPicPr>
            <a:picLocks noChangeAspect="1"/>
          </p:cNvPicPr>
          <p:nvPr/>
        </p:nvPicPr>
        <p:blipFill>
          <a:blip r:embed="rId2"/>
          <a:stretch>
            <a:fillRect/>
          </a:stretch>
        </p:blipFill>
        <p:spPr>
          <a:xfrm>
            <a:off x="3339558" y="1527774"/>
            <a:ext cx="3561393" cy="1843206"/>
          </a:xfrm>
          <a:prstGeom prst="rect">
            <a:avLst/>
          </a:prstGeom>
        </p:spPr>
      </p:pic>
      <p:sp>
        <p:nvSpPr>
          <p:cNvPr id="8" name="Title 1"/>
          <p:cNvSpPr txBox="1">
            <a:spLocks/>
          </p:cNvSpPr>
          <p:nvPr/>
        </p:nvSpPr>
        <p:spPr>
          <a:xfrm>
            <a:off x="-1" y="0"/>
            <a:ext cx="7897091" cy="872836"/>
          </a:xfrm>
          <a:prstGeom prst="rect">
            <a:avLst/>
          </a:prstGeom>
          <a:solidFill>
            <a:schemeClr val="bg1">
              <a:lumMod val="8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sz="4400" dirty="0"/>
              <a:t>“good segments”: payment frequency</a:t>
            </a:r>
          </a:p>
        </p:txBody>
      </p:sp>
    </p:spTree>
    <p:extLst>
      <p:ext uri="{BB962C8B-B14F-4D97-AF65-F5344CB8AC3E}">
        <p14:creationId xmlns:p14="http://schemas.microsoft.com/office/powerpoint/2010/main" val="2117309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1066800"/>
            <a:ext cx="11430000" cy="4713192"/>
          </a:xfrm>
          <a:prstGeom prst="rect">
            <a:avLst/>
          </a:prstGeom>
        </p:spPr>
      </p:pic>
      <p:sp>
        <p:nvSpPr>
          <p:cNvPr id="5" name="TextBox 4"/>
          <p:cNvSpPr txBox="1"/>
          <p:nvPr/>
        </p:nvSpPr>
        <p:spPr>
          <a:xfrm>
            <a:off x="304800" y="5779992"/>
            <a:ext cx="11887200" cy="1015663"/>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mn-lt"/>
              </a:rPr>
              <a:t>Yellow highlighted city/model combinations very attractive</a:t>
            </a:r>
          </a:p>
          <a:p>
            <a:pPr marL="342900" indent="-342900">
              <a:buFont typeface="Arial" panose="020B0604020202020204" pitchFamily="34" charset="0"/>
              <a:buChar char="•"/>
            </a:pPr>
            <a:r>
              <a:rPr lang="en-IN" sz="2000" dirty="0">
                <a:latin typeface="+mn-lt"/>
              </a:rPr>
              <a:t>Tata </a:t>
            </a:r>
            <a:r>
              <a:rPr lang="en-IN" sz="2000" dirty="0" err="1">
                <a:latin typeface="+mn-lt"/>
              </a:rPr>
              <a:t>Indica’s</a:t>
            </a:r>
            <a:r>
              <a:rPr lang="en-IN" sz="2000" dirty="0">
                <a:latin typeface="+mn-lt"/>
              </a:rPr>
              <a:t> high risk across multiple locations </a:t>
            </a:r>
          </a:p>
          <a:p>
            <a:pPr marL="342900" indent="-342900">
              <a:buFont typeface="Arial" panose="020B0604020202020204" pitchFamily="34" charset="0"/>
              <a:buChar char="•"/>
            </a:pPr>
            <a:r>
              <a:rPr lang="en-IN" sz="2000" dirty="0">
                <a:latin typeface="+mn-lt"/>
              </a:rPr>
              <a:t>Ford </a:t>
            </a:r>
            <a:r>
              <a:rPr lang="en-IN" sz="2000" dirty="0" err="1">
                <a:latin typeface="+mn-lt"/>
              </a:rPr>
              <a:t>Figo</a:t>
            </a:r>
            <a:r>
              <a:rPr lang="en-IN" sz="2000" dirty="0">
                <a:latin typeface="+mn-lt"/>
              </a:rPr>
              <a:t>: High variation in risk across location </a:t>
            </a:r>
          </a:p>
        </p:txBody>
      </p:sp>
      <p:sp>
        <p:nvSpPr>
          <p:cNvPr id="6" name="Title 1"/>
          <p:cNvSpPr txBox="1">
            <a:spLocks/>
          </p:cNvSpPr>
          <p:nvPr/>
        </p:nvSpPr>
        <p:spPr>
          <a:xfrm>
            <a:off x="-1" y="0"/>
            <a:ext cx="7897091" cy="872836"/>
          </a:xfrm>
          <a:prstGeom prst="rect">
            <a:avLst/>
          </a:prstGeom>
          <a:solidFill>
            <a:schemeClr val="bg1">
              <a:lumMod val="8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sz="4400" dirty="0"/>
              <a:t>“good segments”: targeted</a:t>
            </a:r>
          </a:p>
        </p:txBody>
      </p:sp>
    </p:spTree>
    <p:extLst>
      <p:ext uri="{BB962C8B-B14F-4D97-AF65-F5344CB8AC3E}">
        <p14:creationId xmlns:p14="http://schemas.microsoft.com/office/powerpoint/2010/main" val="2611599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91144" y="998888"/>
            <a:ext cx="6698673" cy="4572110"/>
          </a:xfrm>
          <a:prstGeom prst="rect">
            <a:avLst/>
          </a:prstGeom>
        </p:spPr>
      </p:pic>
      <p:sp>
        <p:nvSpPr>
          <p:cNvPr id="5" name="TextBox 4"/>
          <p:cNvSpPr txBox="1"/>
          <p:nvPr/>
        </p:nvSpPr>
        <p:spPr>
          <a:xfrm>
            <a:off x="320386" y="5917563"/>
            <a:ext cx="8724900" cy="400110"/>
          </a:xfrm>
          <a:prstGeom prst="rect">
            <a:avLst/>
          </a:prstGeom>
          <a:noFill/>
        </p:spPr>
        <p:txBody>
          <a:bodyPr wrap="square" rtlCol="0">
            <a:spAutoFit/>
          </a:bodyPr>
          <a:lstStyle/>
          <a:p>
            <a:r>
              <a:rPr lang="en-IN" sz="2000" dirty="0">
                <a:latin typeface="+mn-lt"/>
              </a:rPr>
              <a:t>Wagon-R and </a:t>
            </a:r>
            <a:r>
              <a:rPr lang="en-IN" sz="2000" dirty="0" err="1">
                <a:latin typeface="+mn-lt"/>
              </a:rPr>
              <a:t>Santro</a:t>
            </a:r>
            <a:r>
              <a:rPr lang="en-IN" sz="2000" dirty="0">
                <a:latin typeface="+mn-lt"/>
              </a:rPr>
              <a:t> good targets for Third Party Coverage</a:t>
            </a:r>
          </a:p>
        </p:txBody>
      </p:sp>
      <p:sp>
        <p:nvSpPr>
          <p:cNvPr id="6" name="Title 1"/>
          <p:cNvSpPr txBox="1">
            <a:spLocks/>
          </p:cNvSpPr>
          <p:nvPr/>
        </p:nvSpPr>
        <p:spPr>
          <a:xfrm>
            <a:off x="-1" y="0"/>
            <a:ext cx="7897091" cy="872836"/>
          </a:xfrm>
          <a:prstGeom prst="rect">
            <a:avLst/>
          </a:prstGeom>
          <a:solidFill>
            <a:schemeClr val="bg1">
              <a:lumMod val="8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sz="4400" dirty="0"/>
              <a:t>“good segments”: targeted</a:t>
            </a:r>
          </a:p>
        </p:txBody>
      </p:sp>
    </p:spTree>
    <p:extLst>
      <p:ext uri="{BB962C8B-B14F-4D97-AF65-F5344CB8AC3E}">
        <p14:creationId xmlns:p14="http://schemas.microsoft.com/office/powerpoint/2010/main" val="3740474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98963" y="1118372"/>
            <a:ext cx="6324600" cy="4786205"/>
          </a:xfrm>
          <a:prstGeom prst="rect">
            <a:avLst/>
          </a:prstGeom>
        </p:spPr>
      </p:pic>
      <p:sp>
        <p:nvSpPr>
          <p:cNvPr id="5" name="TextBox 4"/>
          <p:cNvSpPr txBox="1"/>
          <p:nvPr/>
        </p:nvSpPr>
        <p:spPr>
          <a:xfrm>
            <a:off x="292677" y="6011569"/>
            <a:ext cx="8724900" cy="707886"/>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mn-lt"/>
              </a:rPr>
              <a:t>Females in Kolhapur, </a:t>
            </a:r>
            <a:r>
              <a:rPr lang="en-IN" sz="2000" dirty="0" err="1">
                <a:latin typeface="+mn-lt"/>
              </a:rPr>
              <a:t>Kolkatta</a:t>
            </a:r>
            <a:r>
              <a:rPr lang="en-IN" sz="2000" dirty="0">
                <a:latin typeface="+mn-lt"/>
              </a:rPr>
              <a:t>, Gurgaon, Bangalore</a:t>
            </a:r>
          </a:p>
          <a:p>
            <a:pPr marL="342900" indent="-342900">
              <a:buFont typeface="Arial" panose="020B0604020202020204" pitchFamily="34" charset="0"/>
              <a:buChar char="•"/>
            </a:pPr>
            <a:r>
              <a:rPr lang="en-IN" sz="2000" dirty="0">
                <a:latin typeface="+mn-lt"/>
              </a:rPr>
              <a:t>Males in Guwahati, Bangalore</a:t>
            </a:r>
          </a:p>
        </p:txBody>
      </p:sp>
      <p:sp>
        <p:nvSpPr>
          <p:cNvPr id="7" name="Title 1"/>
          <p:cNvSpPr txBox="1">
            <a:spLocks/>
          </p:cNvSpPr>
          <p:nvPr/>
        </p:nvSpPr>
        <p:spPr>
          <a:xfrm>
            <a:off x="-1" y="0"/>
            <a:ext cx="7897091" cy="872836"/>
          </a:xfrm>
          <a:prstGeom prst="rect">
            <a:avLst/>
          </a:prstGeom>
          <a:solidFill>
            <a:schemeClr val="bg1">
              <a:lumMod val="8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sz="4400" dirty="0"/>
              <a:t>“good segments”: targeted</a:t>
            </a:r>
          </a:p>
        </p:txBody>
      </p:sp>
    </p:spTree>
    <p:extLst>
      <p:ext uri="{BB962C8B-B14F-4D97-AF65-F5344CB8AC3E}">
        <p14:creationId xmlns:p14="http://schemas.microsoft.com/office/powerpoint/2010/main" val="374475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143000"/>
            <a:ext cx="8229600" cy="461665"/>
          </a:xfrm>
          <a:prstGeom prst="rect">
            <a:avLst/>
          </a:prstGeom>
          <a:noFill/>
        </p:spPr>
        <p:txBody>
          <a:bodyPr wrap="square" rtlCol="0">
            <a:spAutoFit/>
          </a:bodyPr>
          <a:lstStyle/>
          <a:p>
            <a:r>
              <a:rPr lang="en-IN" sz="2400" b="1" dirty="0">
                <a:latin typeface="+mn-lt"/>
              </a:rPr>
              <a:t>Attributes					                    Lead Quality </a:t>
            </a:r>
          </a:p>
        </p:txBody>
      </p:sp>
      <p:sp>
        <p:nvSpPr>
          <p:cNvPr id="5" name="TextBox 4"/>
          <p:cNvSpPr txBox="1"/>
          <p:nvPr/>
        </p:nvSpPr>
        <p:spPr>
          <a:xfrm>
            <a:off x="304800" y="1600200"/>
            <a:ext cx="1752600" cy="369332"/>
          </a:xfrm>
          <a:prstGeom prst="rect">
            <a:avLst/>
          </a:prstGeom>
          <a:noFill/>
        </p:spPr>
        <p:txBody>
          <a:bodyPr wrap="square" rtlCol="0">
            <a:spAutoFit/>
          </a:bodyPr>
          <a:lstStyle/>
          <a:p>
            <a:r>
              <a:rPr lang="en-IN" dirty="0">
                <a:latin typeface="+mn-lt"/>
              </a:rPr>
              <a:t>Manufacturer</a:t>
            </a:r>
          </a:p>
        </p:txBody>
      </p:sp>
      <p:sp>
        <p:nvSpPr>
          <p:cNvPr id="6" name="TextBox 5"/>
          <p:cNvSpPr txBox="1"/>
          <p:nvPr/>
        </p:nvSpPr>
        <p:spPr>
          <a:xfrm>
            <a:off x="4648200" y="1608006"/>
            <a:ext cx="1752600" cy="646331"/>
          </a:xfrm>
          <a:prstGeom prst="rect">
            <a:avLst/>
          </a:prstGeom>
          <a:noFill/>
        </p:spPr>
        <p:txBody>
          <a:bodyPr wrap="square" rtlCol="0">
            <a:spAutoFit/>
          </a:bodyPr>
          <a:lstStyle/>
          <a:p>
            <a:r>
              <a:rPr lang="en-IN" dirty="0" err="1">
                <a:latin typeface="+mn-lt"/>
              </a:rPr>
              <a:t>Mitsubushi</a:t>
            </a:r>
            <a:r>
              <a:rPr lang="en-IN" dirty="0">
                <a:latin typeface="+mn-lt"/>
              </a:rPr>
              <a:t> </a:t>
            </a:r>
          </a:p>
          <a:p>
            <a:r>
              <a:rPr lang="en-IN" dirty="0">
                <a:latin typeface="+mn-lt"/>
              </a:rPr>
              <a:t>Honda</a:t>
            </a:r>
          </a:p>
        </p:txBody>
      </p:sp>
      <p:sp>
        <p:nvSpPr>
          <p:cNvPr id="7" name="Right Arrow 6"/>
          <p:cNvSpPr/>
          <p:nvPr/>
        </p:nvSpPr>
        <p:spPr>
          <a:xfrm rot="16200000">
            <a:off x="5980322" y="1784855"/>
            <a:ext cx="326162" cy="209994"/>
          </a:xfrm>
          <a:prstGeom prst="rightArrow">
            <a:avLst/>
          </a:prstGeom>
          <a:solidFill>
            <a:srgbClr val="00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8" name="TextBox 7"/>
          <p:cNvSpPr txBox="1"/>
          <p:nvPr/>
        </p:nvSpPr>
        <p:spPr>
          <a:xfrm>
            <a:off x="6934200" y="1600200"/>
            <a:ext cx="1752600" cy="369332"/>
          </a:xfrm>
          <a:prstGeom prst="rect">
            <a:avLst/>
          </a:prstGeom>
          <a:noFill/>
        </p:spPr>
        <p:txBody>
          <a:bodyPr wrap="square" rtlCol="0">
            <a:spAutoFit/>
          </a:bodyPr>
          <a:lstStyle/>
          <a:p>
            <a:r>
              <a:rPr lang="en-IN" dirty="0">
                <a:latin typeface="+mn-lt"/>
              </a:rPr>
              <a:t>Ford</a:t>
            </a:r>
          </a:p>
        </p:txBody>
      </p:sp>
      <p:sp>
        <p:nvSpPr>
          <p:cNvPr id="9" name="Right Arrow 8"/>
          <p:cNvSpPr/>
          <p:nvPr/>
        </p:nvSpPr>
        <p:spPr>
          <a:xfrm rot="5400000">
            <a:off x="7961522" y="1766249"/>
            <a:ext cx="326162" cy="247206"/>
          </a:xfrm>
          <a:prstGeom prst="rightArrow">
            <a:avLst>
              <a:gd name="adj1" fmla="val 50000"/>
              <a:gd name="adj2" fmla="val 46083"/>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0" name="TextBox 9"/>
          <p:cNvSpPr txBox="1"/>
          <p:nvPr/>
        </p:nvSpPr>
        <p:spPr>
          <a:xfrm>
            <a:off x="304800" y="2907268"/>
            <a:ext cx="1752600" cy="369332"/>
          </a:xfrm>
          <a:prstGeom prst="rect">
            <a:avLst/>
          </a:prstGeom>
          <a:noFill/>
        </p:spPr>
        <p:txBody>
          <a:bodyPr wrap="square" rtlCol="0">
            <a:spAutoFit/>
          </a:bodyPr>
          <a:lstStyle/>
          <a:p>
            <a:r>
              <a:rPr lang="en-IN" dirty="0">
                <a:latin typeface="+mn-lt"/>
              </a:rPr>
              <a:t>Location </a:t>
            </a:r>
          </a:p>
        </p:txBody>
      </p:sp>
      <p:sp>
        <p:nvSpPr>
          <p:cNvPr id="11" name="TextBox 10"/>
          <p:cNvSpPr txBox="1"/>
          <p:nvPr/>
        </p:nvSpPr>
        <p:spPr>
          <a:xfrm>
            <a:off x="4648200" y="2886670"/>
            <a:ext cx="1752600" cy="646331"/>
          </a:xfrm>
          <a:prstGeom prst="rect">
            <a:avLst/>
          </a:prstGeom>
          <a:noFill/>
        </p:spPr>
        <p:txBody>
          <a:bodyPr wrap="square" rtlCol="0">
            <a:spAutoFit/>
          </a:bodyPr>
          <a:lstStyle/>
          <a:p>
            <a:r>
              <a:rPr lang="en-IN" dirty="0">
                <a:latin typeface="+mn-lt"/>
              </a:rPr>
              <a:t>Bangalore</a:t>
            </a:r>
          </a:p>
          <a:p>
            <a:r>
              <a:rPr lang="en-IN" dirty="0" err="1">
                <a:latin typeface="+mn-lt"/>
              </a:rPr>
              <a:t>Kolkatta</a:t>
            </a:r>
            <a:endParaRPr lang="en-IN" dirty="0">
              <a:latin typeface="+mn-lt"/>
            </a:endParaRPr>
          </a:p>
        </p:txBody>
      </p:sp>
      <p:sp>
        <p:nvSpPr>
          <p:cNvPr id="12" name="TextBox 11"/>
          <p:cNvSpPr txBox="1"/>
          <p:nvPr/>
        </p:nvSpPr>
        <p:spPr>
          <a:xfrm>
            <a:off x="304800" y="3897868"/>
            <a:ext cx="1752600" cy="369332"/>
          </a:xfrm>
          <a:prstGeom prst="rect">
            <a:avLst/>
          </a:prstGeom>
          <a:noFill/>
        </p:spPr>
        <p:txBody>
          <a:bodyPr wrap="square" rtlCol="0">
            <a:spAutoFit/>
          </a:bodyPr>
          <a:lstStyle/>
          <a:p>
            <a:r>
              <a:rPr lang="en-IN" dirty="0">
                <a:latin typeface="+mn-lt"/>
              </a:rPr>
              <a:t>Customer Age  </a:t>
            </a:r>
          </a:p>
        </p:txBody>
      </p:sp>
      <p:sp>
        <p:nvSpPr>
          <p:cNvPr id="13" name="TextBox 12"/>
          <p:cNvSpPr txBox="1"/>
          <p:nvPr/>
        </p:nvSpPr>
        <p:spPr>
          <a:xfrm>
            <a:off x="4648200" y="3877269"/>
            <a:ext cx="1752600" cy="646331"/>
          </a:xfrm>
          <a:prstGeom prst="rect">
            <a:avLst/>
          </a:prstGeom>
          <a:noFill/>
        </p:spPr>
        <p:txBody>
          <a:bodyPr wrap="square" rtlCol="0">
            <a:spAutoFit/>
          </a:bodyPr>
          <a:lstStyle/>
          <a:p>
            <a:r>
              <a:rPr lang="en-IN" dirty="0">
                <a:latin typeface="+mn-lt"/>
              </a:rPr>
              <a:t>50 - 60</a:t>
            </a:r>
          </a:p>
          <a:p>
            <a:r>
              <a:rPr lang="en-IN" dirty="0">
                <a:latin typeface="+mn-lt"/>
              </a:rPr>
              <a:t>60 - 70</a:t>
            </a:r>
          </a:p>
        </p:txBody>
      </p:sp>
      <p:sp>
        <p:nvSpPr>
          <p:cNvPr id="14" name="TextBox 13"/>
          <p:cNvSpPr txBox="1"/>
          <p:nvPr/>
        </p:nvSpPr>
        <p:spPr>
          <a:xfrm>
            <a:off x="304800" y="4812268"/>
            <a:ext cx="2743200" cy="369332"/>
          </a:xfrm>
          <a:prstGeom prst="rect">
            <a:avLst/>
          </a:prstGeom>
          <a:noFill/>
        </p:spPr>
        <p:txBody>
          <a:bodyPr wrap="square" rtlCol="0">
            <a:spAutoFit/>
          </a:bodyPr>
          <a:lstStyle/>
          <a:p>
            <a:r>
              <a:rPr lang="en-IN" dirty="0">
                <a:latin typeface="+mn-lt"/>
              </a:rPr>
              <a:t>Payment Frequency</a:t>
            </a:r>
          </a:p>
        </p:txBody>
      </p:sp>
      <p:sp>
        <p:nvSpPr>
          <p:cNvPr id="15" name="TextBox 14"/>
          <p:cNvSpPr txBox="1"/>
          <p:nvPr/>
        </p:nvSpPr>
        <p:spPr>
          <a:xfrm>
            <a:off x="4648200" y="4867869"/>
            <a:ext cx="1752600" cy="369332"/>
          </a:xfrm>
          <a:prstGeom prst="rect">
            <a:avLst/>
          </a:prstGeom>
          <a:noFill/>
        </p:spPr>
        <p:txBody>
          <a:bodyPr wrap="square" rtlCol="0">
            <a:spAutoFit/>
          </a:bodyPr>
          <a:lstStyle/>
          <a:p>
            <a:r>
              <a:rPr lang="en-IN" dirty="0">
                <a:latin typeface="+mn-lt"/>
              </a:rPr>
              <a:t>Monthly</a:t>
            </a:r>
          </a:p>
        </p:txBody>
      </p:sp>
      <p:sp>
        <p:nvSpPr>
          <p:cNvPr id="16" name="TextBox 15"/>
          <p:cNvSpPr txBox="1"/>
          <p:nvPr/>
        </p:nvSpPr>
        <p:spPr>
          <a:xfrm>
            <a:off x="304800" y="5574268"/>
            <a:ext cx="2743200" cy="369332"/>
          </a:xfrm>
          <a:prstGeom prst="rect">
            <a:avLst/>
          </a:prstGeom>
          <a:noFill/>
        </p:spPr>
        <p:txBody>
          <a:bodyPr wrap="square" rtlCol="0">
            <a:spAutoFit/>
          </a:bodyPr>
          <a:lstStyle/>
          <a:p>
            <a:r>
              <a:rPr lang="en-IN" dirty="0">
                <a:latin typeface="+mn-lt"/>
              </a:rPr>
              <a:t>Gender</a:t>
            </a:r>
          </a:p>
        </p:txBody>
      </p:sp>
      <p:sp>
        <p:nvSpPr>
          <p:cNvPr id="17" name="TextBox 16"/>
          <p:cNvSpPr txBox="1"/>
          <p:nvPr/>
        </p:nvSpPr>
        <p:spPr>
          <a:xfrm>
            <a:off x="4648200" y="5553669"/>
            <a:ext cx="1752600" cy="369332"/>
          </a:xfrm>
          <a:prstGeom prst="rect">
            <a:avLst/>
          </a:prstGeom>
          <a:noFill/>
        </p:spPr>
        <p:txBody>
          <a:bodyPr wrap="square" rtlCol="0">
            <a:spAutoFit/>
          </a:bodyPr>
          <a:lstStyle/>
          <a:p>
            <a:r>
              <a:rPr lang="en-IN" dirty="0">
                <a:latin typeface="+mn-lt"/>
              </a:rPr>
              <a:t>Male</a:t>
            </a:r>
          </a:p>
        </p:txBody>
      </p:sp>
      <p:sp>
        <p:nvSpPr>
          <p:cNvPr id="18" name="Right Arrow 17"/>
          <p:cNvSpPr/>
          <p:nvPr/>
        </p:nvSpPr>
        <p:spPr>
          <a:xfrm rot="16200000">
            <a:off x="5980322" y="3084722"/>
            <a:ext cx="326162" cy="209994"/>
          </a:xfrm>
          <a:prstGeom prst="rightArrow">
            <a:avLst/>
          </a:prstGeom>
          <a:solidFill>
            <a:srgbClr val="00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9" name="TextBox 18"/>
          <p:cNvSpPr txBox="1"/>
          <p:nvPr/>
        </p:nvSpPr>
        <p:spPr>
          <a:xfrm>
            <a:off x="7010400" y="2886670"/>
            <a:ext cx="1752600" cy="646331"/>
          </a:xfrm>
          <a:prstGeom prst="rect">
            <a:avLst/>
          </a:prstGeom>
          <a:noFill/>
        </p:spPr>
        <p:txBody>
          <a:bodyPr wrap="square" rtlCol="0">
            <a:spAutoFit/>
          </a:bodyPr>
          <a:lstStyle/>
          <a:p>
            <a:r>
              <a:rPr lang="en-IN" dirty="0">
                <a:latin typeface="+mn-lt"/>
              </a:rPr>
              <a:t>Mathura</a:t>
            </a:r>
          </a:p>
          <a:p>
            <a:r>
              <a:rPr lang="en-IN" dirty="0">
                <a:latin typeface="+mn-lt"/>
              </a:rPr>
              <a:t>Noida</a:t>
            </a:r>
          </a:p>
        </p:txBody>
      </p:sp>
      <p:sp>
        <p:nvSpPr>
          <p:cNvPr id="20" name="Right Arrow 19"/>
          <p:cNvSpPr/>
          <p:nvPr/>
        </p:nvSpPr>
        <p:spPr>
          <a:xfrm rot="5400000">
            <a:off x="7961522" y="3066115"/>
            <a:ext cx="326162" cy="247206"/>
          </a:xfrm>
          <a:prstGeom prst="rightArrow">
            <a:avLst>
              <a:gd name="adj1" fmla="val 50000"/>
              <a:gd name="adj2" fmla="val 46083"/>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1" name="Right Arrow 20"/>
          <p:cNvSpPr/>
          <p:nvPr/>
        </p:nvSpPr>
        <p:spPr>
          <a:xfrm rot="16200000">
            <a:off x="5980322" y="4075322"/>
            <a:ext cx="326162" cy="209994"/>
          </a:xfrm>
          <a:prstGeom prst="rightArrow">
            <a:avLst/>
          </a:prstGeom>
          <a:solidFill>
            <a:srgbClr val="00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2" name="Right Arrow 21"/>
          <p:cNvSpPr/>
          <p:nvPr/>
        </p:nvSpPr>
        <p:spPr>
          <a:xfrm rot="16200000">
            <a:off x="5980322" y="4934885"/>
            <a:ext cx="326162" cy="209994"/>
          </a:xfrm>
          <a:prstGeom prst="rightArrow">
            <a:avLst/>
          </a:prstGeom>
          <a:solidFill>
            <a:srgbClr val="00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3" name="Right Arrow 22"/>
          <p:cNvSpPr/>
          <p:nvPr/>
        </p:nvSpPr>
        <p:spPr>
          <a:xfrm rot="16200000">
            <a:off x="5980322" y="5599322"/>
            <a:ext cx="326162" cy="209994"/>
          </a:xfrm>
          <a:prstGeom prst="rightArrow">
            <a:avLst/>
          </a:prstGeom>
          <a:solidFill>
            <a:srgbClr val="00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5" name="Title 1"/>
          <p:cNvSpPr txBox="1">
            <a:spLocks/>
          </p:cNvSpPr>
          <p:nvPr/>
        </p:nvSpPr>
        <p:spPr>
          <a:xfrm>
            <a:off x="-1" y="0"/>
            <a:ext cx="7897091" cy="872836"/>
          </a:xfrm>
          <a:prstGeom prst="rect">
            <a:avLst/>
          </a:prstGeom>
          <a:solidFill>
            <a:schemeClr val="bg1">
              <a:lumMod val="8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sz="4400" dirty="0"/>
              <a:t>LEAD QUALITY BY SEGMENTS</a:t>
            </a:r>
          </a:p>
        </p:txBody>
      </p:sp>
    </p:spTree>
    <p:extLst>
      <p:ext uri="{BB962C8B-B14F-4D97-AF65-F5344CB8AC3E}">
        <p14:creationId xmlns:p14="http://schemas.microsoft.com/office/powerpoint/2010/main" val="235669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419600" cy="872836"/>
          </a:xfrm>
          <a:solidFill>
            <a:schemeClr val="bg1">
              <a:lumMod val="85000"/>
            </a:schemeClr>
          </a:solidFill>
        </p:spPr>
        <p:txBody>
          <a:bodyPr>
            <a:normAutofit/>
          </a:bodyPr>
          <a:lstStyle/>
          <a:p>
            <a:r>
              <a:rPr lang="en-US" sz="4400" dirty="0"/>
              <a:t>PROBLEM STATEMENT</a:t>
            </a:r>
          </a:p>
        </p:txBody>
      </p:sp>
      <p:sp>
        <p:nvSpPr>
          <p:cNvPr id="3" name="Content Placeholder 2"/>
          <p:cNvSpPr>
            <a:spLocks noGrp="1"/>
          </p:cNvSpPr>
          <p:nvPr>
            <p:ph idx="1"/>
          </p:nvPr>
        </p:nvSpPr>
        <p:spPr>
          <a:xfrm>
            <a:off x="318655" y="1234718"/>
            <a:ext cx="11319163" cy="4210118"/>
          </a:xfrm>
        </p:spPr>
        <p:txBody>
          <a:bodyPr>
            <a:normAutofit/>
          </a:bodyPr>
          <a:lstStyle/>
          <a:p>
            <a:pPr marL="0" indent="0">
              <a:buNone/>
            </a:pPr>
            <a:r>
              <a:rPr lang="en-IN" dirty="0"/>
              <a:t>An auto insurance company is trying to understand performance of its portfolio over the last year. It provides general automobile insurance all over India, and wants to understand how it performed, areas to focus on to improve performance and market share. It would specifically like to analyse data on insurance its premium data as well as claim data to identify</a:t>
            </a:r>
          </a:p>
          <a:p>
            <a:endParaRPr lang="en-IN" dirty="0"/>
          </a:p>
          <a:p>
            <a:pPr marL="342900" indent="-342900">
              <a:buFont typeface="Arial" panose="020B0604020202020204" pitchFamily="34" charset="0"/>
              <a:buChar char="•"/>
            </a:pPr>
            <a:r>
              <a:rPr lang="en-IN" dirty="0"/>
              <a:t>“Good” segments, and “Bad” segments</a:t>
            </a:r>
          </a:p>
          <a:p>
            <a:endParaRPr lang="en-IN" dirty="0"/>
          </a:p>
          <a:p>
            <a:pPr marL="342900" indent="-342900">
              <a:buFont typeface="Arial" panose="020B0604020202020204" pitchFamily="34" charset="0"/>
              <a:buChar char="•"/>
            </a:pPr>
            <a:r>
              <a:rPr lang="en-IN" dirty="0"/>
              <a:t>Market segments to target to increase market share</a:t>
            </a:r>
          </a:p>
          <a:p>
            <a:pPr marL="342900" indent="-342900">
              <a:buFont typeface="Arial" panose="020B0604020202020204" pitchFamily="34" charset="0"/>
              <a:buChar char="•"/>
            </a:pPr>
            <a:endParaRPr lang="en-IN" dirty="0"/>
          </a:p>
          <a:p>
            <a:r>
              <a:rPr lang="en-IN" dirty="0"/>
              <a:t>Data available includes car attributes, geo-demographic data, premium charges and claims received </a:t>
            </a:r>
          </a:p>
          <a:p>
            <a:endParaRPr lang="en-US" dirty="0"/>
          </a:p>
        </p:txBody>
      </p:sp>
    </p:spTree>
    <p:extLst>
      <p:ext uri="{BB962C8B-B14F-4D97-AF65-F5344CB8AC3E}">
        <p14:creationId xmlns:p14="http://schemas.microsoft.com/office/powerpoint/2010/main" val="2081773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5637" y="1489362"/>
            <a:ext cx="8229600" cy="461665"/>
          </a:xfrm>
          <a:prstGeom prst="rect">
            <a:avLst/>
          </a:prstGeom>
          <a:noFill/>
        </p:spPr>
        <p:txBody>
          <a:bodyPr wrap="square" rtlCol="0">
            <a:spAutoFit/>
          </a:bodyPr>
          <a:lstStyle/>
          <a:p>
            <a:r>
              <a:rPr lang="en-IN" sz="2400" b="1" dirty="0">
                <a:latin typeface="+mn-lt"/>
              </a:rPr>
              <a:t>Attributes					                        Lead Quality </a:t>
            </a:r>
          </a:p>
        </p:txBody>
      </p:sp>
      <p:sp>
        <p:nvSpPr>
          <p:cNvPr id="5" name="TextBox 4"/>
          <p:cNvSpPr txBox="1"/>
          <p:nvPr/>
        </p:nvSpPr>
        <p:spPr>
          <a:xfrm>
            <a:off x="415637" y="1946562"/>
            <a:ext cx="1752600" cy="369332"/>
          </a:xfrm>
          <a:prstGeom prst="rect">
            <a:avLst/>
          </a:prstGeom>
          <a:noFill/>
        </p:spPr>
        <p:txBody>
          <a:bodyPr wrap="square" rtlCol="0">
            <a:spAutoFit/>
          </a:bodyPr>
          <a:lstStyle/>
          <a:p>
            <a:r>
              <a:rPr lang="en-IN" dirty="0">
                <a:latin typeface="+mn-lt"/>
              </a:rPr>
              <a:t>Car Age</a:t>
            </a:r>
          </a:p>
        </p:txBody>
      </p:sp>
      <p:sp>
        <p:nvSpPr>
          <p:cNvPr id="6" name="TextBox 5"/>
          <p:cNvSpPr txBox="1"/>
          <p:nvPr/>
        </p:nvSpPr>
        <p:spPr>
          <a:xfrm>
            <a:off x="4759037" y="1954368"/>
            <a:ext cx="1752600" cy="646331"/>
          </a:xfrm>
          <a:prstGeom prst="rect">
            <a:avLst/>
          </a:prstGeom>
          <a:noFill/>
        </p:spPr>
        <p:txBody>
          <a:bodyPr wrap="square" rtlCol="0">
            <a:spAutoFit/>
          </a:bodyPr>
          <a:lstStyle/>
          <a:p>
            <a:r>
              <a:rPr lang="en-IN" dirty="0">
                <a:latin typeface="+mn-lt"/>
              </a:rPr>
              <a:t>&lt; 1 year</a:t>
            </a:r>
          </a:p>
          <a:p>
            <a:r>
              <a:rPr lang="en-IN" dirty="0">
                <a:latin typeface="+mn-lt"/>
              </a:rPr>
              <a:t>&gt; 5 years</a:t>
            </a:r>
          </a:p>
        </p:txBody>
      </p:sp>
      <p:sp>
        <p:nvSpPr>
          <p:cNvPr id="7" name="Right Arrow 6"/>
          <p:cNvSpPr/>
          <p:nvPr/>
        </p:nvSpPr>
        <p:spPr>
          <a:xfrm rot="16200000">
            <a:off x="6395959" y="2129881"/>
            <a:ext cx="326162" cy="209994"/>
          </a:xfrm>
          <a:prstGeom prst="rightArrow">
            <a:avLst/>
          </a:prstGeom>
          <a:solidFill>
            <a:srgbClr val="00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8" name="TextBox 7"/>
          <p:cNvSpPr txBox="1"/>
          <p:nvPr/>
        </p:nvSpPr>
        <p:spPr>
          <a:xfrm>
            <a:off x="415637" y="3253630"/>
            <a:ext cx="1752600" cy="369332"/>
          </a:xfrm>
          <a:prstGeom prst="rect">
            <a:avLst/>
          </a:prstGeom>
          <a:noFill/>
        </p:spPr>
        <p:txBody>
          <a:bodyPr wrap="square" rtlCol="0">
            <a:spAutoFit/>
          </a:bodyPr>
          <a:lstStyle/>
          <a:p>
            <a:r>
              <a:rPr lang="en-IN" dirty="0">
                <a:latin typeface="+mn-lt"/>
              </a:rPr>
              <a:t>Coverage Type</a:t>
            </a:r>
          </a:p>
        </p:txBody>
      </p:sp>
      <p:sp>
        <p:nvSpPr>
          <p:cNvPr id="9" name="TextBox 8"/>
          <p:cNvSpPr txBox="1"/>
          <p:nvPr/>
        </p:nvSpPr>
        <p:spPr>
          <a:xfrm>
            <a:off x="4759037" y="3233032"/>
            <a:ext cx="1752600" cy="369332"/>
          </a:xfrm>
          <a:prstGeom prst="rect">
            <a:avLst/>
          </a:prstGeom>
          <a:noFill/>
        </p:spPr>
        <p:txBody>
          <a:bodyPr wrap="square" rtlCol="0">
            <a:spAutoFit/>
          </a:bodyPr>
          <a:lstStyle/>
          <a:p>
            <a:r>
              <a:rPr lang="en-IN" dirty="0">
                <a:latin typeface="+mn-lt"/>
              </a:rPr>
              <a:t>Comprehensive</a:t>
            </a:r>
          </a:p>
        </p:txBody>
      </p:sp>
      <p:sp>
        <p:nvSpPr>
          <p:cNvPr id="10" name="TextBox 9"/>
          <p:cNvSpPr txBox="1"/>
          <p:nvPr/>
        </p:nvSpPr>
        <p:spPr>
          <a:xfrm>
            <a:off x="415637" y="4244230"/>
            <a:ext cx="1752600" cy="369332"/>
          </a:xfrm>
          <a:prstGeom prst="rect">
            <a:avLst/>
          </a:prstGeom>
          <a:noFill/>
        </p:spPr>
        <p:txBody>
          <a:bodyPr wrap="square" rtlCol="0">
            <a:spAutoFit/>
          </a:bodyPr>
          <a:lstStyle/>
          <a:p>
            <a:r>
              <a:rPr lang="en-IN" dirty="0">
                <a:latin typeface="+mn-lt"/>
              </a:rPr>
              <a:t>Cubic Capacity</a:t>
            </a:r>
          </a:p>
        </p:txBody>
      </p:sp>
      <p:sp>
        <p:nvSpPr>
          <p:cNvPr id="11" name="TextBox 10"/>
          <p:cNvSpPr txBox="1"/>
          <p:nvPr/>
        </p:nvSpPr>
        <p:spPr>
          <a:xfrm>
            <a:off x="4759037" y="4223631"/>
            <a:ext cx="1752600" cy="369332"/>
          </a:xfrm>
          <a:prstGeom prst="rect">
            <a:avLst/>
          </a:prstGeom>
          <a:noFill/>
        </p:spPr>
        <p:txBody>
          <a:bodyPr wrap="square" rtlCol="0">
            <a:spAutoFit/>
          </a:bodyPr>
          <a:lstStyle/>
          <a:p>
            <a:r>
              <a:rPr lang="en-IN" dirty="0">
                <a:latin typeface="+mn-lt"/>
              </a:rPr>
              <a:t>&gt;2000</a:t>
            </a:r>
          </a:p>
        </p:txBody>
      </p:sp>
      <p:sp>
        <p:nvSpPr>
          <p:cNvPr id="12" name="Right Arrow 11"/>
          <p:cNvSpPr/>
          <p:nvPr/>
        </p:nvSpPr>
        <p:spPr>
          <a:xfrm rot="16200000">
            <a:off x="6395959" y="3376247"/>
            <a:ext cx="326162" cy="209994"/>
          </a:xfrm>
          <a:prstGeom prst="rightArrow">
            <a:avLst/>
          </a:prstGeom>
          <a:solidFill>
            <a:srgbClr val="00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3" name="TextBox 12"/>
          <p:cNvSpPr txBox="1"/>
          <p:nvPr/>
        </p:nvSpPr>
        <p:spPr>
          <a:xfrm>
            <a:off x="7121237" y="3233032"/>
            <a:ext cx="1752600" cy="369332"/>
          </a:xfrm>
          <a:prstGeom prst="rect">
            <a:avLst/>
          </a:prstGeom>
          <a:noFill/>
        </p:spPr>
        <p:txBody>
          <a:bodyPr wrap="square" rtlCol="0">
            <a:spAutoFit/>
          </a:bodyPr>
          <a:lstStyle/>
          <a:p>
            <a:r>
              <a:rPr lang="en-IN" dirty="0">
                <a:latin typeface="+mn-lt"/>
              </a:rPr>
              <a:t>Third Party</a:t>
            </a:r>
          </a:p>
        </p:txBody>
      </p:sp>
      <p:sp>
        <p:nvSpPr>
          <p:cNvPr id="14" name="Right Arrow 13"/>
          <p:cNvSpPr/>
          <p:nvPr/>
        </p:nvSpPr>
        <p:spPr>
          <a:xfrm rot="5400000">
            <a:off x="8358553" y="3357640"/>
            <a:ext cx="326162" cy="247206"/>
          </a:xfrm>
          <a:prstGeom prst="rightArrow">
            <a:avLst>
              <a:gd name="adj1" fmla="val 50000"/>
              <a:gd name="adj2" fmla="val 46083"/>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5" name="Right Arrow 14"/>
          <p:cNvSpPr/>
          <p:nvPr/>
        </p:nvSpPr>
        <p:spPr>
          <a:xfrm rot="16200000">
            <a:off x="6395959" y="4345484"/>
            <a:ext cx="326162" cy="209994"/>
          </a:xfrm>
          <a:prstGeom prst="rightArrow">
            <a:avLst/>
          </a:prstGeom>
          <a:solidFill>
            <a:srgbClr val="00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TextBox 15"/>
          <p:cNvSpPr txBox="1"/>
          <p:nvPr/>
        </p:nvSpPr>
        <p:spPr>
          <a:xfrm>
            <a:off x="7121237" y="4232562"/>
            <a:ext cx="1752600" cy="369332"/>
          </a:xfrm>
          <a:prstGeom prst="rect">
            <a:avLst/>
          </a:prstGeom>
          <a:noFill/>
        </p:spPr>
        <p:txBody>
          <a:bodyPr wrap="square" rtlCol="0">
            <a:spAutoFit/>
          </a:bodyPr>
          <a:lstStyle/>
          <a:p>
            <a:r>
              <a:rPr lang="en-IN" dirty="0">
                <a:latin typeface="+mn-lt"/>
              </a:rPr>
              <a:t>&lt;1100</a:t>
            </a:r>
          </a:p>
        </p:txBody>
      </p:sp>
      <p:sp>
        <p:nvSpPr>
          <p:cNvPr id="17" name="Right Arrow 16"/>
          <p:cNvSpPr/>
          <p:nvPr/>
        </p:nvSpPr>
        <p:spPr>
          <a:xfrm rot="5400000">
            <a:off x="8358553" y="4357170"/>
            <a:ext cx="326162" cy="247206"/>
          </a:xfrm>
          <a:prstGeom prst="rightArrow">
            <a:avLst>
              <a:gd name="adj1" fmla="val 50000"/>
              <a:gd name="adj2" fmla="val 46083"/>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8" name="Title 1"/>
          <p:cNvSpPr txBox="1">
            <a:spLocks/>
          </p:cNvSpPr>
          <p:nvPr/>
        </p:nvSpPr>
        <p:spPr>
          <a:xfrm>
            <a:off x="-1" y="0"/>
            <a:ext cx="7897091" cy="872836"/>
          </a:xfrm>
          <a:prstGeom prst="rect">
            <a:avLst/>
          </a:prstGeom>
          <a:solidFill>
            <a:schemeClr val="bg1">
              <a:lumMod val="8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sz="4400" dirty="0"/>
              <a:t>LEAD QUALITY BY SEGMENTS</a:t>
            </a:r>
          </a:p>
        </p:txBody>
      </p:sp>
    </p:spTree>
    <p:extLst>
      <p:ext uri="{BB962C8B-B14F-4D97-AF65-F5344CB8AC3E}">
        <p14:creationId xmlns:p14="http://schemas.microsoft.com/office/powerpoint/2010/main" val="114212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8903" y="1220863"/>
            <a:ext cx="10058400" cy="4050792"/>
          </a:xfrm>
        </p:spPr>
        <p:txBody>
          <a:bodyPr>
            <a:normAutofit fontScale="92500" lnSpcReduction="20000"/>
          </a:bodyPr>
          <a:lstStyle/>
          <a:p>
            <a:r>
              <a:rPr lang="en-IN" dirty="0"/>
              <a:t>How do we measure performance?</a:t>
            </a:r>
          </a:p>
          <a:p>
            <a:endParaRPr lang="en-IN" dirty="0"/>
          </a:p>
          <a:p>
            <a:r>
              <a:rPr lang="en-IN" dirty="0"/>
              <a:t>Number of policies? </a:t>
            </a:r>
          </a:p>
          <a:p>
            <a:endParaRPr lang="en-IN" dirty="0"/>
          </a:p>
          <a:p>
            <a:r>
              <a:rPr lang="en-IN" dirty="0"/>
              <a:t>Total Insured Value?</a:t>
            </a:r>
          </a:p>
          <a:p>
            <a:endParaRPr lang="en-IN" dirty="0"/>
          </a:p>
          <a:p>
            <a:r>
              <a:rPr lang="en-IN" dirty="0"/>
              <a:t>Total premium? </a:t>
            </a:r>
          </a:p>
          <a:p>
            <a:endParaRPr lang="en-IN" dirty="0"/>
          </a:p>
          <a:p>
            <a:r>
              <a:rPr lang="en-IN" dirty="0"/>
              <a:t>Number of claims? </a:t>
            </a:r>
          </a:p>
          <a:p>
            <a:endParaRPr lang="en-IN" dirty="0"/>
          </a:p>
          <a:p>
            <a:r>
              <a:rPr lang="en-IN" dirty="0"/>
              <a:t>Total claim amount?  </a:t>
            </a:r>
          </a:p>
          <a:p>
            <a:endParaRPr lang="en-US" dirty="0"/>
          </a:p>
        </p:txBody>
      </p:sp>
      <p:sp>
        <p:nvSpPr>
          <p:cNvPr id="4" name="Title 1"/>
          <p:cNvSpPr>
            <a:spLocks noGrp="1"/>
          </p:cNvSpPr>
          <p:nvPr>
            <p:ph type="title"/>
          </p:nvPr>
        </p:nvSpPr>
        <p:spPr>
          <a:xfrm>
            <a:off x="0" y="0"/>
            <a:ext cx="4419600" cy="872836"/>
          </a:xfrm>
          <a:solidFill>
            <a:schemeClr val="bg1">
              <a:lumMod val="85000"/>
            </a:schemeClr>
          </a:solidFill>
        </p:spPr>
        <p:txBody>
          <a:bodyPr>
            <a:normAutofit/>
          </a:bodyPr>
          <a:lstStyle/>
          <a:p>
            <a:r>
              <a:rPr lang="en-US" sz="4400" dirty="0"/>
              <a:t>PROBLEM STATEMENT</a:t>
            </a:r>
          </a:p>
        </p:txBody>
      </p:sp>
    </p:spTree>
    <p:extLst>
      <p:ext uri="{BB962C8B-B14F-4D97-AF65-F5344CB8AC3E}">
        <p14:creationId xmlns:p14="http://schemas.microsoft.com/office/powerpoint/2010/main" val="3104968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648" y="1179299"/>
            <a:ext cx="10058400" cy="4050792"/>
          </a:xfrm>
        </p:spPr>
        <p:txBody>
          <a:bodyPr>
            <a:normAutofit/>
          </a:bodyPr>
          <a:lstStyle/>
          <a:p>
            <a:r>
              <a:rPr lang="en-IN" dirty="0"/>
              <a:t>In financial terms,  performance is profit</a:t>
            </a:r>
          </a:p>
          <a:p>
            <a:endParaRPr lang="en-IN" dirty="0"/>
          </a:p>
          <a:p>
            <a:r>
              <a:rPr lang="en-IN" dirty="0"/>
              <a:t>(Premium – Claims), or (Premium/Claim) ratio</a:t>
            </a:r>
          </a:p>
          <a:p>
            <a:pPr marL="0" indent="0">
              <a:buNone/>
            </a:pPr>
            <a:endParaRPr lang="en-IN" dirty="0"/>
          </a:p>
          <a:p>
            <a:pPr>
              <a:lnSpc>
                <a:spcPct val="100000"/>
              </a:lnSpc>
            </a:pPr>
            <a:r>
              <a:rPr lang="en-IN" dirty="0"/>
              <a:t>“Good” segments, and “Bad” segments –  on the basis of Premium/Claim ratio</a:t>
            </a:r>
          </a:p>
          <a:p>
            <a:pPr marL="0" indent="0">
              <a:lnSpc>
                <a:spcPct val="100000"/>
              </a:lnSpc>
              <a:buNone/>
            </a:pPr>
            <a:endParaRPr lang="en-IN" dirty="0"/>
          </a:p>
          <a:p>
            <a:pPr>
              <a:lnSpc>
                <a:spcPct val="100000"/>
              </a:lnSpc>
            </a:pPr>
            <a:r>
              <a:rPr lang="en-IN" dirty="0"/>
              <a:t>Market segments to target to increase market share – on the basis of Premium/Claim ratio</a:t>
            </a:r>
          </a:p>
          <a:p>
            <a:pPr marL="0" indent="0">
              <a:buNone/>
            </a:pPr>
            <a:endParaRPr lang="en-IN" dirty="0"/>
          </a:p>
          <a:p>
            <a:endParaRPr lang="en-US" dirty="0"/>
          </a:p>
        </p:txBody>
      </p:sp>
      <p:sp>
        <p:nvSpPr>
          <p:cNvPr id="4" name="Title 1"/>
          <p:cNvSpPr>
            <a:spLocks noGrp="1"/>
          </p:cNvSpPr>
          <p:nvPr>
            <p:ph type="title"/>
          </p:nvPr>
        </p:nvSpPr>
        <p:spPr>
          <a:xfrm>
            <a:off x="0" y="0"/>
            <a:ext cx="4419600" cy="872836"/>
          </a:xfrm>
          <a:solidFill>
            <a:schemeClr val="bg1">
              <a:lumMod val="85000"/>
            </a:schemeClr>
          </a:solidFill>
        </p:spPr>
        <p:txBody>
          <a:bodyPr>
            <a:normAutofit/>
          </a:bodyPr>
          <a:lstStyle/>
          <a:p>
            <a:r>
              <a:rPr lang="en-US" sz="4400" dirty="0"/>
              <a:t>PROBLEM STATEMENT</a:t>
            </a:r>
          </a:p>
        </p:txBody>
      </p:sp>
    </p:spTree>
    <p:extLst>
      <p:ext uri="{BB962C8B-B14F-4D97-AF65-F5344CB8AC3E}">
        <p14:creationId xmlns:p14="http://schemas.microsoft.com/office/powerpoint/2010/main" val="1102347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5884" y="1331699"/>
            <a:ext cx="10058400" cy="2215065"/>
          </a:xfrm>
        </p:spPr>
        <p:txBody>
          <a:bodyPr/>
          <a:lstStyle/>
          <a:p>
            <a:r>
              <a:rPr lang="en-IN" dirty="0"/>
              <a:t>Instead of creating a lot of different charts or tables without a clear idea in mind, it is better to focus on key metrics identification first because that helps us create charts or tables that are useful and important </a:t>
            </a:r>
          </a:p>
          <a:p>
            <a:pPr marL="0" indent="0">
              <a:buNone/>
            </a:pPr>
            <a:endParaRPr lang="en-IN" dirty="0"/>
          </a:p>
          <a:p>
            <a:r>
              <a:rPr lang="en-IN" dirty="0"/>
              <a:t>Start with the performance metric identified: create a variable called performance which is premium to claim ratio, in the Excel file </a:t>
            </a:r>
          </a:p>
          <a:p>
            <a:endParaRPr lang="en-US" dirty="0"/>
          </a:p>
        </p:txBody>
      </p:sp>
      <p:sp>
        <p:nvSpPr>
          <p:cNvPr id="4" name="Title 1"/>
          <p:cNvSpPr>
            <a:spLocks noGrp="1"/>
          </p:cNvSpPr>
          <p:nvPr>
            <p:ph type="title"/>
          </p:nvPr>
        </p:nvSpPr>
        <p:spPr>
          <a:xfrm>
            <a:off x="0" y="0"/>
            <a:ext cx="4419600" cy="872836"/>
          </a:xfrm>
          <a:solidFill>
            <a:schemeClr val="bg1">
              <a:lumMod val="85000"/>
            </a:schemeClr>
          </a:solidFill>
        </p:spPr>
        <p:txBody>
          <a:bodyPr>
            <a:normAutofit/>
          </a:bodyPr>
          <a:lstStyle/>
          <a:p>
            <a:r>
              <a:rPr lang="en-US" sz="4400" dirty="0"/>
              <a:t>Approach</a:t>
            </a:r>
          </a:p>
        </p:txBody>
      </p:sp>
      <p:pic>
        <p:nvPicPr>
          <p:cNvPr id="5" name="Picture 4">
            <a:extLst>
              <a:ext uri="{FF2B5EF4-FFF2-40B4-BE49-F238E27FC236}">
                <a16:creationId xmlns:a16="http://schemas.microsoft.com/office/drawing/2014/main" id="{F044A280-6343-4BBE-8FB0-2766CB211871}"/>
              </a:ext>
            </a:extLst>
          </p:cNvPr>
          <p:cNvPicPr>
            <a:picLocks noChangeAspect="1"/>
          </p:cNvPicPr>
          <p:nvPr/>
        </p:nvPicPr>
        <p:blipFill>
          <a:blip r:embed="rId2"/>
          <a:stretch>
            <a:fillRect/>
          </a:stretch>
        </p:blipFill>
        <p:spPr>
          <a:xfrm>
            <a:off x="767650" y="4005627"/>
            <a:ext cx="3554967" cy="2068934"/>
          </a:xfrm>
          <a:prstGeom prst="rect">
            <a:avLst/>
          </a:prstGeom>
        </p:spPr>
      </p:pic>
      <p:sp>
        <p:nvSpPr>
          <p:cNvPr id="6" name="Content Placeholder 2"/>
          <p:cNvSpPr txBox="1">
            <a:spLocks/>
          </p:cNvSpPr>
          <p:nvPr/>
        </p:nvSpPr>
        <p:spPr>
          <a:xfrm>
            <a:off x="4869041" y="4628424"/>
            <a:ext cx="6065243" cy="8233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IN" dirty="0"/>
              <a:t>Let’s look at the premium to claim ratio  for different attributes – location, age, car type etc.</a:t>
            </a:r>
            <a:endParaRPr lang="en-US" dirty="0"/>
          </a:p>
        </p:txBody>
      </p:sp>
    </p:spTree>
    <p:extLst>
      <p:ext uri="{BB962C8B-B14F-4D97-AF65-F5344CB8AC3E}">
        <p14:creationId xmlns:p14="http://schemas.microsoft.com/office/powerpoint/2010/main" val="2850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5832764" cy="872836"/>
          </a:xfrm>
          <a:solidFill>
            <a:schemeClr val="bg1">
              <a:lumMod val="85000"/>
            </a:schemeClr>
          </a:solidFill>
        </p:spPr>
        <p:txBody>
          <a:bodyPr>
            <a:normAutofit/>
          </a:bodyPr>
          <a:lstStyle/>
          <a:p>
            <a:r>
              <a:rPr lang="en-US" sz="4400" dirty="0"/>
              <a:t>Premium/Claim by State</a:t>
            </a:r>
          </a:p>
        </p:txBody>
      </p:sp>
      <p:pic>
        <p:nvPicPr>
          <p:cNvPr id="5" name="Content Placeholder 4">
            <a:extLst>
              <a:ext uri="{FF2B5EF4-FFF2-40B4-BE49-F238E27FC236}">
                <a16:creationId xmlns:a16="http://schemas.microsoft.com/office/drawing/2014/main" id="{DF1E24F0-F917-4B0E-A76F-D1F4697EED2F}"/>
              </a:ext>
            </a:extLst>
          </p:cNvPr>
          <p:cNvPicPr>
            <a:picLocks noGrp="1" noChangeAspect="1"/>
          </p:cNvPicPr>
          <p:nvPr>
            <p:ph idx="1"/>
          </p:nvPr>
        </p:nvPicPr>
        <p:blipFill>
          <a:blip r:embed="rId2"/>
          <a:stretch>
            <a:fillRect/>
          </a:stretch>
        </p:blipFill>
        <p:spPr>
          <a:xfrm>
            <a:off x="249380" y="1209931"/>
            <a:ext cx="7592292" cy="4890931"/>
          </a:xfrm>
          <a:prstGeom prst="rect">
            <a:avLst/>
          </a:prstGeom>
        </p:spPr>
      </p:pic>
      <p:sp>
        <p:nvSpPr>
          <p:cNvPr id="6" name="Content Placeholder 2"/>
          <p:cNvSpPr txBox="1">
            <a:spLocks/>
          </p:cNvSpPr>
          <p:nvPr/>
        </p:nvSpPr>
        <p:spPr>
          <a:xfrm>
            <a:off x="8312727" y="3062861"/>
            <a:ext cx="3657601" cy="823340"/>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Karnataka state is the most profitable one, followed by West Bengal</a:t>
            </a:r>
          </a:p>
        </p:txBody>
      </p:sp>
    </p:spTree>
    <p:extLst>
      <p:ext uri="{BB962C8B-B14F-4D97-AF65-F5344CB8AC3E}">
        <p14:creationId xmlns:p14="http://schemas.microsoft.com/office/powerpoint/2010/main" val="1460447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5832764" cy="872836"/>
          </a:xfrm>
          <a:solidFill>
            <a:schemeClr val="bg1">
              <a:lumMod val="85000"/>
            </a:schemeClr>
          </a:solidFill>
        </p:spPr>
        <p:txBody>
          <a:bodyPr>
            <a:normAutofit/>
          </a:bodyPr>
          <a:lstStyle/>
          <a:p>
            <a:r>
              <a:rPr lang="en-US" sz="4400" dirty="0"/>
              <a:t>Premium/Claim by city</a:t>
            </a:r>
          </a:p>
        </p:txBody>
      </p:sp>
      <p:pic>
        <p:nvPicPr>
          <p:cNvPr id="6" name="Picture 5">
            <a:extLst>
              <a:ext uri="{FF2B5EF4-FFF2-40B4-BE49-F238E27FC236}">
                <a16:creationId xmlns:a16="http://schemas.microsoft.com/office/drawing/2014/main" id="{CD5B5506-ED08-4836-B9F7-CE2EF1BD7111}"/>
              </a:ext>
            </a:extLst>
          </p:cNvPr>
          <p:cNvPicPr>
            <a:picLocks noChangeAspect="1"/>
          </p:cNvPicPr>
          <p:nvPr/>
        </p:nvPicPr>
        <p:blipFill>
          <a:blip r:embed="rId2"/>
          <a:stretch>
            <a:fillRect/>
          </a:stretch>
        </p:blipFill>
        <p:spPr>
          <a:xfrm>
            <a:off x="166253" y="1043676"/>
            <a:ext cx="7481456" cy="5556222"/>
          </a:xfrm>
          <a:prstGeom prst="rect">
            <a:avLst/>
          </a:prstGeom>
        </p:spPr>
      </p:pic>
      <p:sp>
        <p:nvSpPr>
          <p:cNvPr id="7" name="Content Placeholder 2"/>
          <p:cNvSpPr txBox="1">
            <a:spLocks/>
          </p:cNvSpPr>
          <p:nvPr/>
        </p:nvSpPr>
        <p:spPr>
          <a:xfrm>
            <a:off x="8063345" y="2998447"/>
            <a:ext cx="3657601" cy="823340"/>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Bangalore is the most profitable city, followed by Kolkata</a:t>
            </a:r>
          </a:p>
        </p:txBody>
      </p:sp>
    </p:spTree>
    <p:extLst>
      <p:ext uri="{BB962C8B-B14F-4D97-AF65-F5344CB8AC3E}">
        <p14:creationId xmlns:p14="http://schemas.microsoft.com/office/powerpoint/2010/main" val="117136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3D16D8F-B6FF-4F50-9B39-BC0CB1F2F273}"/>
              </a:ext>
            </a:extLst>
          </p:cNvPr>
          <p:cNvPicPr>
            <a:picLocks noGrp="1" noChangeAspect="1"/>
          </p:cNvPicPr>
          <p:nvPr>
            <p:ph idx="1"/>
          </p:nvPr>
        </p:nvPicPr>
        <p:blipFill>
          <a:blip r:embed="rId2"/>
          <a:stretch>
            <a:fillRect/>
          </a:stretch>
        </p:blipFill>
        <p:spPr>
          <a:xfrm>
            <a:off x="275632" y="1265060"/>
            <a:ext cx="7510623" cy="5052611"/>
          </a:xfrm>
          <a:prstGeom prst="rect">
            <a:avLst/>
          </a:prstGeom>
        </p:spPr>
      </p:pic>
      <p:sp>
        <p:nvSpPr>
          <p:cNvPr id="5" name="Title 1"/>
          <p:cNvSpPr>
            <a:spLocks noGrp="1"/>
          </p:cNvSpPr>
          <p:nvPr>
            <p:ph type="title"/>
          </p:nvPr>
        </p:nvSpPr>
        <p:spPr>
          <a:xfrm>
            <a:off x="0" y="0"/>
            <a:ext cx="7509164" cy="872836"/>
          </a:xfrm>
          <a:solidFill>
            <a:schemeClr val="bg1">
              <a:lumMod val="85000"/>
            </a:schemeClr>
          </a:solidFill>
        </p:spPr>
        <p:txBody>
          <a:bodyPr>
            <a:normAutofit/>
          </a:bodyPr>
          <a:lstStyle/>
          <a:p>
            <a:r>
              <a:rPr lang="en-US" sz="4400" dirty="0"/>
              <a:t>Premium/Claim by car model</a:t>
            </a:r>
          </a:p>
        </p:txBody>
      </p:sp>
      <p:sp>
        <p:nvSpPr>
          <p:cNvPr id="6" name="Content Placeholder 2"/>
          <p:cNvSpPr txBox="1">
            <a:spLocks/>
          </p:cNvSpPr>
          <p:nvPr/>
        </p:nvSpPr>
        <p:spPr>
          <a:xfrm>
            <a:off x="8063345" y="2998447"/>
            <a:ext cx="3657601" cy="82334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10000"/>
              </a:lnSpc>
            </a:pPr>
            <a:r>
              <a:rPr lang="en-US" dirty="0"/>
              <a:t>Looks like providing insurance to Honda Accord vehicles is more profitable as the premium to claim ratio is high.</a:t>
            </a:r>
          </a:p>
        </p:txBody>
      </p:sp>
    </p:spTree>
    <p:extLst>
      <p:ext uri="{BB962C8B-B14F-4D97-AF65-F5344CB8AC3E}">
        <p14:creationId xmlns:p14="http://schemas.microsoft.com/office/powerpoint/2010/main" val="1581953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 y="0"/>
            <a:ext cx="7897091" cy="872836"/>
          </a:xfrm>
          <a:solidFill>
            <a:schemeClr val="bg1">
              <a:lumMod val="85000"/>
            </a:schemeClr>
          </a:solidFill>
        </p:spPr>
        <p:txBody>
          <a:bodyPr>
            <a:normAutofit fontScale="90000"/>
          </a:bodyPr>
          <a:lstStyle/>
          <a:p>
            <a:r>
              <a:rPr lang="en-US" sz="4400" dirty="0"/>
              <a:t>Premium/Claim by Gender &amp; Channel</a:t>
            </a:r>
          </a:p>
        </p:txBody>
      </p:sp>
      <p:pic>
        <p:nvPicPr>
          <p:cNvPr id="6" name="Picture 5">
            <a:extLst>
              <a:ext uri="{FF2B5EF4-FFF2-40B4-BE49-F238E27FC236}">
                <a16:creationId xmlns:a16="http://schemas.microsoft.com/office/drawing/2014/main" id="{78296F9F-F25D-4173-A79B-9077BF7B3C4F}"/>
              </a:ext>
            </a:extLst>
          </p:cNvPr>
          <p:cNvPicPr>
            <a:picLocks noChangeAspect="1"/>
          </p:cNvPicPr>
          <p:nvPr/>
        </p:nvPicPr>
        <p:blipFill>
          <a:blip r:embed="rId2"/>
          <a:stretch>
            <a:fillRect/>
          </a:stretch>
        </p:blipFill>
        <p:spPr>
          <a:xfrm>
            <a:off x="1085029" y="1309254"/>
            <a:ext cx="9735371" cy="4708280"/>
          </a:xfrm>
          <a:prstGeom prst="rect">
            <a:avLst/>
          </a:prstGeom>
        </p:spPr>
      </p:pic>
    </p:spTree>
    <p:extLst>
      <p:ext uri="{BB962C8B-B14F-4D97-AF65-F5344CB8AC3E}">
        <p14:creationId xmlns:p14="http://schemas.microsoft.com/office/powerpoint/2010/main" val="36382613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51</TotalTime>
  <Words>628</Words>
  <Application>Microsoft Office PowerPoint</Application>
  <PresentationFormat>Widescreen</PresentationFormat>
  <Paragraphs>118</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Rockwell</vt:lpstr>
      <vt:lpstr>Rockwell Condensed</vt:lpstr>
      <vt:lpstr>Wingdings</vt:lpstr>
      <vt:lpstr>Wood Type</vt:lpstr>
      <vt:lpstr>Analyzing  insurance claims</vt:lpstr>
      <vt:lpstr>PROBLEM STATEMENT</vt:lpstr>
      <vt:lpstr>PROBLEM STATEMENT</vt:lpstr>
      <vt:lpstr>PROBLEM STATEMENT</vt:lpstr>
      <vt:lpstr>Approach</vt:lpstr>
      <vt:lpstr>Premium/Claim by State</vt:lpstr>
      <vt:lpstr>Premium/Claim by city</vt:lpstr>
      <vt:lpstr>Premium/Claim by car model</vt:lpstr>
      <vt:lpstr>Premium/Claim by Gender &amp; Channel</vt:lpstr>
      <vt:lpstr>Premium/Claim by Cubic capacity</vt:lpstr>
      <vt:lpstr>Premium/Claim by lead source &amp; age</vt:lpstr>
      <vt:lpstr>Identifying profitable segments</vt:lpstr>
      <vt:lpstr>“good segments” : manufacturer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insurance claims</dc:title>
  <dc:creator>Ajay</dc:creator>
  <cp:lastModifiedBy>Ajay</cp:lastModifiedBy>
  <cp:revision>10</cp:revision>
  <dcterms:created xsi:type="dcterms:W3CDTF">2020-01-18T17:55:33Z</dcterms:created>
  <dcterms:modified xsi:type="dcterms:W3CDTF">2020-01-18T18:50:19Z</dcterms:modified>
</cp:coreProperties>
</file>