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E0EF"/>
    <a:srgbClr val="7F7F7F"/>
    <a:srgbClr val="48CAE4"/>
    <a:srgbClr val="00B4D8"/>
    <a:srgbClr val="232637"/>
    <a:srgbClr val="0077B6"/>
    <a:srgbClr val="023E8A"/>
    <a:srgbClr val="0096C7"/>
    <a:srgbClr val="030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ini%20project%20In%20R\Research%20methadology\final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data.xlsx]Sheet3!PivotTable2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Believe in Astrology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EE-47E0-992B-595575C105E4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EE-47E0-992B-595575C105E4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EE-47E0-992B-595575C105E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Sheet3!$A$4:$A$7</c:f>
              <c:strCache>
                <c:ptCount val="3"/>
                <c:pt idx="0">
                  <c:v>No</c:v>
                </c:pt>
                <c:pt idx="1">
                  <c:v>Unsure</c:v>
                </c:pt>
                <c:pt idx="2">
                  <c:v>yes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8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EE-47E0-992B-595575C10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data.xlsx]Sheet3!PivotTable2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Believe in Astrology</a:t>
            </a:r>
          </a:p>
        </c:rich>
      </c:tx>
      <c:layout>
        <c:manualLayout>
          <c:xMode val="edge"/>
          <c:yMode val="edge"/>
          <c:x val="0.20643612656158356"/>
          <c:y val="2.2369731541693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B3E-4F7C-A957-61575AA2BB0F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B3E-4F7C-A957-61575AA2BB0F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B3E-4F7C-A957-61575AA2BB0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Sheet3!$A$4:$A$7</c:f>
              <c:strCache>
                <c:ptCount val="3"/>
                <c:pt idx="0">
                  <c:v>No</c:v>
                </c:pt>
                <c:pt idx="1">
                  <c:v>Unsure</c:v>
                </c:pt>
                <c:pt idx="2">
                  <c:v>yes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8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3E-4F7C-A957-61575AA2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data.xlsx]Sheet3!PivotTable2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Believe in Astrology</a:t>
            </a:r>
          </a:p>
        </c:rich>
      </c:tx>
      <c:layout>
        <c:manualLayout>
          <c:xMode val="edge"/>
          <c:yMode val="edge"/>
          <c:x val="0.20643612656158356"/>
          <c:y val="2.2369731541693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2C-45F0-AA1F-8578407B6A2E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2C-45F0-AA1F-8578407B6A2E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F2C-45F0-AA1F-8578407B6A2E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Sheet3!$A$4:$A$7</c:f>
              <c:strCache>
                <c:ptCount val="3"/>
                <c:pt idx="0">
                  <c:v>No</c:v>
                </c:pt>
                <c:pt idx="1">
                  <c:v>Unsure</c:v>
                </c:pt>
                <c:pt idx="2">
                  <c:v>yes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8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2C-45F0-AA1F-8578407B6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2!PivotTable4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Zodiac sign according to personalty traits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'Analysis 2'!$A$4</c:f>
              <c:strCache>
                <c:ptCount val="1"/>
                <c:pt idx="0">
                  <c:v>Sum of Aris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2'!$A$5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D2-40A0-AE63-DF1A46630339}"/>
            </c:ext>
          </c:extLst>
        </c:ser>
        <c:ser>
          <c:idx val="1"/>
          <c:order val="1"/>
          <c:tx>
            <c:strRef>
              <c:f>'Analysis 2'!$B$4</c:f>
              <c:strCache>
                <c:ptCount val="1"/>
                <c:pt idx="0">
                  <c:v>Sum of Taurus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2'!$B$5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D2-40A0-AE63-DF1A46630339}"/>
            </c:ext>
          </c:extLst>
        </c:ser>
        <c:ser>
          <c:idx val="2"/>
          <c:order val="2"/>
          <c:tx>
            <c:strRef>
              <c:f>'Analysis 2'!$C$4</c:f>
              <c:strCache>
                <c:ptCount val="1"/>
                <c:pt idx="0">
                  <c:v>Sum of Gemini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2'!$C$5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D2-40A0-AE63-DF1A46630339}"/>
            </c:ext>
          </c:extLst>
        </c:ser>
        <c:ser>
          <c:idx val="3"/>
          <c:order val="3"/>
          <c:tx>
            <c:strRef>
              <c:f>'Analysis 2'!$D$4</c:f>
              <c:strCache>
                <c:ptCount val="1"/>
                <c:pt idx="0">
                  <c:v>Sum of Cancer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2'!$D$5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D2-40A0-AE63-DF1A46630339}"/>
            </c:ext>
          </c:extLst>
        </c:ser>
        <c:ser>
          <c:idx val="4"/>
          <c:order val="4"/>
          <c:tx>
            <c:strRef>
              <c:f>'Analysis 2'!$E$4</c:f>
              <c:strCache>
                <c:ptCount val="1"/>
                <c:pt idx="0">
                  <c:v>Sum of Leo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2'!$E$5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2-40A0-AE63-DF1A46630339}"/>
            </c:ext>
          </c:extLst>
        </c:ser>
        <c:ser>
          <c:idx val="5"/>
          <c:order val="5"/>
          <c:tx>
            <c:strRef>
              <c:f>'Analysis 2'!$F$4</c:f>
              <c:strCache>
                <c:ptCount val="1"/>
                <c:pt idx="0">
                  <c:v>Sum of Virgo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2'!$F$5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D2-40A0-AE63-DF1A46630339}"/>
            </c:ext>
          </c:extLst>
        </c:ser>
        <c:ser>
          <c:idx val="6"/>
          <c:order val="6"/>
          <c:tx>
            <c:strRef>
              <c:f>'Analysis 2'!$G$4</c:f>
              <c:strCache>
                <c:ptCount val="1"/>
                <c:pt idx="0">
                  <c:v>Sum of Libra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2'!$G$5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D2-40A0-AE63-DF1A46630339}"/>
            </c:ext>
          </c:extLst>
        </c:ser>
        <c:ser>
          <c:idx val="7"/>
          <c:order val="7"/>
          <c:tx>
            <c:strRef>
              <c:f>'Analysis 2'!$H$4</c:f>
              <c:strCache>
                <c:ptCount val="1"/>
                <c:pt idx="0">
                  <c:v>Sum of Scorpio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2'!$H$5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D2-40A0-AE63-DF1A46630339}"/>
            </c:ext>
          </c:extLst>
        </c:ser>
        <c:ser>
          <c:idx val="8"/>
          <c:order val="8"/>
          <c:tx>
            <c:strRef>
              <c:f>'Analysis 2'!$I$4</c:f>
              <c:strCache>
                <c:ptCount val="1"/>
                <c:pt idx="0">
                  <c:v>Sum of Sagittarius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2'!$I$5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D2-40A0-AE63-DF1A46630339}"/>
            </c:ext>
          </c:extLst>
        </c:ser>
        <c:ser>
          <c:idx val="9"/>
          <c:order val="9"/>
          <c:tx>
            <c:strRef>
              <c:f>'Analysis 2'!$J$4</c:f>
              <c:strCache>
                <c:ptCount val="1"/>
                <c:pt idx="0">
                  <c:v>Sum of Capricorn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2'!$J$5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D2-40A0-AE63-DF1A46630339}"/>
            </c:ext>
          </c:extLst>
        </c:ser>
        <c:ser>
          <c:idx val="10"/>
          <c:order val="10"/>
          <c:tx>
            <c:strRef>
              <c:f>'Analysis 2'!$K$4</c:f>
              <c:strCache>
                <c:ptCount val="1"/>
                <c:pt idx="0">
                  <c:v>Sum of Aquarius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2'!$K$5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D2-40A0-AE63-DF1A46630339}"/>
            </c:ext>
          </c:extLst>
        </c:ser>
        <c:ser>
          <c:idx val="11"/>
          <c:order val="11"/>
          <c:tx>
            <c:strRef>
              <c:f>'Analysis 2'!$L$4</c:f>
              <c:strCache>
                <c:ptCount val="1"/>
                <c:pt idx="0">
                  <c:v>Sum of Pisces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2'!$L$5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7D2-40A0-AE63-DF1A466303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60589936"/>
        <c:axId val="1012322592"/>
      </c:barChart>
      <c:catAx>
        <c:axId val="116058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322592"/>
        <c:crosses val="autoZero"/>
        <c:auto val="1"/>
        <c:lblAlgn val="ctr"/>
        <c:lblOffset val="100"/>
        <c:noMultiLvlLbl val="0"/>
      </c:catAx>
      <c:valAx>
        <c:axId val="101232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8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2!PivotTable4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Zodiac sign according to personalty traits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'Analysis 2'!$A$4</c:f>
              <c:strCache>
                <c:ptCount val="1"/>
                <c:pt idx="0">
                  <c:v>Sum of Aris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2'!$A$5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F-4B5F-BD9B-B692A4665754}"/>
            </c:ext>
          </c:extLst>
        </c:ser>
        <c:ser>
          <c:idx val="1"/>
          <c:order val="1"/>
          <c:tx>
            <c:strRef>
              <c:f>'Analysis 2'!$B$4</c:f>
              <c:strCache>
                <c:ptCount val="1"/>
                <c:pt idx="0">
                  <c:v>Sum of Taurus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2'!$B$5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8F-4B5F-BD9B-B692A4665754}"/>
            </c:ext>
          </c:extLst>
        </c:ser>
        <c:ser>
          <c:idx val="2"/>
          <c:order val="2"/>
          <c:tx>
            <c:strRef>
              <c:f>'Analysis 2'!$C$4</c:f>
              <c:strCache>
                <c:ptCount val="1"/>
                <c:pt idx="0">
                  <c:v>Sum of Gemini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2'!$C$5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8F-4B5F-BD9B-B692A4665754}"/>
            </c:ext>
          </c:extLst>
        </c:ser>
        <c:ser>
          <c:idx val="3"/>
          <c:order val="3"/>
          <c:tx>
            <c:strRef>
              <c:f>'Analysis 2'!$D$4</c:f>
              <c:strCache>
                <c:ptCount val="1"/>
                <c:pt idx="0">
                  <c:v>Sum of Cancer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2'!$D$5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8F-4B5F-BD9B-B692A4665754}"/>
            </c:ext>
          </c:extLst>
        </c:ser>
        <c:ser>
          <c:idx val="4"/>
          <c:order val="4"/>
          <c:tx>
            <c:strRef>
              <c:f>'Analysis 2'!$E$4</c:f>
              <c:strCache>
                <c:ptCount val="1"/>
                <c:pt idx="0">
                  <c:v>Sum of Leo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2'!$E$5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F-4B5F-BD9B-B692A4665754}"/>
            </c:ext>
          </c:extLst>
        </c:ser>
        <c:ser>
          <c:idx val="5"/>
          <c:order val="5"/>
          <c:tx>
            <c:strRef>
              <c:f>'Analysis 2'!$F$4</c:f>
              <c:strCache>
                <c:ptCount val="1"/>
                <c:pt idx="0">
                  <c:v>Sum of Virgo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2'!$F$5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8F-4B5F-BD9B-B692A4665754}"/>
            </c:ext>
          </c:extLst>
        </c:ser>
        <c:ser>
          <c:idx val="6"/>
          <c:order val="6"/>
          <c:tx>
            <c:strRef>
              <c:f>'Analysis 2'!$G$4</c:f>
              <c:strCache>
                <c:ptCount val="1"/>
                <c:pt idx="0">
                  <c:v>Sum of Libra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2'!$G$5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8F-4B5F-BD9B-B692A4665754}"/>
            </c:ext>
          </c:extLst>
        </c:ser>
        <c:ser>
          <c:idx val="7"/>
          <c:order val="7"/>
          <c:tx>
            <c:strRef>
              <c:f>'Analysis 2'!$H$4</c:f>
              <c:strCache>
                <c:ptCount val="1"/>
                <c:pt idx="0">
                  <c:v>Sum of Scorpio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2'!$H$5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8F-4B5F-BD9B-B692A4665754}"/>
            </c:ext>
          </c:extLst>
        </c:ser>
        <c:ser>
          <c:idx val="8"/>
          <c:order val="8"/>
          <c:tx>
            <c:strRef>
              <c:f>'Analysis 2'!$I$4</c:f>
              <c:strCache>
                <c:ptCount val="1"/>
                <c:pt idx="0">
                  <c:v>Sum of Sagittarius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2'!$I$5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8F-4B5F-BD9B-B692A4665754}"/>
            </c:ext>
          </c:extLst>
        </c:ser>
        <c:ser>
          <c:idx val="9"/>
          <c:order val="9"/>
          <c:tx>
            <c:strRef>
              <c:f>'Analysis 2'!$J$4</c:f>
              <c:strCache>
                <c:ptCount val="1"/>
                <c:pt idx="0">
                  <c:v>Sum of Capricorn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2'!$J$5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8F-4B5F-BD9B-B692A4665754}"/>
            </c:ext>
          </c:extLst>
        </c:ser>
        <c:ser>
          <c:idx val="10"/>
          <c:order val="10"/>
          <c:tx>
            <c:strRef>
              <c:f>'Analysis 2'!$K$4</c:f>
              <c:strCache>
                <c:ptCount val="1"/>
                <c:pt idx="0">
                  <c:v>Sum of Aquarius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2'!$K$5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8F-4B5F-BD9B-B692A4665754}"/>
            </c:ext>
          </c:extLst>
        </c:ser>
        <c:ser>
          <c:idx val="11"/>
          <c:order val="11"/>
          <c:tx>
            <c:strRef>
              <c:f>'Analysis 2'!$L$4</c:f>
              <c:strCache>
                <c:ptCount val="1"/>
                <c:pt idx="0">
                  <c:v>Sum of Pisces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2'!$L$5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8F-4B5F-BD9B-B692A46657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60589936"/>
        <c:axId val="1012322592"/>
      </c:barChart>
      <c:catAx>
        <c:axId val="116058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322592"/>
        <c:crosses val="autoZero"/>
        <c:auto val="1"/>
        <c:lblAlgn val="ctr"/>
        <c:lblOffset val="100"/>
        <c:noMultiLvlLbl val="0"/>
      </c:catAx>
      <c:valAx>
        <c:axId val="101232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8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1!PivotTable3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Matched vs Unmatched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'analysis 1'!$B$4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30-4FCE-9677-6A9462924E8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30-4FCE-9677-6A9462924E81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'analysis 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'analysis 1'!$B$5:$B$7</c:f>
              <c:numCache>
                <c:formatCode>General</c:formatCode>
                <c:ptCount val="2"/>
                <c:pt idx="0">
                  <c:v>30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30-4FCE-9677-6A9462924E8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1!PivotTable3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Matched vs Unmatched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'analysis 1'!$B$4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225-403F-AE0D-50C9B5F833E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225-403F-AE0D-50C9B5F833E5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'analysis 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'analysis 1'!$B$5:$B$7</c:f>
              <c:numCache>
                <c:formatCode>General</c:formatCode>
                <c:ptCount val="2"/>
                <c:pt idx="0">
                  <c:v>30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25-403F-AE0D-50C9B5F833E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2!PivotTable4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Zodiac sign according to personalty traits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'Analysis 2'!$A$4</c:f>
              <c:strCache>
                <c:ptCount val="1"/>
                <c:pt idx="0">
                  <c:v>Sum of Aris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2'!$A$5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2-4CE5-9EB4-EE49915B5AC6}"/>
            </c:ext>
          </c:extLst>
        </c:ser>
        <c:ser>
          <c:idx val="1"/>
          <c:order val="1"/>
          <c:tx>
            <c:strRef>
              <c:f>'Analysis 2'!$B$4</c:f>
              <c:strCache>
                <c:ptCount val="1"/>
                <c:pt idx="0">
                  <c:v>Sum of Taurus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2'!$B$5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D2-4CE5-9EB4-EE49915B5AC6}"/>
            </c:ext>
          </c:extLst>
        </c:ser>
        <c:ser>
          <c:idx val="2"/>
          <c:order val="2"/>
          <c:tx>
            <c:strRef>
              <c:f>'Analysis 2'!$C$4</c:f>
              <c:strCache>
                <c:ptCount val="1"/>
                <c:pt idx="0">
                  <c:v>Sum of Gemini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2'!$C$5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D2-4CE5-9EB4-EE49915B5AC6}"/>
            </c:ext>
          </c:extLst>
        </c:ser>
        <c:ser>
          <c:idx val="3"/>
          <c:order val="3"/>
          <c:tx>
            <c:strRef>
              <c:f>'Analysis 2'!$D$4</c:f>
              <c:strCache>
                <c:ptCount val="1"/>
                <c:pt idx="0">
                  <c:v>Sum of Cancer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2'!$D$5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D2-4CE5-9EB4-EE49915B5AC6}"/>
            </c:ext>
          </c:extLst>
        </c:ser>
        <c:ser>
          <c:idx val="4"/>
          <c:order val="4"/>
          <c:tx>
            <c:strRef>
              <c:f>'Analysis 2'!$E$4</c:f>
              <c:strCache>
                <c:ptCount val="1"/>
                <c:pt idx="0">
                  <c:v>Sum of Leo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2'!$E$5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D2-4CE5-9EB4-EE49915B5AC6}"/>
            </c:ext>
          </c:extLst>
        </c:ser>
        <c:ser>
          <c:idx val="5"/>
          <c:order val="5"/>
          <c:tx>
            <c:strRef>
              <c:f>'Analysis 2'!$F$4</c:f>
              <c:strCache>
                <c:ptCount val="1"/>
                <c:pt idx="0">
                  <c:v>Sum of Virgo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2'!$F$5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D2-4CE5-9EB4-EE49915B5AC6}"/>
            </c:ext>
          </c:extLst>
        </c:ser>
        <c:ser>
          <c:idx val="6"/>
          <c:order val="6"/>
          <c:tx>
            <c:strRef>
              <c:f>'Analysis 2'!$G$4</c:f>
              <c:strCache>
                <c:ptCount val="1"/>
                <c:pt idx="0">
                  <c:v>Sum of Libra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2'!$G$5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D2-4CE5-9EB4-EE49915B5AC6}"/>
            </c:ext>
          </c:extLst>
        </c:ser>
        <c:ser>
          <c:idx val="7"/>
          <c:order val="7"/>
          <c:tx>
            <c:strRef>
              <c:f>'Analysis 2'!$H$4</c:f>
              <c:strCache>
                <c:ptCount val="1"/>
                <c:pt idx="0">
                  <c:v>Sum of Scorpio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2'!$H$5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8D2-4CE5-9EB4-EE49915B5AC6}"/>
            </c:ext>
          </c:extLst>
        </c:ser>
        <c:ser>
          <c:idx val="8"/>
          <c:order val="8"/>
          <c:tx>
            <c:strRef>
              <c:f>'Analysis 2'!$I$4</c:f>
              <c:strCache>
                <c:ptCount val="1"/>
                <c:pt idx="0">
                  <c:v>Sum of Sagittarius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2'!$I$5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8D2-4CE5-9EB4-EE49915B5AC6}"/>
            </c:ext>
          </c:extLst>
        </c:ser>
        <c:ser>
          <c:idx val="9"/>
          <c:order val="9"/>
          <c:tx>
            <c:strRef>
              <c:f>'Analysis 2'!$J$4</c:f>
              <c:strCache>
                <c:ptCount val="1"/>
                <c:pt idx="0">
                  <c:v>Sum of Capricorn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2'!$J$5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8D2-4CE5-9EB4-EE49915B5AC6}"/>
            </c:ext>
          </c:extLst>
        </c:ser>
        <c:ser>
          <c:idx val="10"/>
          <c:order val="10"/>
          <c:tx>
            <c:strRef>
              <c:f>'Analysis 2'!$K$4</c:f>
              <c:strCache>
                <c:ptCount val="1"/>
                <c:pt idx="0">
                  <c:v>Sum of Aquarius 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2'!$K$5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D2-4CE5-9EB4-EE49915B5AC6}"/>
            </c:ext>
          </c:extLst>
        </c:ser>
        <c:ser>
          <c:idx val="11"/>
          <c:order val="11"/>
          <c:tx>
            <c:strRef>
              <c:f>'Analysis 2'!$L$4</c:f>
              <c:strCache>
                <c:ptCount val="1"/>
                <c:pt idx="0">
                  <c:v>Sum of Pisces 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'Analysis 2'!$L$5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8D2-4CE5-9EB4-EE49915B5A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60589936"/>
        <c:axId val="1012322592"/>
      </c:barChart>
      <c:catAx>
        <c:axId val="116058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322592"/>
        <c:crosses val="autoZero"/>
        <c:auto val="1"/>
        <c:lblAlgn val="ctr"/>
        <c:lblOffset val="100"/>
        <c:noMultiLvlLbl val="0"/>
      </c:catAx>
      <c:valAx>
        <c:axId val="101232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58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data.xlsx]analysis 1!PivotTable3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Matched vs Unmatched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'analysis 1'!$B$4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9E-4FD8-850A-AAF01AED4D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9E-4FD8-850A-AAF01AED4D1B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'analysis 1'!$A$5:$A$7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'analysis 1'!$B$5:$B$7</c:f>
              <c:numCache>
                <c:formatCode>General</c:formatCode>
                <c:ptCount val="2"/>
                <c:pt idx="0">
                  <c:v>30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9E-4FD8-850A-AAF01AED4D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2C86-AE74-47AC-8799-DC9488A0E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3E7E1-26FE-4658-9B08-5DAEBFC2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14AC-D1C2-49D6-A9F5-079185BD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E967-0B6F-44F7-9F3A-B7D3B47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88AE-6536-466C-B963-5496EF7F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E2D9-53EA-46D5-853F-8E5264F7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6786-06D6-4836-BCA2-15CF40CB5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614E-9CD0-4D5F-BB03-6520660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E5305-AB67-459D-84C3-F8CF6CDF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B875-6BDD-4AF1-B40E-A337BA48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8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7023F-1D14-4CA4-A163-3020736B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C8285-AF0C-403E-9129-95008D84D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FA05-42DF-40A6-89C4-854A53B0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3C54-9533-4732-A9E1-7FF1DD1B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3C5C-DC0A-4B60-9BF2-CEBC0F91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5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ABD-242E-4BDF-B869-98E6184F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2EFF-8C07-4127-837C-929531F1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4474-1640-4BD6-8EB0-1A20C484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15E4-C6C2-4732-9E2B-4DCFE460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B951-285A-423A-B3CC-69518C7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1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A7CF-85A8-47BF-9591-87BBB324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3F03-415B-4EEE-9203-DC71811E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B469-713E-409A-9C04-8ECAB692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247A-79EF-42DD-92CC-D886700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5F3B-3C03-45E9-93CB-AF868B4D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7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2604-10F5-4551-88AE-58738ED2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B87A-15BD-4521-8DD5-F4DB20CC2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0CDF-6BA0-4628-9925-056C263FB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AAE46-E634-483A-A703-19EB48E5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E2957-BAE4-45AE-AC19-32560528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7301A-054A-422D-AB3C-01B3E89E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1484-AC71-419B-AC03-EAECB3A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8E88-2F92-4EA4-892F-1C055D43A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8B72B-797E-440E-B389-8A560BFB5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93275-736D-49F4-B644-78F8CD255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52C14-8833-4DF3-ABAB-D663E1D08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68408-5487-4DE7-82B1-D15BBD7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5BEE2-712C-48EF-9C7A-D954D465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BD539-C565-414C-8B09-B121C3B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7D73-3E14-4581-BE53-889FAFAE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4A516-EBD5-42A2-946B-A8FD26FA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CC8D-2231-4BD1-9899-75190E83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1D533-7111-467C-AE73-712D3A22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5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907D0-C9DB-4A8A-A4C1-56E77860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A1784-BC7F-48E4-A4B8-0EE373AA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109D4-1978-4AA8-846A-26DD71AC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F872-607D-4790-B9A2-779D7F8A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7A56-8538-4B84-AC08-29DE6176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0082-9081-43FB-89D1-8161FC545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8295D-ECC7-49B5-A27C-241CF759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E95D-E2C2-40F2-818D-BA18ADC4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71BD-DB26-4590-966F-1005A85D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0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1164-6B1B-49AB-94CE-3666CE02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39A30-1033-400D-9A6A-EC480A31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8ACC4-CA32-4178-80B7-1646F21C9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542D8-1C56-42A9-B218-5F2CDF94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EDC59-566F-46C2-9E49-0F8AAD9A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E92D-57F5-491C-87D9-7F0E50B0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3337B-4481-4B17-9AA1-3C35B5C0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E0B50-9D4F-460D-B7C2-2F99FB5C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8A75-957F-4358-B2AA-50B6CBD67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DE6E-F7DA-4D29-BBAF-2B8CD532EF7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D39C-64CA-421C-85CE-D5747424C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B852D-47C6-4AAF-B084-9E1CB621A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7491-14C3-42D0-9CC9-160CA451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8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chart" Target="../charts/chart5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293BA22-429E-4AA6-84E2-872D0CEAF14D}"/>
              </a:ext>
            </a:extLst>
          </p:cNvPr>
          <p:cNvSpPr txBox="1"/>
          <p:nvPr/>
        </p:nvSpPr>
        <p:spPr>
          <a:xfrm>
            <a:off x="95289" y="7584866"/>
            <a:ext cx="14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9B09FE-C37B-43C9-8824-B11478245FAA}"/>
              </a:ext>
            </a:extLst>
          </p:cNvPr>
          <p:cNvSpPr txBox="1"/>
          <p:nvPr/>
        </p:nvSpPr>
        <p:spPr>
          <a:xfrm>
            <a:off x="1646005" y="7584866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3CF27-49C7-48A8-9F88-EE9F56FC0673}"/>
              </a:ext>
            </a:extLst>
          </p:cNvPr>
          <p:cNvSpPr txBox="1"/>
          <p:nvPr/>
        </p:nvSpPr>
        <p:spPr>
          <a:xfrm>
            <a:off x="3813851" y="7587717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MATERIAL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&amp; METHODS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72D35-6123-4483-9983-DF3E02BBB0BF}"/>
              </a:ext>
            </a:extLst>
          </p:cNvPr>
          <p:cNvSpPr txBox="1"/>
          <p:nvPr/>
        </p:nvSpPr>
        <p:spPr>
          <a:xfrm>
            <a:off x="6782918" y="7587717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C4D836-0553-449D-86E1-4825A2A64DF1}"/>
              </a:ext>
            </a:extLst>
          </p:cNvPr>
          <p:cNvSpPr txBox="1"/>
          <p:nvPr/>
        </p:nvSpPr>
        <p:spPr>
          <a:xfrm>
            <a:off x="8527712" y="7587717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25635-1721-4F5C-BFE2-6BE1F2B5661B}"/>
              </a:ext>
            </a:extLst>
          </p:cNvPr>
          <p:cNvSpPr txBox="1"/>
          <p:nvPr/>
        </p:nvSpPr>
        <p:spPr>
          <a:xfrm>
            <a:off x="10370659" y="7591403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8" descr="When SpongeBob meets Wall-E: Children Personality Traits">
            <a:extLst>
              <a:ext uri="{FF2B5EF4-FFF2-40B4-BE49-F238E27FC236}">
                <a16:creationId xmlns:a16="http://schemas.microsoft.com/office/drawing/2014/main" id="{B391CF56-4B1D-45DA-A756-A072E4E8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465" y="2192927"/>
            <a:ext cx="3339400" cy="33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ersonality Disorder Symptoms: 10 Signs | Psych Central">
            <a:extLst>
              <a:ext uri="{FF2B5EF4-FFF2-40B4-BE49-F238E27FC236}">
                <a16:creationId xmlns:a16="http://schemas.microsoft.com/office/drawing/2014/main" id="{713FB75A-490E-49C5-A76C-108A19AED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941" l="5997" r="89958">
                        <a14:foregroundMark x1="14226" y1="57617" x2="14226" y2="57617"/>
                        <a14:foregroundMark x1="10042" y1="56543" x2="10042" y2="56543"/>
                        <a14:foregroundMark x1="36820" y1="59863" x2="36820" y2="59863"/>
                        <a14:foregroundMark x1="47559" y1="63770" x2="27476" y2="60156"/>
                        <a14:foregroundMark x1="27476" y1="60156" x2="27476" y2="60156"/>
                        <a14:foregroundMark x1="19247" y1="56934" x2="8229" y2="55664"/>
                        <a14:foregroundMark x1="8229" y1="55664" x2="5997" y2="54102"/>
                        <a14:foregroundMark x1="53278" y1="63086" x2="56346" y2="5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412" b="20509"/>
          <a:stretch/>
        </p:blipFill>
        <p:spPr bwMode="auto">
          <a:xfrm>
            <a:off x="14312790" y="2829722"/>
            <a:ext cx="2281373" cy="18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5F33D8-44F5-4B86-8CD1-DDAE195F63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D65EF-8D9E-4456-97C8-FD2A4E8AAA7F}"/>
              </a:ext>
            </a:extLst>
          </p:cNvPr>
          <p:cNvSpPr/>
          <p:nvPr/>
        </p:nvSpPr>
        <p:spPr>
          <a:xfrm>
            <a:off x="13539063" y="-1545586"/>
            <a:ext cx="61101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 of Zodiac Sign 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Personality Traits</a:t>
            </a:r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>
            <a:off x="-6733086" y="-9374509"/>
            <a:ext cx="25658173" cy="256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76E181-7A22-4E19-8B34-B1BE19EDFD64}"/>
              </a:ext>
            </a:extLst>
          </p:cNvPr>
          <p:cNvSpPr/>
          <p:nvPr/>
        </p:nvSpPr>
        <p:spPr>
          <a:xfrm>
            <a:off x="781212" y="316462"/>
            <a:ext cx="1062957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RESEARCH PAPER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6E78B-8A96-4D89-8520-4AD23834C6BD}"/>
              </a:ext>
            </a:extLst>
          </p:cNvPr>
          <p:cNvSpPr txBox="1"/>
          <p:nvPr/>
        </p:nvSpPr>
        <p:spPr>
          <a:xfrm>
            <a:off x="4028671" y="2591466"/>
            <a:ext cx="4486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TEAM MEMBERS</a:t>
            </a:r>
            <a:endParaRPr lang="en-IN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7D631-7BEC-404F-9EF1-0E2AE9CF38E7}"/>
              </a:ext>
            </a:extLst>
          </p:cNvPr>
          <p:cNvSpPr txBox="1"/>
          <p:nvPr/>
        </p:nvSpPr>
        <p:spPr>
          <a:xfrm>
            <a:off x="3719095" y="5608918"/>
            <a:ext cx="145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AJAYRAJ PASI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50024-FACF-4B89-A2EB-25DF20A8871F}"/>
              </a:ext>
            </a:extLst>
          </p:cNvPr>
          <p:cNvSpPr txBox="1"/>
          <p:nvPr/>
        </p:nvSpPr>
        <p:spPr>
          <a:xfrm>
            <a:off x="3440365" y="465336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AMOL MAHADGUT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DFF66-CC89-41EC-A4F6-F772E7A62578}"/>
              </a:ext>
            </a:extLst>
          </p:cNvPr>
          <p:cNvSpPr txBox="1"/>
          <p:nvPr/>
        </p:nvSpPr>
        <p:spPr>
          <a:xfrm>
            <a:off x="6772825" y="561754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ARYAN MISHRA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009BF-BBFA-4A1C-A9AB-8EB2F6F4A2D5}"/>
              </a:ext>
            </a:extLst>
          </p:cNvPr>
          <p:cNvSpPr txBox="1"/>
          <p:nvPr/>
        </p:nvSpPr>
        <p:spPr>
          <a:xfrm>
            <a:off x="5409080" y="5174249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PARTH PATIL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242A4-1D27-4EF9-AAA2-8CCC7A9D2F7B}"/>
              </a:ext>
            </a:extLst>
          </p:cNvPr>
          <p:cNvSpPr txBox="1"/>
          <p:nvPr/>
        </p:nvSpPr>
        <p:spPr>
          <a:xfrm>
            <a:off x="6734738" y="4653365"/>
            <a:ext cx="171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EKNATH MARKE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828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10201688" y="31224"/>
            <a:ext cx="1990312" cy="491580"/>
          </a:xfrm>
          <a:prstGeom prst="roundRect">
            <a:avLst>
              <a:gd name="adj" fmla="val 0"/>
            </a:avLst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6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0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99774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50DD8-9C7B-491E-8101-766598223FB8}"/>
              </a:ext>
            </a:extLst>
          </p:cNvPr>
          <p:cNvSpPr/>
          <p:nvPr/>
        </p:nvSpPr>
        <p:spPr>
          <a:xfrm>
            <a:off x="738517" y="827858"/>
            <a:ext cx="102730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[1] Dr. Harbhajan Bansal Professor, HSB, GJUST, Hisar Ms. </a:t>
            </a:r>
            <a:r>
              <a:rPr lang="en-US" b="1" dirty="0" err="1">
                <a:latin typeface="+mj-lt"/>
              </a:rPr>
              <a:t>Preeti</a:t>
            </a:r>
            <a:r>
              <a:rPr lang="en-US" b="1" dirty="0">
                <a:latin typeface="+mj-lt"/>
              </a:rPr>
              <a:t> Mittal Research Scholar, HSB, GJUST, Hisar (August, 2016) The influence of sun signs on apparel buying </a:t>
            </a:r>
            <a:r>
              <a:rPr lang="en-US" b="1" dirty="0" err="1">
                <a:latin typeface="+mj-lt"/>
              </a:rPr>
              <a:t>behaviour</a:t>
            </a:r>
            <a:r>
              <a:rPr lang="en-US" b="1" dirty="0">
                <a:latin typeface="+mj-lt"/>
              </a:rPr>
              <a:t> – an empirical analysis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[2] J. Mayo , O. White &amp; H. J. Eysenck (1978) An Empirical Study of the Relation between Astrological Factors and Personality, The Journal of Social Psychology, 105:2, 229-236, DOI: 10.1080/00224545.1978.9924119 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[3] Psychological Reports, 2006,98,602-607. ASTROLOGICAL SIGNS AND PERSONALITY IN KUWAITIS AND AMERICANS ' AHMED ABDEL-KHALEK </a:t>
            </a:r>
            <a:r>
              <a:rPr lang="en-US" b="1" dirty="0" err="1">
                <a:latin typeface="+mj-lt"/>
              </a:rPr>
              <a:t>Kuwnit</a:t>
            </a:r>
            <a:r>
              <a:rPr lang="en-US" b="1" dirty="0">
                <a:latin typeface="+mj-lt"/>
              </a:rPr>
              <a:t> University AND DAVID LESTER The Richard Stockton College of New  </a:t>
            </a:r>
            <a:r>
              <a:rPr lang="en-IN" b="1" dirty="0">
                <a:latin typeface="+mj-lt"/>
              </a:rPr>
              <a:t>Jersey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[4] Psychological </a:t>
            </a:r>
            <a:r>
              <a:rPr lang="en-US" b="1" dirty="0" err="1">
                <a:latin typeface="+mj-lt"/>
              </a:rPr>
              <a:t>Reporfs</a:t>
            </a:r>
            <a:r>
              <a:rPr lang="en-US" b="1" dirty="0">
                <a:latin typeface="+mj-lt"/>
              </a:rPr>
              <a:t>, 1999, 84,541-546 SELF-CONCEPT IN TERMS OF ASTROLOGICAL SUNSIGN TRAITS ' JAN J. F. VAN ROOIJ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[5] Dave Clarke , </a:t>
            </a:r>
            <a:r>
              <a:rPr lang="en-US" b="1" dirty="0" err="1">
                <a:latin typeface="+mj-lt"/>
              </a:rPr>
              <a:t>Toos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Gabriels</a:t>
            </a:r>
            <a:r>
              <a:rPr lang="en-US" b="1" dirty="0">
                <a:latin typeface="+mj-lt"/>
              </a:rPr>
              <a:t> &amp; Joan Barnes (1996) Astrological Signs as Determinants of Extroversion and Emotionality: An Empirical Study, The Journal of Psychology: Interdisciplinary and Applied, 130:2, 131-140, DOI: 10.1080/00223980.1996.9914995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[6] Astrology: Its Influence on Consumers' Buying Patterns and Consumers' Evaluations of Products and Services </a:t>
            </a:r>
            <a:r>
              <a:rPr lang="en-US" b="1" dirty="0" err="1">
                <a:latin typeface="+mj-lt"/>
              </a:rPr>
              <a:t>Hyokjin</a:t>
            </a:r>
            <a:r>
              <a:rPr lang="en-US" b="1" dirty="0">
                <a:latin typeface="+mj-lt"/>
              </a:rPr>
              <a:t> K </a:t>
            </a:r>
            <a:r>
              <a:rPr lang="en-US" b="1" dirty="0" err="1">
                <a:latin typeface="+mj-lt"/>
              </a:rPr>
              <a:t>wak</a:t>
            </a:r>
            <a:r>
              <a:rPr lang="en-US" b="1" dirty="0">
                <a:latin typeface="+mj-lt"/>
              </a:rPr>
              <a:t>, University of Georgia Anupam </a:t>
            </a:r>
            <a:r>
              <a:rPr lang="en-US" b="1" dirty="0" err="1">
                <a:latin typeface="+mj-lt"/>
              </a:rPr>
              <a:t>Jaju</a:t>
            </a:r>
            <a:r>
              <a:rPr lang="en-US" b="1" dirty="0">
                <a:latin typeface="+mj-lt"/>
              </a:rPr>
              <a:t>, University of Georgia George M. Zinkhan, University of Georgia </a:t>
            </a:r>
            <a:endParaRPr lang="en-IN" b="1" dirty="0">
              <a:latin typeface="+mj-lt"/>
            </a:endParaRPr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16200000">
            <a:off x="-6445608" y="-9609890"/>
            <a:ext cx="26119110" cy="2606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2BE09A-4260-4423-B125-1A8642F55525}"/>
              </a:ext>
            </a:extLst>
          </p:cNvPr>
          <p:cNvSpPr/>
          <p:nvPr/>
        </p:nvSpPr>
        <p:spPr>
          <a:xfrm>
            <a:off x="-39228" y="1851645"/>
            <a:ext cx="1251611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4091377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-4" y="0"/>
            <a:ext cx="12192000" cy="6877045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D65EF-8D9E-4456-97C8-FD2A4E8AAA7F}"/>
              </a:ext>
            </a:extLst>
          </p:cNvPr>
          <p:cNvSpPr/>
          <p:nvPr/>
        </p:nvSpPr>
        <p:spPr>
          <a:xfrm>
            <a:off x="5409079" y="250723"/>
            <a:ext cx="61101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 of Zodiac Sign 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Personality Traits</a:t>
            </a:r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>
            <a:off x="106005" y="82733"/>
            <a:ext cx="5262942" cy="525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76E181-7A22-4E19-8B34-B1BE19EDFD64}"/>
              </a:ext>
            </a:extLst>
          </p:cNvPr>
          <p:cNvSpPr/>
          <p:nvPr/>
        </p:nvSpPr>
        <p:spPr>
          <a:xfrm>
            <a:off x="-13003009" y="-6606048"/>
            <a:ext cx="1062957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RESEARCH PAPER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6E78B-8A96-4D89-8520-4AD23834C6BD}"/>
              </a:ext>
            </a:extLst>
          </p:cNvPr>
          <p:cNvSpPr txBox="1"/>
          <p:nvPr/>
        </p:nvSpPr>
        <p:spPr>
          <a:xfrm>
            <a:off x="-9931430" y="-4735493"/>
            <a:ext cx="4486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TEAM MEMBERS</a:t>
            </a:r>
            <a:endParaRPr lang="en-IN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7D631-7BEC-404F-9EF1-0E2AE9CF38E7}"/>
              </a:ext>
            </a:extLst>
          </p:cNvPr>
          <p:cNvSpPr txBox="1"/>
          <p:nvPr/>
        </p:nvSpPr>
        <p:spPr>
          <a:xfrm>
            <a:off x="-10241006" y="-1718041"/>
            <a:ext cx="145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AJAYRAJ PASI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50024-FACF-4B89-A2EB-25DF20A8871F}"/>
              </a:ext>
            </a:extLst>
          </p:cNvPr>
          <p:cNvSpPr txBox="1"/>
          <p:nvPr/>
        </p:nvSpPr>
        <p:spPr>
          <a:xfrm>
            <a:off x="-10519736" y="-267359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AMOL MAHADGUT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DFF66-CC89-41EC-A4F6-F772E7A62578}"/>
              </a:ext>
            </a:extLst>
          </p:cNvPr>
          <p:cNvSpPr txBox="1"/>
          <p:nvPr/>
        </p:nvSpPr>
        <p:spPr>
          <a:xfrm>
            <a:off x="-7187276" y="-170941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ARYAN MISHRA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009BF-BBFA-4A1C-A9AB-8EB2F6F4A2D5}"/>
              </a:ext>
            </a:extLst>
          </p:cNvPr>
          <p:cNvSpPr txBox="1"/>
          <p:nvPr/>
        </p:nvSpPr>
        <p:spPr>
          <a:xfrm>
            <a:off x="-8551021" y="-2152710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PARTH PATIL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242A4-1D27-4EF9-AAA2-8CCC7A9D2F7B}"/>
              </a:ext>
            </a:extLst>
          </p:cNvPr>
          <p:cNvSpPr txBox="1"/>
          <p:nvPr/>
        </p:nvSpPr>
        <p:spPr>
          <a:xfrm>
            <a:off x="-7225363" y="-2673594"/>
            <a:ext cx="171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EKNATH MARKE</a:t>
            </a:r>
            <a:endParaRPr lang="en-IN" b="1" dirty="0"/>
          </a:p>
        </p:txBody>
      </p:sp>
      <p:pic>
        <p:nvPicPr>
          <p:cNvPr id="2050" name="Picture 2" descr="Personality Disorder Symptoms: 10 Signs | Psych Central">
            <a:extLst>
              <a:ext uri="{FF2B5EF4-FFF2-40B4-BE49-F238E27FC236}">
                <a16:creationId xmlns:a16="http://schemas.microsoft.com/office/drawing/2014/main" id="{58551FF2-9E17-4272-A4FE-C6ED58B88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41" l="5997" r="89958">
                        <a14:foregroundMark x1="14226" y1="57617" x2="14226" y2="57617"/>
                        <a14:foregroundMark x1="10042" y1="56543" x2="10042" y2="56543"/>
                        <a14:foregroundMark x1="36820" y1="59863" x2="36820" y2="59863"/>
                        <a14:foregroundMark x1="47559" y1="63770" x2="27476" y2="60156"/>
                        <a14:foregroundMark x1="27476" y1="60156" x2="27476" y2="60156"/>
                        <a14:foregroundMark x1="19247" y1="56934" x2="8229" y2="55664"/>
                        <a14:foregroundMark x1="8229" y1="55664" x2="5997" y2="54102"/>
                        <a14:foregroundMark x1="53278" y1="63086" x2="56346" y2="5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412" b="20509"/>
          <a:stretch/>
        </p:blipFill>
        <p:spPr bwMode="auto">
          <a:xfrm>
            <a:off x="5233896" y="2708958"/>
            <a:ext cx="4528570" cy="36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en SpongeBob meets Wall-E: Children Personality Traits">
            <a:extLst>
              <a:ext uri="{FF2B5EF4-FFF2-40B4-BE49-F238E27FC236}">
                <a16:creationId xmlns:a16="http://schemas.microsoft.com/office/drawing/2014/main" id="{CF6B399A-4E08-4FC3-AB4A-114E4B8A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81" y="2842979"/>
            <a:ext cx="3339400" cy="33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73682" y="6482131"/>
            <a:ext cx="14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624398" y="6482131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92244" y="6484982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MATERIAL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&amp; METHODS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761311" y="6484982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506105" y="648498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349052" y="6488668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B40E40-274C-4FBA-A24C-34EB85002158}"/>
              </a:ext>
            </a:extLst>
          </p:cNvPr>
          <p:cNvSpPr/>
          <p:nvPr/>
        </p:nvSpPr>
        <p:spPr>
          <a:xfrm>
            <a:off x="-4319837" y="4933"/>
            <a:ext cx="4319837" cy="6846530"/>
          </a:xfrm>
          <a:prstGeom prst="roundRect">
            <a:avLst>
              <a:gd name="adj" fmla="val 0"/>
            </a:avLst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CE59B69-4A68-407B-8DAD-733BF30D8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165010"/>
              </p:ext>
            </p:extLst>
          </p:nvPr>
        </p:nvGraphicFramePr>
        <p:xfrm>
          <a:off x="-9931430" y="1741880"/>
          <a:ext cx="5638267" cy="510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D4476B8-9EB3-4AFB-8210-726C87A6E792}"/>
              </a:ext>
            </a:extLst>
          </p:cNvPr>
          <p:cNvSpPr txBox="1"/>
          <p:nvPr/>
        </p:nvSpPr>
        <p:spPr>
          <a:xfrm>
            <a:off x="-5094069" y="8746102"/>
            <a:ext cx="586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Is it accurate ?</a:t>
            </a:r>
            <a:endParaRPr lang="en-IN" sz="7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852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8119"/>
            <a:ext cx="12192000" cy="6904922"/>
          </a:xfrm>
          <a:prstGeom prst="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0" y="31224"/>
            <a:ext cx="1477034" cy="491580"/>
          </a:xfrm>
          <a:prstGeom prst="roundRect">
            <a:avLst>
              <a:gd name="adj" fmla="val 0"/>
            </a:avLst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D65EF-8D9E-4456-97C8-FD2A4E8AAA7F}"/>
              </a:ext>
            </a:extLst>
          </p:cNvPr>
          <p:cNvSpPr/>
          <p:nvPr/>
        </p:nvSpPr>
        <p:spPr>
          <a:xfrm>
            <a:off x="12850679" y="-19575"/>
            <a:ext cx="61101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 of Zodiac Sign 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Personality Traits</a:t>
            </a:r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54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ersonality Disorder Symptoms: 10 Signs | Psych Central">
            <a:extLst>
              <a:ext uri="{FF2B5EF4-FFF2-40B4-BE49-F238E27FC236}">
                <a16:creationId xmlns:a16="http://schemas.microsoft.com/office/drawing/2014/main" id="{58551FF2-9E17-4272-A4FE-C6ED58B88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89941" l="5997" r="89958">
                        <a14:foregroundMark x1="14226" y1="57617" x2="14226" y2="57617"/>
                        <a14:foregroundMark x1="10042" y1="56543" x2="10042" y2="56543"/>
                        <a14:foregroundMark x1="36820" y1="59863" x2="36820" y2="59863"/>
                        <a14:foregroundMark x1="47559" y1="63770" x2="27476" y2="60156"/>
                        <a14:foregroundMark x1="27476" y1="60156" x2="27476" y2="60156"/>
                        <a14:foregroundMark x1="19247" y1="56934" x2="8229" y2="55664"/>
                        <a14:foregroundMark x1="8229" y1="55664" x2="5997" y2="54102"/>
                        <a14:foregroundMark x1="53278" y1="63086" x2="56346" y2="5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412" b="20509"/>
          <a:stretch/>
        </p:blipFill>
        <p:spPr bwMode="auto">
          <a:xfrm>
            <a:off x="12807004" y="2842979"/>
            <a:ext cx="4528570" cy="362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en SpongeBob meets Wall-E: Children Personality Traits">
            <a:extLst>
              <a:ext uri="{FF2B5EF4-FFF2-40B4-BE49-F238E27FC236}">
                <a16:creationId xmlns:a16="http://schemas.microsoft.com/office/drawing/2014/main" id="{CF6B399A-4E08-4FC3-AB4A-114E4B8A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017" y="3097618"/>
            <a:ext cx="3339400" cy="33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8089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47443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44592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2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8E5AED-362B-4C10-85A4-35DC246BEFCF}"/>
              </a:ext>
            </a:extLst>
          </p:cNvPr>
          <p:cNvSpPr/>
          <p:nvPr/>
        </p:nvSpPr>
        <p:spPr>
          <a:xfrm>
            <a:off x="-4820480" y="696342"/>
            <a:ext cx="4691571" cy="5672667"/>
          </a:xfrm>
          <a:prstGeom prst="roundRect">
            <a:avLst>
              <a:gd name="adj" fmla="val 444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771" b="-60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1FE61-E012-4AF7-9D7A-C8DC8C5A9FD4}"/>
              </a:ext>
            </a:extLst>
          </p:cNvPr>
          <p:cNvSpPr txBox="1"/>
          <p:nvPr/>
        </p:nvSpPr>
        <p:spPr>
          <a:xfrm>
            <a:off x="781736" y="1161813"/>
            <a:ext cx="54384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To study relationship between Zodiac Sign and personality trait of an individual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Collected data through survey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Worked on the collected data accordingly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Analysis is being done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Result is being concluded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2ED5FDB-FCD5-464B-8924-EB68A5D1B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882018"/>
              </p:ext>
            </p:extLst>
          </p:nvPr>
        </p:nvGraphicFramePr>
        <p:xfrm>
          <a:off x="6349098" y="967357"/>
          <a:ext cx="5638267" cy="510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C269B9A-1DF0-432D-A137-0D760CBBE734}"/>
              </a:ext>
            </a:extLst>
          </p:cNvPr>
          <p:cNvSpPr txBox="1"/>
          <p:nvPr/>
        </p:nvSpPr>
        <p:spPr>
          <a:xfrm>
            <a:off x="1462044" y="4767318"/>
            <a:ext cx="586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Is it accurate ?</a:t>
            </a:r>
            <a:endParaRPr lang="en-IN" sz="7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87240D-1CDB-4D04-8204-CB43EF93CBF3}"/>
              </a:ext>
            </a:extLst>
          </p:cNvPr>
          <p:cNvSpPr/>
          <p:nvPr/>
        </p:nvSpPr>
        <p:spPr>
          <a:xfrm>
            <a:off x="1320800" y="7193741"/>
            <a:ext cx="4183572" cy="2573867"/>
          </a:xfrm>
          <a:prstGeom prst="roundRect">
            <a:avLst>
              <a:gd name="adj" fmla="val 1180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" t="-6935" r="-2870" b="-26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38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47443"/>
            <a:ext cx="12192000" cy="6914265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53441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1491913" y="-2642"/>
            <a:ext cx="2079284" cy="491580"/>
          </a:xfrm>
          <a:prstGeom prst="roundRect">
            <a:avLst>
              <a:gd name="adj" fmla="val 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64854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44592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2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BAAC6-65CB-4128-83C1-FF4C74F89265}"/>
              </a:ext>
            </a:extLst>
          </p:cNvPr>
          <p:cNvSpPr/>
          <p:nvPr/>
        </p:nvSpPr>
        <p:spPr>
          <a:xfrm>
            <a:off x="1320800" y="4013200"/>
            <a:ext cx="4183572" cy="2573867"/>
          </a:xfrm>
          <a:prstGeom prst="roundRect">
            <a:avLst>
              <a:gd name="adj" fmla="val 118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" t="-6935" r="-2870" b="-26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108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B1236E-E605-4887-8FB3-F4CC68AA8F9C}"/>
              </a:ext>
            </a:extLst>
          </p:cNvPr>
          <p:cNvSpPr txBox="1"/>
          <p:nvPr/>
        </p:nvSpPr>
        <p:spPr>
          <a:xfrm>
            <a:off x="806998" y="893936"/>
            <a:ext cx="54384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It is Astrology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It is based on Sun and Moon rotation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Birthdate is the key for individuals Zodiac 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It talks about an individual's Personality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Zodiac is divided within specific dates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909375-60B6-4EEE-BAFE-F1B366DF309C}"/>
              </a:ext>
            </a:extLst>
          </p:cNvPr>
          <p:cNvSpPr/>
          <p:nvPr/>
        </p:nvSpPr>
        <p:spPr>
          <a:xfrm>
            <a:off x="6687629" y="728133"/>
            <a:ext cx="4691571" cy="5672667"/>
          </a:xfrm>
          <a:prstGeom prst="roundRect">
            <a:avLst>
              <a:gd name="adj" fmla="val 444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771" b="-60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2E9CCE9-A286-4E8F-8DAD-F72CC6B42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812236"/>
              </p:ext>
            </p:extLst>
          </p:nvPr>
        </p:nvGraphicFramePr>
        <p:xfrm>
          <a:off x="12562457" y="646709"/>
          <a:ext cx="5638267" cy="510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E89E532-68D9-4BAB-B9F7-57C8EB593AF9}"/>
              </a:ext>
            </a:extLst>
          </p:cNvPr>
          <p:cNvSpPr txBox="1"/>
          <p:nvPr/>
        </p:nvSpPr>
        <p:spPr>
          <a:xfrm>
            <a:off x="-155349" y="7123764"/>
            <a:ext cx="586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Is it accurate ?</a:t>
            </a:r>
            <a:endParaRPr lang="en-IN" sz="7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A01CC4-6C06-4312-BCD5-3FB809EF7D9A}"/>
              </a:ext>
            </a:extLst>
          </p:cNvPr>
          <p:cNvSpPr/>
          <p:nvPr/>
        </p:nvSpPr>
        <p:spPr>
          <a:xfrm>
            <a:off x="-6271606" y="851802"/>
            <a:ext cx="5679977" cy="5418666"/>
          </a:xfrm>
          <a:prstGeom prst="roundRect">
            <a:avLst>
              <a:gd name="adj" fmla="val 6311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613" r="-47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94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3659376" y="31224"/>
            <a:ext cx="2903772" cy="491580"/>
          </a:xfrm>
          <a:prstGeom prst="roundRect">
            <a:avLst>
              <a:gd name="adj" fmla="val 0"/>
            </a:avLst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162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90871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2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57D91B-F761-4232-80E3-83EEFFDD7E3D}"/>
              </a:ext>
            </a:extLst>
          </p:cNvPr>
          <p:cNvSpPr/>
          <p:nvPr/>
        </p:nvSpPr>
        <p:spPr>
          <a:xfrm>
            <a:off x="12635241" y="460203"/>
            <a:ext cx="4691571" cy="5672667"/>
          </a:xfrm>
          <a:prstGeom prst="roundRect">
            <a:avLst>
              <a:gd name="adj" fmla="val 444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771" b="-60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29D830-F5B8-428B-B5F2-C8F3954065B9}"/>
              </a:ext>
            </a:extLst>
          </p:cNvPr>
          <p:cNvSpPr/>
          <p:nvPr/>
        </p:nvSpPr>
        <p:spPr>
          <a:xfrm>
            <a:off x="3299401" y="7115629"/>
            <a:ext cx="4183572" cy="2573867"/>
          </a:xfrm>
          <a:prstGeom prst="roundRect">
            <a:avLst>
              <a:gd name="adj" fmla="val 1180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" t="-6935" r="-2870" b="-26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7DCBE-40B2-4F6D-A960-AB5EBE73F762}"/>
              </a:ext>
            </a:extLst>
          </p:cNvPr>
          <p:cNvSpPr txBox="1"/>
          <p:nvPr/>
        </p:nvSpPr>
        <p:spPr>
          <a:xfrm>
            <a:off x="620731" y="1459017"/>
            <a:ext cx="2342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Date of birth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Personality trait </a:t>
            </a:r>
          </a:p>
          <a:p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EF7F2-044A-4CBB-9406-5AA4B05791C0}"/>
              </a:ext>
            </a:extLst>
          </p:cNvPr>
          <p:cNvSpPr/>
          <p:nvPr/>
        </p:nvSpPr>
        <p:spPr>
          <a:xfrm>
            <a:off x="358983" y="556670"/>
            <a:ext cx="4240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required: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DFE8C-29DB-4F7A-96D2-DF015963E6D1}"/>
              </a:ext>
            </a:extLst>
          </p:cNvPr>
          <p:cNvSpPr/>
          <p:nvPr/>
        </p:nvSpPr>
        <p:spPr>
          <a:xfrm>
            <a:off x="278961" y="2537872"/>
            <a:ext cx="5383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to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Follow: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9306C-3943-4474-9EF4-AAE0437DAB20}"/>
              </a:ext>
            </a:extLst>
          </p:cNvPr>
          <p:cNvSpPr txBox="1"/>
          <p:nvPr/>
        </p:nvSpPr>
        <p:spPr>
          <a:xfrm>
            <a:off x="721583" y="3590669"/>
            <a:ext cx="3861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Survey through Google form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Zodiac from Birthdate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Graph plotting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Zodiac from personality trait</a:t>
            </a:r>
          </a:p>
          <a:p>
            <a:endParaRPr lang="en-US" sz="20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53466-297F-4218-B511-1A8BC12812E2}"/>
              </a:ext>
            </a:extLst>
          </p:cNvPr>
          <p:cNvSpPr/>
          <p:nvPr/>
        </p:nvSpPr>
        <p:spPr>
          <a:xfrm>
            <a:off x="6020956" y="851802"/>
            <a:ext cx="5679977" cy="5418666"/>
          </a:xfrm>
          <a:prstGeom prst="roundRect">
            <a:avLst>
              <a:gd name="adj" fmla="val 6311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613" r="-47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4EEA4A-325A-4617-8043-285013BBF4C7}"/>
              </a:ext>
            </a:extLst>
          </p:cNvPr>
          <p:cNvSpPr/>
          <p:nvPr/>
        </p:nvSpPr>
        <p:spPr>
          <a:xfrm>
            <a:off x="12219993" y="472005"/>
            <a:ext cx="177532" cy="3029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E55C96-B59D-40E5-904F-253C12F52E70}"/>
              </a:ext>
            </a:extLst>
          </p:cNvPr>
          <p:cNvSpPr/>
          <p:nvPr/>
        </p:nvSpPr>
        <p:spPr>
          <a:xfrm>
            <a:off x="-2137687" y="851802"/>
            <a:ext cx="1646620" cy="571588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97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6624646" y="31224"/>
            <a:ext cx="1769265" cy="491580"/>
          </a:xfrm>
          <a:prstGeom prst="roundRect">
            <a:avLst>
              <a:gd name="adj" fmla="val 0"/>
            </a:avLst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96084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7A3ED-0D26-4FB2-92FB-4E202CAF043B}"/>
              </a:ext>
            </a:extLst>
          </p:cNvPr>
          <p:cNvSpPr/>
          <p:nvPr/>
        </p:nvSpPr>
        <p:spPr>
          <a:xfrm>
            <a:off x="266070" y="580116"/>
            <a:ext cx="23712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1: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BA93C-9AD8-42D8-A49D-6C8C8E5E34FB}"/>
              </a:ext>
            </a:extLst>
          </p:cNvPr>
          <p:cNvSpPr txBox="1"/>
          <p:nvPr/>
        </p:nvSpPr>
        <p:spPr>
          <a:xfrm>
            <a:off x="2637297" y="780170"/>
            <a:ext cx="5118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Find Zodiac sign using Date of birth</a:t>
            </a:r>
          </a:p>
          <a:p>
            <a:endParaRPr lang="en-US" sz="20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000659-3872-4199-87BA-2A0C06887C17}"/>
              </a:ext>
            </a:extLst>
          </p:cNvPr>
          <p:cNvSpPr/>
          <p:nvPr/>
        </p:nvSpPr>
        <p:spPr>
          <a:xfrm>
            <a:off x="704220" y="1315870"/>
            <a:ext cx="7811130" cy="5418666"/>
          </a:xfrm>
          <a:prstGeom prst="roundRect">
            <a:avLst>
              <a:gd name="adj" fmla="val 6311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9" r="-29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12712-A7CA-44BD-ACA5-F39033F2B376}"/>
              </a:ext>
            </a:extLst>
          </p:cNvPr>
          <p:cNvSpPr/>
          <p:nvPr/>
        </p:nvSpPr>
        <p:spPr>
          <a:xfrm>
            <a:off x="12050661" y="472005"/>
            <a:ext cx="177532" cy="3029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9CF9B8-74C2-49FF-89A2-8C10383A8386}"/>
              </a:ext>
            </a:extLst>
          </p:cNvPr>
          <p:cNvSpPr/>
          <p:nvPr/>
        </p:nvSpPr>
        <p:spPr>
          <a:xfrm>
            <a:off x="9105900" y="780170"/>
            <a:ext cx="1807008" cy="571588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98A201BF-EC92-49A9-B064-6E2084912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561884"/>
              </p:ext>
            </p:extLst>
          </p:nvPr>
        </p:nvGraphicFramePr>
        <p:xfrm>
          <a:off x="266069" y="7129908"/>
          <a:ext cx="6896731" cy="495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980091-400F-481E-925B-8A940CB93C80}"/>
              </a:ext>
            </a:extLst>
          </p:cNvPr>
          <p:cNvSpPr/>
          <p:nvPr/>
        </p:nvSpPr>
        <p:spPr>
          <a:xfrm>
            <a:off x="7619369" y="7124188"/>
            <a:ext cx="4096381" cy="5977208"/>
          </a:xfrm>
          <a:prstGeom prst="roundRect">
            <a:avLst>
              <a:gd name="adj" fmla="val 8296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3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6624646" y="31224"/>
            <a:ext cx="1769265" cy="491580"/>
          </a:xfrm>
          <a:prstGeom prst="roundRect">
            <a:avLst>
              <a:gd name="adj" fmla="val 0"/>
            </a:avLst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96084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2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7A3ED-0D26-4FB2-92FB-4E202CAF043B}"/>
              </a:ext>
            </a:extLst>
          </p:cNvPr>
          <p:cNvSpPr/>
          <p:nvPr/>
        </p:nvSpPr>
        <p:spPr>
          <a:xfrm>
            <a:off x="266070" y="580116"/>
            <a:ext cx="23712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2: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BA93C-9AD8-42D8-A49D-6C8C8E5E34FB}"/>
              </a:ext>
            </a:extLst>
          </p:cNvPr>
          <p:cNvSpPr txBox="1"/>
          <p:nvPr/>
        </p:nvSpPr>
        <p:spPr>
          <a:xfrm>
            <a:off x="2637297" y="780170"/>
            <a:ext cx="4525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Find Zodiac sign using Personality Trait</a:t>
            </a:r>
          </a:p>
          <a:p>
            <a:endParaRPr lang="en-US" sz="20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000659-3872-4199-87BA-2A0C06887C17}"/>
              </a:ext>
            </a:extLst>
          </p:cNvPr>
          <p:cNvSpPr/>
          <p:nvPr/>
        </p:nvSpPr>
        <p:spPr>
          <a:xfrm>
            <a:off x="266070" y="-5672399"/>
            <a:ext cx="7811130" cy="5418666"/>
          </a:xfrm>
          <a:prstGeom prst="roundRect">
            <a:avLst>
              <a:gd name="adj" fmla="val 6311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9" r="-29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312712-A7CA-44BD-ACA5-F39033F2B376}"/>
              </a:ext>
            </a:extLst>
          </p:cNvPr>
          <p:cNvSpPr/>
          <p:nvPr/>
        </p:nvSpPr>
        <p:spPr>
          <a:xfrm>
            <a:off x="12050661" y="3828170"/>
            <a:ext cx="177532" cy="3029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CF7EB0D-40BC-4D15-B03A-44AE11027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302206"/>
              </p:ext>
            </p:extLst>
          </p:nvPr>
        </p:nvGraphicFramePr>
        <p:xfrm>
          <a:off x="266069" y="1488056"/>
          <a:ext cx="6896731" cy="495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1B351B-FB30-40FC-92B8-97A07C47AF5D}"/>
              </a:ext>
            </a:extLst>
          </p:cNvPr>
          <p:cNvSpPr/>
          <p:nvPr/>
        </p:nvSpPr>
        <p:spPr>
          <a:xfrm>
            <a:off x="7619369" y="633142"/>
            <a:ext cx="4096381" cy="5977208"/>
          </a:xfrm>
          <a:prstGeom prst="roundRect">
            <a:avLst>
              <a:gd name="adj" fmla="val 8296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864048-AB5E-4707-A1D2-B74A7E495C86}"/>
              </a:ext>
            </a:extLst>
          </p:cNvPr>
          <p:cNvSpPr/>
          <p:nvPr/>
        </p:nvSpPr>
        <p:spPr>
          <a:xfrm>
            <a:off x="9105900" y="-5907737"/>
            <a:ext cx="1807008" cy="571588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F4C4DC1-A192-4B19-8949-5DD9D05ED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603978"/>
              </p:ext>
            </p:extLst>
          </p:nvPr>
        </p:nvGraphicFramePr>
        <p:xfrm>
          <a:off x="-7652091" y="1411956"/>
          <a:ext cx="7016539" cy="5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019323-D6AF-4E08-A439-0EC81837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66027"/>
              </p:ext>
            </p:extLst>
          </p:nvPr>
        </p:nvGraphicFramePr>
        <p:xfrm>
          <a:off x="-12182734" y="1411956"/>
          <a:ext cx="3345029" cy="23419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80399">
                  <a:extLst>
                    <a:ext uri="{9D8B030D-6E8A-4147-A177-3AD203B41FA5}">
                      <a16:colId xmlns:a16="http://schemas.microsoft.com/office/drawing/2014/main" val="2417136433"/>
                    </a:ext>
                  </a:extLst>
                </a:gridCol>
                <a:gridCol w="1764630">
                  <a:extLst>
                    <a:ext uri="{9D8B030D-6E8A-4147-A177-3AD203B41FA5}">
                      <a16:colId xmlns:a16="http://schemas.microsoft.com/office/drawing/2014/main" val="1873341906"/>
                    </a:ext>
                  </a:extLst>
                </a:gridCol>
              </a:tblGrid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atched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otal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3147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14934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5791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69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11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8418284" y="31224"/>
            <a:ext cx="1783404" cy="491580"/>
          </a:xfrm>
          <a:prstGeom prst="roundRect">
            <a:avLst>
              <a:gd name="adj" fmla="val 0"/>
            </a:avLst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54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6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9608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-40906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F5F01-348E-4D5D-8BEC-0274FFE9BD73}"/>
              </a:ext>
            </a:extLst>
          </p:cNvPr>
          <p:cNvSpPr txBox="1"/>
          <p:nvPr/>
        </p:nvSpPr>
        <p:spPr>
          <a:xfrm>
            <a:off x="335046" y="682373"/>
            <a:ext cx="6065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Calculating overall accuracy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FC2011-413B-4BC3-9D21-FA6CD2F7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2974"/>
              </p:ext>
            </p:extLst>
          </p:nvPr>
        </p:nvGraphicFramePr>
        <p:xfrm>
          <a:off x="773780" y="1411955"/>
          <a:ext cx="3345029" cy="23419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80399">
                  <a:extLst>
                    <a:ext uri="{9D8B030D-6E8A-4147-A177-3AD203B41FA5}">
                      <a16:colId xmlns:a16="http://schemas.microsoft.com/office/drawing/2014/main" val="2417136433"/>
                    </a:ext>
                  </a:extLst>
                </a:gridCol>
                <a:gridCol w="1764630">
                  <a:extLst>
                    <a:ext uri="{9D8B030D-6E8A-4147-A177-3AD203B41FA5}">
                      <a16:colId xmlns:a16="http://schemas.microsoft.com/office/drawing/2014/main" val="1873341906"/>
                    </a:ext>
                  </a:extLst>
                </a:gridCol>
              </a:tblGrid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atched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otal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3147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14934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5791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696053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852560B-CEF6-4B51-8D37-C1E47F8AC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686906"/>
              </p:ext>
            </p:extLst>
          </p:nvPr>
        </p:nvGraphicFramePr>
        <p:xfrm>
          <a:off x="4694198" y="1411956"/>
          <a:ext cx="7016539" cy="5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BE0B659-0E2D-41D6-BA1A-E133CE1D8AF6}"/>
              </a:ext>
            </a:extLst>
          </p:cNvPr>
          <p:cNvSpPr/>
          <p:nvPr/>
        </p:nvSpPr>
        <p:spPr>
          <a:xfrm>
            <a:off x="481263" y="5084803"/>
            <a:ext cx="4042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Accuracy of the zodiac sign for predicting the personality of a particular person correctly is </a:t>
            </a:r>
            <a:r>
              <a:rPr lang="en-US" sz="2800" b="1" dirty="0"/>
              <a:t>19 %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78257-19D7-47C6-B238-262548780561}"/>
              </a:ext>
            </a:extLst>
          </p:cNvPr>
          <p:cNvSpPr txBox="1"/>
          <p:nvPr/>
        </p:nvSpPr>
        <p:spPr>
          <a:xfrm>
            <a:off x="375152" y="4289660"/>
            <a:ext cx="334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Conclusion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CDBD9C0-5DCA-423F-A7A8-BE74593DA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69995"/>
              </p:ext>
            </p:extLst>
          </p:nvPr>
        </p:nvGraphicFramePr>
        <p:xfrm>
          <a:off x="12707731" y="1488056"/>
          <a:ext cx="6896731" cy="495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F3394B-087B-459A-9AEF-86F5BC85C759}"/>
              </a:ext>
            </a:extLst>
          </p:cNvPr>
          <p:cNvSpPr/>
          <p:nvPr/>
        </p:nvSpPr>
        <p:spPr>
          <a:xfrm>
            <a:off x="20058405" y="633142"/>
            <a:ext cx="4096381" cy="5977208"/>
          </a:xfrm>
          <a:prstGeom prst="roundRect">
            <a:avLst>
              <a:gd name="adj" fmla="val 8296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7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567BFD-7503-47D4-8EED-66FC0BF4A47B}"/>
              </a:ext>
            </a:extLst>
          </p:cNvPr>
          <p:cNvSpPr/>
          <p:nvPr/>
        </p:nvSpPr>
        <p:spPr>
          <a:xfrm>
            <a:off x="0" y="-19575"/>
            <a:ext cx="12192000" cy="6886397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D4B0E-DBFE-4855-92EC-13B5F8688265}"/>
              </a:ext>
            </a:extLst>
          </p:cNvPr>
          <p:cNvSpPr/>
          <p:nvPr/>
        </p:nvSpPr>
        <p:spPr>
          <a:xfrm>
            <a:off x="0" y="-19575"/>
            <a:ext cx="12192000" cy="491580"/>
          </a:xfrm>
          <a:prstGeom prst="rect">
            <a:avLst/>
          </a:prstGeom>
          <a:solidFill>
            <a:srgbClr val="030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10E69F-04F4-4731-81B1-E0107275B506}"/>
              </a:ext>
            </a:extLst>
          </p:cNvPr>
          <p:cNvSpPr/>
          <p:nvPr/>
        </p:nvSpPr>
        <p:spPr>
          <a:xfrm>
            <a:off x="10201688" y="31224"/>
            <a:ext cx="1990312" cy="491580"/>
          </a:xfrm>
          <a:prstGeom prst="roundRect">
            <a:avLst>
              <a:gd name="adj" fmla="val 0"/>
            </a:avLst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2" descr="LEARN YOUR ZODIAC SIGN'S Love Language">
            <a:extLst>
              <a:ext uri="{FF2B5EF4-FFF2-40B4-BE49-F238E27FC236}">
                <a16:creationId xmlns:a16="http://schemas.microsoft.com/office/drawing/2014/main" id="{FD03FE87-EB66-49DE-8760-4F426CF9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367" y1="17969" x2="33367" y2="17969"/>
                        <a14:foregroundMark x1="50151" y1="14746" x2="50151" y2="14746"/>
                        <a14:foregroundMark x1="67940" y1="18848" x2="67940" y2="18848"/>
                        <a14:foregroundMark x1="80503" y1="29590" x2="80503" y2="29590"/>
                        <a14:foregroundMark x1="85628" y1="48340" x2="85628" y2="48340"/>
                        <a14:foregroundMark x1="84121" y1="49512" x2="84121" y2="49512"/>
                        <a14:foregroundMark x1="19397" y1="30566" x2="19397" y2="30566"/>
                        <a14:foregroundMark x1="21608" y1="32129" x2="21608" y2="32129"/>
                        <a14:foregroundMark x1="16583" y1="47363" x2="16583" y2="47363"/>
                        <a14:foregroundMark x1="17487" y1="64941" x2="17487" y2="64941"/>
                        <a14:foregroundMark x1="32060" y1="76367" x2="32060" y2="76367"/>
                        <a14:foregroundMark x1="48543" y1="81738" x2="48543" y2="81738"/>
                        <a14:foregroundMark x1="48844" y1="79980" x2="48844" y2="79980"/>
                        <a14:foregroundMark x1="66030" y1="77930" x2="66030" y2="77930"/>
                        <a14:foregroundMark x1="79899" y1="68066" x2="79899" y2="68066"/>
                        <a14:backgroundMark x1="67236" y1="20703" x2="67236" y2="20703"/>
                        <a14:backgroundMark x1="80101" y1="32520" x2="80101" y2="32520"/>
                        <a14:backgroundMark x1="85126" y1="47070" x2="85126" y2="47070"/>
                        <a14:backgroundMark x1="83819" y1="50879" x2="83819" y2="50879"/>
                        <a14:backgroundMark x1="79899" y1="65039" x2="79899" y2="65039"/>
                        <a14:backgroundMark x1="65829" y1="79102" x2="65829" y2="79102"/>
                        <a14:backgroundMark x1="31759" y1="75684" x2="31759" y2="75684"/>
                        <a14:backgroundMark x1="16181" y1="46973" x2="16181" y2="46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63" t="9840" r="8090" b="9329"/>
          <a:stretch/>
        </p:blipFill>
        <p:spPr bwMode="auto">
          <a:xfrm rot="10800000">
            <a:off x="10779558" y="5425113"/>
            <a:ext cx="2824883" cy="28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634CF-DBD3-45E3-BF11-7BC06306F5D5}"/>
              </a:ext>
            </a:extLst>
          </p:cNvPr>
          <p:cNvSpPr txBox="1"/>
          <p:nvPr/>
        </p:nvSpPr>
        <p:spPr>
          <a:xfrm>
            <a:off x="0" y="-47443"/>
            <a:ext cx="1477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12A7-C5AF-4A8D-B460-C94B16D51B4A}"/>
              </a:ext>
            </a:extLst>
          </p:cNvPr>
          <p:cNvSpPr txBox="1"/>
          <p:nvPr/>
        </p:nvSpPr>
        <p:spPr>
          <a:xfrm>
            <a:off x="1550716" y="-53679"/>
            <a:ext cx="209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AB29E-0EF1-49C4-9281-AEF52FB61213}"/>
              </a:ext>
            </a:extLst>
          </p:cNvPr>
          <p:cNvSpPr txBox="1"/>
          <p:nvPr/>
        </p:nvSpPr>
        <p:spPr>
          <a:xfrm>
            <a:off x="3718562" y="-23195"/>
            <a:ext cx="28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MATERIAL &amp; METHODS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AE5B9-DB91-43BE-AC64-7ED9C33F495D}"/>
              </a:ext>
            </a:extLst>
          </p:cNvPr>
          <p:cNvSpPr txBox="1"/>
          <p:nvPr/>
        </p:nvSpPr>
        <p:spPr>
          <a:xfrm>
            <a:off x="6687629" y="-44596"/>
            <a:ext cx="167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PROCEDURE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8657F-B89E-40FC-A44D-295C22FB27E2}"/>
              </a:ext>
            </a:extLst>
          </p:cNvPr>
          <p:cNvSpPr txBox="1"/>
          <p:nvPr/>
        </p:nvSpPr>
        <p:spPr>
          <a:xfrm>
            <a:off x="8432423" y="-44590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rgbClr val="7F7F7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2A50D-F09E-45DE-9035-13EE7091D245}"/>
              </a:ext>
            </a:extLst>
          </p:cNvPr>
          <p:cNvSpPr txBox="1"/>
          <p:nvPr/>
        </p:nvSpPr>
        <p:spPr>
          <a:xfrm>
            <a:off x="10275370" y="99774"/>
            <a:ext cx="17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REFERENCE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F9EA9B3-7501-4BE1-A28E-9B5FCDAA1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826318"/>
              </p:ext>
            </p:extLst>
          </p:nvPr>
        </p:nvGraphicFramePr>
        <p:xfrm>
          <a:off x="17272841" y="1411956"/>
          <a:ext cx="7016539" cy="5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5839609-E63F-413B-8D56-781DB034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57197"/>
              </p:ext>
            </p:extLst>
          </p:nvPr>
        </p:nvGraphicFramePr>
        <p:xfrm>
          <a:off x="13059906" y="1411956"/>
          <a:ext cx="3345029" cy="23419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80399">
                  <a:extLst>
                    <a:ext uri="{9D8B030D-6E8A-4147-A177-3AD203B41FA5}">
                      <a16:colId xmlns:a16="http://schemas.microsoft.com/office/drawing/2014/main" val="2417136433"/>
                    </a:ext>
                  </a:extLst>
                </a:gridCol>
                <a:gridCol w="1764630">
                  <a:extLst>
                    <a:ext uri="{9D8B030D-6E8A-4147-A177-3AD203B41FA5}">
                      <a16:colId xmlns:a16="http://schemas.microsoft.com/office/drawing/2014/main" val="1873341906"/>
                    </a:ext>
                  </a:extLst>
                </a:gridCol>
              </a:tblGrid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atched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IN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otal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3147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14934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57917"/>
                  </a:ext>
                </a:extLst>
              </a:tr>
              <a:tr h="585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69605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5150DD8-9C7B-491E-8101-766598223FB8}"/>
              </a:ext>
            </a:extLst>
          </p:cNvPr>
          <p:cNvSpPr/>
          <p:nvPr/>
        </p:nvSpPr>
        <p:spPr>
          <a:xfrm>
            <a:off x="738517" y="827858"/>
            <a:ext cx="102730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[1] Dr. Harbhajan Bansal Professor, HSB, GJUST, Hisar Ms. </a:t>
            </a:r>
            <a:r>
              <a:rPr lang="en-US" b="1" dirty="0" err="1">
                <a:latin typeface="+mj-lt"/>
              </a:rPr>
              <a:t>Preeti</a:t>
            </a:r>
            <a:r>
              <a:rPr lang="en-US" b="1" dirty="0">
                <a:latin typeface="+mj-lt"/>
              </a:rPr>
              <a:t> Mittal Research Scholar, HSB, GJUST, Hisar (August, 2016) The influence of sun signs on apparel buying </a:t>
            </a:r>
            <a:r>
              <a:rPr lang="en-US" b="1" dirty="0" err="1">
                <a:latin typeface="+mj-lt"/>
              </a:rPr>
              <a:t>behaviour</a:t>
            </a:r>
            <a:r>
              <a:rPr lang="en-US" b="1" dirty="0">
                <a:latin typeface="+mj-lt"/>
              </a:rPr>
              <a:t> – an empirical analysis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[2] J. Mayo , O. White &amp; H. J. Eysenck (1978) An Empirical Study of the Relation between Astrological Factors and Personality, The Journal of Social Psychology, 105:2, 229-236, DOI: 10.1080/00224545.1978.9924119 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[3] Psychological Reports, 2006,98,602-607. ASTROLOGICAL SIGNS AND PERSONALITY IN KUWAITIS AND AMERICANS ' AHMED ABDEL-KHALEK </a:t>
            </a:r>
            <a:r>
              <a:rPr lang="en-US" b="1" dirty="0" err="1">
                <a:latin typeface="+mj-lt"/>
              </a:rPr>
              <a:t>Kuwnit</a:t>
            </a:r>
            <a:r>
              <a:rPr lang="en-US" b="1" dirty="0">
                <a:latin typeface="+mj-lt"/>
              </a:rPr>
              <a:t> University AND DAVID LESTER The Richard Stockton College of New  </a:t>
            </a:r>
            <a:r>
              <a:rPr lang="en-IN" b="1" dirty="0">
                <a:latin typeface="+mj-lt"/>
              </a:rPr>
              <a:t>Jersey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[4] Psychological </a:t>
            </a:r>
            <a:r>
              <a:rPr lang="en-US" b="1" dirty="0" err="1">
                <a:latin typeface="+mj-lt"/>
              </a:rPr>
              <a:t>Reporfs</a:t>
            </a:r>
            <a:r>
              <a:rPr lang="en-US" b="1" dirty="0">
                <a:latin typeface="+mj-lt"/>
              </a:rPr>
              <a:t>, 1999, 84,541-546 SELF-CONCEPT IN TERMS OF ASTROLOGICAL SUNSIGN TRAITS ' JAN J. F. VAN ROOIJ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[5] Dave Clarke , </a:t>
            </a:r>
            <a:r>
              <a:rPr lang="en-US" b="1" dirty="0" err="1">
                <a:latin typeface="+mj-lt"/>
              </a:rPr>
              <a:t>Toos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Gabriels</a:t>
            </a:r>
            <a:r>
              <a:rPr lang="en-US" b="1" dirty="0">
                <a:latin typeface="+mj-lt"/>
              </a:rPr>
              <a:t> &amp; Joan Barnes (1996) Astrological Signs as Determinants of Extroversion and Emotionality: An Empirical Study, The Journal of Psychology: Interdisciplinary and Applied, 130:2, 131-140, DOI: 10.1080/00223980.1996.9914995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 [6] Astrology: Its Influence on Consumers' Buying Patterns and Consumers' Evaluations of Products and Services </a:t>
            </a:r>
            <a:r>
              <a:rPr lang="en-US" b="1" dirty="0" err="1">
                <a:latin typeface="+mj-lt"/>
              </a:rPr>
              <a:t>Hyokjin</a:t>
            </a:r>
            <a:r>
              <a:rPr lang="en-US" b="1" dirty="0">
                <a:latin typeface="+mj-lt"/>
              </a:rPr>
              <a:t> K </a:t>
            </a:r>
            <a:r>
              <a:rPr lang="en-US" b="1" dirty="0" err="1">
                <a:latin typeface="+mj-lt"/>
              </a:rPr>
              <a:t>wak</a:t>
            </a:r>
            <a:r>
              <a:rPr lang="en-US" b="1" dirty="0">
                <a:latin typeface="+mj-lt"/>
              </a:rPr>
              <a:t>, University of Georgia Anupam </a:t>
            </a:r>
            <a:r>
              <a:rPr lang="en-US" b="1" dirty="0" err="1">
                <a:latin typeface="+mj-lt"/>
              </a:rPr>
              <a:t>Jaju</a:t>
            </a:r>
            <a:r>
              <a:rPr lang="en-US" b="1" dirty="0">
                <a:latin typeface="+mj-lt"/>
              </a:rPr>
              <a:t>, University of Georgia George M. Zinkhan, University of Georgia 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43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799</Words>
  <Application>Microsoft Office PowerPoint</Application>
  <PresentationFormat>Widescreen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Apse360</dc:creator>
  <cp:lastModifiedBy>Apse360</cp:lastModifiedBy>
  <cp:revision>94</cp:revision>
  <dcterms:created xsi:type="dcterms:W3CDTF">2023-12-06T06:13:33Z</dcterms:created>
  <dcterms:modified xsi:type="dcterms:W3CDTF">2023-12-14T16:40:40Z</dcterms:modified>
</cp:coreProperties>
</file>