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18"/>
  </p:notesMasterIdLst>
  <p:handoutMasterIdLst>
    <p:handoutMasterId r:id="rId19"/>
  </p:handoutMasterIdLst>
  <p:sldIdLst>
    <p:sldId id="256" r:id="rId4"/>
    <p:sldId id="258" r:id="rId5"/>
    <p:sldId id="412" r:id="rId6"/>
    <p:sldId id="382" r:id="rId7"/>
    <p:sldId id="411" r:id="rId8"/>
    <p:sldId id="410" r:id="rId9"/>
    <p:sldId id="376" r:id="rId10"/>
    <p:sldId id="377" r:id="rId11"/>
    <p:sldId id="378" r:id="rId12"/>
    <p:sldId id="415" r:id="rId13"/>
    <p:sldId id="408" r:id="rId14"/>
    <p:sldId id="406" r:id="rId15"/>
    <p:sldId id="401" r:id="rId16"/>
    <p:sldId id="350" r:id="rId1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8313F-0B8A-534D-9A07-27C51ADDF2E2}" v="6" dt="2022-09-22T03:33:48.987"/>
    <p1510:client id="{0E1A2650-79DC-4867-AF1A-D30866B3F141}" v="355" dt="2022-09-22T10:11:42.746"/>
    <p1510:client id="{434DDFE2-AF81-58D0-6168-4209CE22F5EF}" v="125" dt="2022-09-21T12:59:34.211"/>
    <p1510:client id="{5D3048E3-43F0-9EC9-62AE-45A6A8233DD9}" v="757" dt="2022-09-22T10:14:12.449"/>
    <p1510:client id="{E166B898-77D7-88BF-093B-311D8B911B16}" v="305" dt="2022-09-21T13:25:14.342"/>
    <p1510:client id="{ED44C825-D278-C14B-9B51-D73CF347D387}" v="463" dt="2022-09-21T17:19:05.492"/>
    <p1510:client id="{F833B69D-1FF6-4AC1-A90F-6BE9DD332C25}" v="334" dt="2022-09-21T17:05:39.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53" autoAdjust="0"/>
    <p:restoredTop sz="94660"/>
  </p:normalViewPr>
  <p:slideViewPr>
    <p:cSldViewPr snapToGrid="0">
      <p:cViewPr varScale="1">
        <p:scale>
          <a:sx n="66" d="100"/>
          <a:sy n="66" d="100"/>
        </p:scale>
        <p:origin x="1028" y="32"/>
      </p:cViewPr>
      <p:guideLst>
        <p:guide orient="horz" pos="2160"/>
        <p:guide pos="2880"/>
      </p:guideLst>
    </p:cSldViewPr>
  </p:slideViewPr>
  <p:notesTextViewPr>
    <p:cViewPr>
      <p:scale>
        <a:sx n="1" d="1"/>
        <a:sy n="1" d="1"/>
      </p:scale>
      <p:origin x="0" y="0"/>
    </p:cViewPr>
  </p:notesTextViewPr>
  <p:notesViewPr>
    <p:cSldViewPr snapToGrid="0">
      <p:cViewPr varScale="1">
        <p:scale>
          <a:sx n="49" d="100"/>
          <a:sy n="49" d="100"/>
        </p:scale>
        <p:origin x="271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26013-647F-4D64-A037-579244BABCC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2478166-A24E-475E-9301-B6552C47D548}">
      <dgm:prSet/>
      <dgm:spPr/>
      <dgm:t>
        <a:bodyPr/>
        <a:lstStyle/>
        <a:p>
          <a:r>
            <a:rPr lang="en-US" dirty="0"/>
            <a:t>Our</a:t>
          </a:r>
          <a:r>
            <a:rPr lang="en-US" baseline="0" dirty="0"/>
            <a:t> goal is to do sentiment analysis of social media comments and other datasets using genetic algorithm (GA).</a:t>
          </a:r>
          <a:endParaRPr lang="en-US" dirty="0"/>
        </a:p>
      </dgm:t>
    </dgm:pt>
    <dgm:pt modelId="{FC544C92-14A6-4F50-B7D4-123C66FAE7AC}" type="parTrans" cxnId="{8EF85F48-B614-464E-B176-D1A5C194851E}">
      <dgm:prSet/>
      <dgm:spPr/>
      <dgm:t>
        <a:bodyPr/>
        <a:lstStyle/>
        <a:p>
          <a:endParaRPr lang="en-US"/>
        </a:p>
      </dgm:t>
    </dgm:pt>
    <dgm:pt modelId="{D7634A07-151E-4869-A481-B726B4009BEB}" type="sibTrans" cxnId="{8EF85F48-B614-464E-B176-D1A5C194851E}">
      <dgm:prSet/>
      <dgm:spPr/>
      <dgm:t>
        <a:bodyPr/>
        <a:lstStyle/>
        <a:p>
          <a:endParaRPr lang="en-US"/>
        </a:p>
      </dgm:t>
    </dgm:pt>
    <dgm:pt modelId="{52D7A93F-0E2A-4F32-B327-193C7D2FFB2E}">
      <dgm:prSet/>
      <dgm:spPr/>
      <dgm:t>
        <a:bodyPr/>
        <a:lstStyle/>
        <a:p>
          <a:r>
            <a:rPr lang="en-US" dirty="0"/>
            <a:t>Sentiment analysis becomes one of the topics that attract the researchers with various issues, such as, political, image sentiment, natural disaster sentiment, and rating review prediction. However, there are several challenges behind the research related to this topic. Such as the preprocessing steps and hardly classified the tweets.</a:t>
          </a:r>
        </a:p>
      </dgm:t>
    </dgm:pt>
    <dgm:pt modelId="{3D460FA1-1CAE-4605-82BB-E5937AA890A7}" type="parTrans" cxnId="{41C579F6-A259-4FEE-871F-210ADA6A8262}">
      <dgm:prSet/>
      <dgm:spPr/>
      <dgm:t>
        <a:bodyPr/>
        <a:lstStyle/>
        <a:p>
          <a:endParaRPr lang="en-US"/>
        </a:p>
      </dgm:t>
    </dgm:pt>
    <dgm:pt modelId="{EC6B0453-F1D0-45F7-A456-F337FA236F0B}" type="sibTrans" cxnId="{41C579F6-A259-4FEE-871F-210ADA6A8262}">
      <dgm:prSet/>
      <dgm:spPr/>
      <dgm:t>
        <a:bodyPr/>
        <a:lstStyle/>
        <a:p>
          <a:endParaRPr lang="en-US"/>
        </a:p>
      </dgm:t>
    </dgm:pt>
    <dgm:pt modelId="{03A154E5-DC5D-4E60-9A24-6F5D83FC0118}" type="pres">
      <dgm:prSet presAssocID="{43026013-647F-4D64-A037-579244BABCCF}" presName="vert0" presStyleCnt="0">
        <dgm:presLayoutVars>
          <dgm:dir/>
          <dgm:animOne val="branch"/>
          <dgm:animLvl val="lvl"/>
        </dgm:presLayoutVars>
      </dgm:prSet>
      <dgm:spPr/>
    </dgm:pt>
    <dgm:pt modelId="{B0208AF4-6254-47C7-B735-1C28A442A814}" type="pres">
      <dgm:prSet presAssocID="{32478166-A24E-475E-9301-B6552C47D548}" presName="thickLine" presStyleLbl="alignNode1" presStyleIdx="0" presStyleCnt="2"/>
      <dgm:spPr/>
    </dgm:pt>
    <dgm:pt modelId="{1DED8CA7-FCAF-4CEA-B5C6-1C6EA9221FE7}" type="pres">
      <dgm:prSet presAssocID="{32478166-A24E-475E-9301-B6552C47D548}" presName="horz1" presStyleCnt="0"/>
      <dgm:spPr/>
    </dgm:pt>
    <dgm:pt modelId="{7F9E8437-D8FA-48AF-913A-24D30E0655AB}" type="pres">
      <dgm:prSet presAssocID="{32478166-A24E-475E-9301-B6552C47D548}" presName="tx1" presStyleLbl="revTx" presStyleIdx="0" presStyleCnt="2"/>
      <dgm:spPr/>
    </dgm:pt>
    <dgm:pt modelId="{A95B3A6D-22CC-43F8-9EB4-C574BB495366}" type="pres">
      <dgm:prSet presAssocID="{32478166-A24E-475E-9301-B6552C47D548}" presName="vert1" presStyleCnt="0"/>
      <dgm:spPr/>
    </dgm:pt>
    <dgm:pt modelId="{E72C4986-BE0C-4620-ABAC-94275E0D3C1A}" type="pres">
      <dgm:prSet presAssocID="{52D7A93F-0E2A-4F32-B327-193C7D2FFB2E}" presName="thickLine" presStyleLbl="alignNode1" presStyleIdx="1" presStyleCnt="2"/>
      <dgm:spPr/>
    </dgm:pt>
    <dgm:pt modelId="{3BB90D3E-094D-4149-920F-293D512AA169}" type="pres">
      <dgm:prSet presAssocID="{52D7A93F-0E2A-4F32-B327-193C7D2FFB2E}" presName="horz1" presStyleCnt="0"/>
      <dgm:spPr/>
    </dgm:pt>
    <dgm:pt modelId="{54821EF0-FE1B-488F-83FA-9A05BC3838F7}" type="pres">
      <dgm:prSet presAssocID="{52D7A93F-0E2A-4F32-B327-193C7D2FFB2E}" presName="tx1" presStyleLbl="revTx" presStyleIdx="1" presStyleCnt="2"/>
      <dgm:spPr/>
    </dgm:pt>
    <dgm:pt modelId="{1154F409-384C-4441-A27A-2C821F2E781C}" type="pres">
      <dgm:prSet presAssocID="{52D7A93F-0E2A-4F32-B327-193C7D2FFB2E}" presName="vert1" presStyleCnt="0"/>
      <dgm:spPr/>
    </dgm:pt>
  </dgm:ptLst>
  <dgm:cxnLst>
    <dgm:cxn modelId="{716AD70A-139B-484F-B5DF-F84896574AE7}" type="presOf" srcId="{32478166-A24E-475E-9301-B6552C47D548}" destId="{7F9E8437-D8FA-48AF-913A-24D30E0655AB}" srcOrd="0" destOrd="0" presId="urn:microsoft.com/office/officeart/2008/layout/LinedList"/>
    <dgm:cxn modelId="{8EF85F48-B614-464E-B176-D1A5C194851E}" srcId="{43026013-647F-4D64-A037-579244BABCCF}" destId="{32478166-A24E-475E-9301-B6552C47D548}" srcOrd="0" destOrd="0" parTransId="{FC544C92-14A6-4F50-B7D4-123C66FAE7AC}" sibTransId="{D7634A07-151E-4869-A481-B726B4009BEB}"/>
    <dgm:cxn modelId="{F58F516C-FA46-49EA-92B4-737B6664D5B2}" type="presOf" srcId="{52D7A93F-0E2A-4F32-B327-193C7D2FFB2E}" destId="{54821EF0-FE1B-488F-83FA-9A05BC3838F7}" srcOrd="0" destOrd="0" presId="urn:microsoft.com/office/officeart/2008/layout/LinedList"/>
    <dgm:cxn modelId="{D75BBE8C-7D35-4E63-A721-6DC53C2132DE}" type="presOf" srcId="{43026013-647F-4D64-A037-579244BABCCF}" destId="{03A154E5-DC5D-4E60-9A24-6F5D83FC0118}" srcOrd="0" destOrd="0" presId="urn:microsoft.com/office/officeart/2008/layout/LinedList"/>
    <dgm:cxn modelId="{41C579F6-A259-4FEE-871F-210ADA6A8262}" srcId="{43026013-647F-4D64-A037-579244BABCCF}" destId="{52D7A93F-0E2A-4F32-B327-193C7D2FFB2E}" srcOrd="1" destOrd="0" parTransId="{3D460FA1-1CAE-4605-82BB-E5937AA890A7}" sibTransId="{EC6B0453-F1D0-45F7-A456-F337FA236F0B}"/>
    <dgm:cxn modelId="{AB7B138B-6BD7-4138-AA13-4E691F52BA1D}" type="presParOf" srcId="{03A154E5-DC5D-4E60-9A24-6F5D83FC0118}" destId="{B0208AF4-6254-47C7-B735-1C28A442A814}" srcOrd="0" destOrd="0" presId="urn:microsoft.com/office/officeart/2008/layout/LinedList"/>
    <dgm:cxn modelId="{D2985DAA-AAC7-4AA7-9180-85060AFFF1FC}" type="presParOf" srcId="{03A154E5-DC5D-4E60-9A24-6F5D83FC0118}" destId="{1DED8CA7-FCAF-4CEA-B5C6-1C6EA9221FE7}" srcOrd="1" destOrd="0" presId="urn:microsoft.com/office/officeart/2008/layout/LinedList"/>
    <dgm:cxn modelId="{00FDF6DE-1DDB-43D4-8328-7EA6E687B89E}" type="presParOf" srcId="{1DED8CA7-FCAF-4CEA-B5C6-1C6EA9221FE7}" destId="{7F9E8437-D8FA-48AF-913A-24D30E0655AB}" srcOrd="0" destOrd="0" presId="urn:microsoft.com/office/officeart/2008/layout/LinedList"/>
    <dgm:cxn modelId="{5264A753-07D2-40B4-AA29-DACDDC7F7D14}" type="presParOf" srcId="{1DED8CA7-FCAF-4CEA-B5C6-1C6EA9221FE7}" destId="{A95B3A6D-22CC-43F8-9EB4-C574BB495366}" srcOrd="1" destOrd="0" presId="urn:microsoft.com/office/officeart/2008/layout/LinedList"/>
    <dgm:cxn modelId="{D757CE91-75B4-4FD0-B4E0-1C56E02E730E}" type="presParOf" srcId="{03A154E5-DC5D-4E60-9A24-6F5D83FC0118}" destId="{E72C4986-BE0C-4620-ABAC-94275E0D3C1A}" srcOrd="2" destOrd="0" presId="urn:microsoft.com/office/officeart/2008/layout/LinedList"/>
    <dgm:cxn modelId="{1AA94746-A3BF-471E-88CA-D11E77499966}" type="presParOf" srcId="{03A154E5-DC5D-4E60-9A24-6F5D83FC0118}" destId="{3BB90D3E-094D-4149-920F-293D512AA169}" srcOrd="3" destOrd="0" presId="urn:microsoft.com/office/officeart/2008/layout/LinedList"/>
    <dgm:cxn modelId="{03DB1BAC-D47A-4F4F-BE1C-823927541A5A}" type="presParOf" srcId="{3BB90D3E-094D-4149-920F-293D512AA169}" destId="{54821EF0-FE1B-488F-83FA-9A05BC3838F7}" srcOrd="0" destOrd="0" presId="urn:microsoft.com/office/officeart/2008/layout/LinedList"/>
    <dgm:cxn modelId="{66836D1D-0ACB-46CC-9278-CBDE6E0D5599}" type="presParOf" srcId="{3BB90D3E-094D-4149-920F-293D512AA169}" destId="{1154F409-384C-4441-A27A-2C821F2E781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08AF4-6254-47C7-B735-1C28A442A814}">
      <dsp:nvSpPr>
        <dsp:cNvPr id="0" name=""/>
        <dsp:cNvSpPr/>
      </dsp:nvSpPr>
      <dsp:spPr>
        <a:xfrm>
          <a:off x="0" y="0"/>
          <a:ext cx="517538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9E8437-D8FA-48AF-913A-24D30E0655AB}">
      <dsp:nvSpPr>
        <dsp:cNvPr id="0" name=""/>
        <dsp:cNvSpPr/>
      </dsp:nvSpPr>
      <dsp:spPr>
        <a:xfrm>
          <a:off x="0" y="0"/>
          <a:ext cx="5175384"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Our</a:t>
          </a:r>
          <a:r>
            <a:rPr lang="en-US" sz="2100" kern="1200" baseline="0" dirty="0"/>
            <a:t> goal is to do sentiment analysis of social media comments and other datasets using genetic algorithm (GA).</a:t>
          </a:r>
          <a:endParaRPr lang="en-US" sz="2100" kern="1200" dirty="0"/>
        </a:p>
      </dsp:txBody>
      <dsp:txXfrm>
        <a:off x="0" y="0"/>
        <a:ext cx="5175384" cy="2768070"/>
      </dsp:txXfrm>
    </dsp:sp>
    <dsp:sp modelId="{E72C4986-BE0C-4620-ABAC-94275E0D3C1A}">
      <dsp:nvSpPr>
        <dsp:cNvPr id="0" name=""/>
        <dsp:cNvSpPr/>
      </dsp:nvSpPr>
      <dsp:spPr>
        <a:xfrm>
          <a:off x="0" y="2768070"/>
          <a:ext cx="517538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821EF0-FE1B-488F-83FA-9A05BC3838F7}">
      <dsp:nvSpPr>
        <dsp:cNvPr id="0" name=""/>
        <dsp:cNvSpPr/>
      </dsp:nvSpPr>
      <dsp:spPr>
        <a:xfrm>
          <a:off x="0" y="2768070"/>
          <a:ext cx="5175384"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Sentiment analysis becomes one of the topics that attract the researchers with various issues, such as, political, image sentiment, natural disaster sentiment, and rating review prediction. However, there are several challenges behind the research related to this topic. Such as the preprocessing steps and hardly classified the tweets.</a:t>
          </a:r>
        </a:p>
      </dsp:txBody>
      <dsp:txXfrm>
        <a:off x="0" y="2768070"/>
        <a:ext cx="5175384" cy="27680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0D7C527-3D1A-BC6C-BA59-2AED4494B423}"/>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D4E7607-E024-7479-FC1E-E4A2D9FAA710}"/>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E1085B7-83D3-419C-A916-0CB343B8FD3F}" type="datetimeFigureOut">
              <a:rPr lang="en-IN" smtClean="0"/>
              <a:t>06-10-2022</a:t>
            </a:fld>
            <a:endParaRPr lang="en-IN"/>
          </a:p>
        </p:txBody>
      </p:sp>
      <p:sp>
        <p:nvSpPr>
          <p:cNvPr id="4" name="Footer Placeholder 3">
            <a:extLst>
              <a:ext uri="{FF2B5EF4-FFF2-40B4-BE49-F238E27FC236}">
                <a16:creationId xmlns:a16="http://schemas.microsoft.com/office/drawing/2014/main" id="{DAFDB371-A383-9C3C-31CF-1991B91B3F52}"/>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652D9DE-58BC-D153-F8B9-4AE0E1A15B0B}"/>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496718FA-1FFF-4B1C-BCED-D88A47225B8B}" type="slidenum">
              <a:rPr lang="en-IN" smtClean="0"/>
              <a:t>‹#›</a:t>
            </a:fld>
            <a:endParaRPr lang="en-IN"/>
          </a:p>
        </p:txBody>
      </p:sp>
    </p:spTree>
    <p:extLst>
      <p:ext uri="{BB962C8B-B14F-4D97-AF65-F5344CB8AC3E}">
        <p14:creationId xmlns:p14="http://schemas.microsoft.com/office/powerpoint/2010/main" val="1013467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26FCFB8F-CDD1-449F-A655-162254D52EED}" type="datetimeFigureOut">
              <a:rPr lang="en-IN" smtClean="0"/>
              <a:t>06-10-2022</a:t>
            </a:fld>
            <a:endParaRPr lang="en-IN"/>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9394CC83-4435-4EB4-8C72-34FB554D86F8}" type="slidenum">
              <a:rPr lang="en-IN" smtClean="0"/>
              <a:t>‹#›</a:t>
            </a:fld>
            <a:endParaRPr lang="en-IN"/>
          </a:p>
        </p:txBody>
      </p:sp>
    </p:spTree>
    <p:extLst>
      <p:ext uri="{BB962C8B-B14F-4D97-AF65-F5344CB8AC3E}">
        <p14:creationId xmlns:p14="http://schemas.microsoft.com/office/powerpoint/2010/main" val="1553095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3</a:t>
            </a:fld>
            <a:endParaRPr lang="en-US"/>
          </a:p>
        </p:txBody>
      </p:sp>
    </p:spTree>
    <p:extLst>
      <p:ext uri="{BB962C8B-B14F-4D97-AF65-F5344CB8AC3E}">
        <p14:creationId xmlns:p14="http://schemas.microsoft.com/office/powerpoint/2010/main" val="2557231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4</a:t>
            </a:fld>
            <a:endParaRPr lang="en-US"/>
          </a:p>
        </p:txBody>
      </p:sp>
    </p:spTree>
    <p:extLst>
      <p:ext uri="{BB962C8B-B14F-4D97-AF65-F5344CB8AC3E}">
        <p14:creationId xmlns:p14="http://schemas.microsoft.com/office/powerpoint/2010/main" val="3042011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5</a:t>
            </a:fld>
            <a:endParaRPr lang="en-US"/>
          </a:p>
        </p:txBody>
      </p:sp>
    </p:spTree>
    <p:extLst>
      <p:ext uri="{BB962C8B-B14F-4D97-AF65-F5344CB8AC3E}">
        <p14:creationId xmlns:p14="http://schemas.microsoft.com/office/powerpoint/2010/main" val="1379277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3BE39A8-8711-4C0B-B539-C8BD73E524C3}" type="slidenum">
              <a:rPr lang="en-US" smtClean="0"/>
              <a:pPr/>
              <a:t>6</a:t>
            </a:fld>
            <a:endParaRPr lang="en-US"/>
          </a:p>
        </p:txBody>
      </p:sp>
    </p:spTree>
    <p:extLst>
      <p:ext uri="{BB962C8B-B14F-4D97-AF65-F5344CB8AC3E}">
        <p14:creationId xmlns:p14="http://schemas.microsoft.com/office/powerpoint/2010/main" val="4112308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2F0F68-0413-48E2-9E11-05FD34366BD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66646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F0F68-0413-48E2-9E11-05FD34366BD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63265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F0F68-0413-48E2-9E11-05FD34366BD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1721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F0F68-0413-48E2-9E11-05FD34366BD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44748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2F0F68-0413-48E2-9E11-05FD34366BD5}" type="datetimeFigureOut">
              <a:rPr lang="en-US" smtClean="0"/>
              <a:pPr/>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97837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2F0F68-0413-48E2-9E11-05FD34366BD5}"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122520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2F0F68-0413-48E2-9E11-05FD34366BD5}" type="datetimeFigureOut">
              <a:rPr lang="en-US" smtClean="0"/>
              <a:pPr/>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63826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2F0F68-0413-48E2-9E11-05FD34366BD5}" type="datetimeFigureOut">
              <a:rPr lang="en-US" smtClean="0"/>
              <a:pPr/>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41426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F0F68-0413-48E2-9E11-05FD34366BD5}" type="datetimeFigureOut">
              <a:rPr lang="en-US" smtClean="0"/>
              <a:pPr/>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272183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0F68-0413-48E2-9E11-05FD34366BD5}"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3585930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F0F68-0413-48E2-9E11-05FD34366BD5}" type="datetimeFigureOut">
              <a:rPr lang="en-US" smtClean="0"/>
              <a:pPr/>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92FF6-4BDB-4946-AF1B-2F5DC308DA1B}" type="slidenum">
              <a:rPr lang="en-US" smtClean="0"/>
              <a:pPr/>
              <a:t>‹#›</a:t>
            </a:fld>
            <a:endParaRPr lang="en-US"/>
          </a:p>
        </p:txBody>
      </p:sp>
    </p:spTree>
    <p:extLst>
      <p:ext uri="{BB962C8B-B14F-4D97-AF65-F5344CB8AC3E}">
        <p14:creationId xmlns:p14="http://schemas.microsoft.com/office/powerpoint/2010/main" val="401587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F0F68-0413-48E2-9E11-05FD34366BD5}" type="datetimeFigureOut">
              <a:rPr lang="en-US" smtClean="0"/>
              <a:pPr/>
              <a:t>10/6/2022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92FF6-4BDB-4946-AF1B-2F5DC308DA1B}" type="slidenum">
              <a:rPr lang="en-US" smtClean="0"/>
              <a:pPr/>
              <a:t>‹#›</a:t>
            </a:fld>
            <a:endParaRPr lang="en-US"/>
          </a:p>
        </p:txBody>
      </p:sp>
    </p:spTree>
    <p:extLst>
      <p:ext uri="{BB962C8B-B14F-4D97-AF65-F5344CB8AC3E}">
        <p14:creationId xmlns:p14="http://schemas.microsoft.com/office/powerpoint/2010/main" val="471420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jpe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jpeg"/><Relationship Id="rId25" Type="http://schemas.openxmlformats.org/officeDocument/2006/relationships/image" Target="../media/image29.png"/><Relationship Id="rId2" Type="http://schemas.openxmlformats.org/officeDocument/2006/relationships/image" Target="../media/image6.jpe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e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jpe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jpeg"/><Relationship Id="rId22" Type="http://schemas.openxmlformats.org/officeDocument/2006/relationships/image" Target="../media/image26.png"/><Relationship Id="rId27"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document/8693190" TargetMode="External"/><Relationship Id="rId2" Type="http://schemas.openxmlformats.org/officeDocument/2006/relationships/hyperlink" Target="https://ieeexplore.ieee.org/stamp/stamp.jsp?tp=&amp;arnumber=8620527"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30527983_A_Hybrid_Framework_for_Sentiment_Analysis_Using_Genetic_Algorithm_Based_Feature_Reduction" TargetMode="External"/><Relationship Id="rId4" Type="http://schemas.openxmlformats.org/officeDocument/2006/relationships/hyperlink" Target="https://monkeylearn.com/sentiment-analysis-online/"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72843BB-7691-42C3-BE90-F7DE1ABE26CA}"/>
              </a:ext>
            </a:extLst>
          </p:cNvPr>
          <p:cNvCxnSpPr/>
          <p:nvPr/>
        </p:nvCxnSpPr>
        <p:spPr>
          <a:xfrm>
            <a:off x="0" y="715613"/>
            <a:ext cx="9144000" cy="0"/>
          </a:xfrm>
          <a:prstGeom prst="line">
            <a:avLst/>
          </a:prstGeom>
          <a:ln>
            <a:solidFill>
              <a:srgbClr val="0000FF"/>
            </a:solidFill>
            <a:prstDash val="lgDashDot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59FF1F2-6F37-4A0E-865F-0805944A342F}"/>
              </a:ext>
            </a:extLst>
          </p:cNvPr>
          <p:cNvCxnSpPr/>
          <p:nvPr/>
        </p:nvCxnSpPr>
        <p:spPr>
          <a:xfrm>
            <a:off x="0" y="6143710"/>
            <a:ext cx="9144000" cy="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CEF8129-644D-4588-83D2-9010B4125284}"/>
              </a:ext>
            </a:extLst>
          </p:cNvPr>
          <p:cNvSpPr txBox="1"/>
          <p:nvPr/>
        </p:nvSpPr>
        <p:spPr>
          <a:xfrm>
            <a:off x="4269850" y="6150336"/>
            <a:ext cx="4874150" cy="492443"/>
          </a:xfrm>
          <a:prstGeom prst="rect">
            <a:avLst/>
          </a:prstGeom>
          <a:noFill/>
        </p:spPr>
        <p:txBody>
          <a:bodyPr wrap="square" rtlCol="0">
            <a:spAutoFit/>
          </a:bodyPr>
          <a:lstStyle/>
          <a:p>
            <a:r>
              <a:rPr lang="en-US" sz="1300" b="1">
                <a:solidFill>
                  <a:srgbClr val="C00000"/>
                </a:solidFill>
                <a:latin typeface="Cambria" panose="02040503050406030204" pitchFamily="18" charset="0"/>
                <a:ea typeface="Cambria" panose="02040503050406030204" pitchFamily="18" charset="0"/>
              </a:rPr>
              <a:t>			Engineering Clinic V</a:t>
            </a:r>
          </a:p>
          <a:p>
            <a:r>
              <a:rPr lang="en-US" sz="1300" b="1">
                <a:solidFill>
                  <a:srgbClr val="C00000"/>
                </a:solidFill>
                <a:latin typeface="Cambria" panose="02040503050406030204" pitchFamily="18" charset="0"/>
                <a:ea typeface="Cambria" panose="02040503050406030204" pitchFamily="18" charset="0"/>
              </a:rPr>
              <a:t>	Sem V |CSE | Kumaraguru College of Technology</a:t>
            </a:r>
          </a:p>
        </p:txBody>
      </p:sp>
      <p:cxnSp>
        <p:nvCxnSpPr>
          <p:cNvPr id="11" name="Straight Connector 10">
            <a:extLst>
              <a:ext uri="{FF2B5EF4-FFF2-40B4-BE49-F238E27FC236}">
                <a16:creationId xmlns:a16="http://schemas.microsoft.com/office/drawing/2014/main" id="{C211B47C-FDBD-4DCF-BC9F-C4799EF58008}"/>
              </a:ext>
            </a:extLst>
          </p:cNvPr>
          <p:cNvCxnSpPr/>
          <p:nvPr/>
        </p:nvCxnSpPr>
        <p:spPr>
          <a:xfrm>
            <a:off x="4269850" y="614371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553083-78AC-4707-BC1F-594693ED3E88}"/>
              </a:ext>
            </a:extLst>
          </p:cNvPr>
          <p:cNvSpPr txBox="1"/>
          <p:nvPr/>
        </p:nvSpPr>
        <p:spPr>
          <a:xfrm>
            <a:off x="1337507" y="6150336"/>
            <a:ext cx="2932342" cy="492443"/>
          </a:xfrm>
          <a:prstGeom prst="rect">
            <a:avLst/>
          </a:prstGeom>
          <a:noFill/>
        </p:spPr>
        <p:txBody>
          <a:bodyPr wrap="none" rtlCol="0">
            <a:spAutoFit/>
          </a:bodyPr>
          <a:lstStyle/>
          <a:p>
            <a:pPr algn="r"/>
            <a:r>
              <a:rPr lang="en-US" sz="1300" b="1">
                <a:solidFill>
                  <a:srgbClr val="002060"/>
                </a:solidFill>
                <a:latin typeface="Cambria" panose="02040503050406030204" pitchFamily="18" charset="0"/>
                <a:ea typeface="Cambria" panose="02040503050406030204" pitchFamily="18" charset="0"/>
              </a:rPr>
              <a:t>Kumaraguru College of Technology/</a:t>
            </a:r>
          </a:p>
          <a:p>
            <a:pPr algn="r"/>
            <a:r>
              <a:rPr lang="en-US" sz="1300" b="1">
                <a:solidFill>
                  <a:srgbClr val="002060"/>
                </a:solidFill>
                <a:latin typeface="Cambria" panose="02040503050406030204" pitchFamily="18" charset="0"/>
                <a:ea typeface="Cambria" panose="02040503050406030204" pitchFamily="18" charset="0"/>
              </a:rPr>
              <a:t>Coimbatore</a:t>
            </a:r>
          </a:p>
        </p:txBody>
      </p:sp>
      <p:sp>
        <p:nvSpPr>
          <p:cNvPr id="13" name="TextBox 12">
            <a:extLst>
              <a:ext uri="{FF2B5EF4-FFF2-40B4-BE49-F238E27FC236}">
                <a16:creationId xmlns:a16="http://schemas.microsoft.com/office/drawing/2014/main" id="{701F7CE8-5598-4AA6-AF6E-0515B2C635B4}"/>
              </a:ext>
            </a:extLst>
          </p:cNvPr>
          <p:cNvSpPr txBox="1"/>
          <p:nvPr/>
        </p:nvSpPr>
        <p:spPr>
          <a:xfrm>
            <a:off x="173291" y="116262"/>
            <a:ext cx="7452010" cy="369332"/>
          </a:xfrm>
          <a:prstGeom prst="rect">
            <a:avLst/>
          </a:prstGeom>
          <a:noFill/>
        </p:spPr>
        <p:txBody>
          <a:bodyPr wrap="square" rtlCol="0">
            <a:spAutoFit/>
          </a:bodyPr>
          <a:lstStyle/>
          <a:p>
            <a:pPr algn="ctr"/>
            <a:r>
              <a:rPr lang="en-US" b="1">
                <a:solidFill>
                  <a:srgbClr val="C00000"/>
                </a:solidFill>
              </a:rPr>
              <a:t>LITERATURE SURVEY</a:t>
            </a:r>
          </a:p>
        </p:txBody>
      </p:sp>
      <p:cxnSp>
        <p:nvCxnSpPr>
          <p:cNvPr id="20" name="Straight Connector 19">
            <a:extLst>
              <a:ext uri="{FF2B5EF4-FFF2-40B4-BE49-F238E27FC236}">
                <a16:creationId xmlns:a16="http://schemas.microsoft.com/office/drawing/2014/main" id="{BDED24F5-D83E-49E1-80D5-90E70771C00B}"/>
              </a:ext>
            </a:extLst>
          </p:cNvPr>
          <p:cNvCxnSpPr/>
          <p:nvPr/>
        </p:nvCxnSpPr>
        <p:spPr>
          <a:xfrm>
            <a:off x="7706138" y="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80265D-0301-49D6-AADC-BE0208FC2601}"/>
              </a:ext>
            </a:extLst>
          </p:cNvPr>
          <p:cNvSpPr txBox="1"/>
          <p:nvPr/>
        </p:nvSpPr>
        <p:spPr>
          <a:xfrm>
            <a:off x="7706139" y="208595"/>
            <a:ext cx="1264570" cy="276999"/>
          </a:xfrm>
          <a:prstGeom prst="rect">
            <a:avLst/>
          </a:prstGeom>
          <a:noFill/>
        </p:spPr>
        <p:txBody>
          <a:bodyPr wrap="square" lIns="91440" tIns="45720" rIns="91440" bIns="45720" rtlCol="0" anchor="t">
            <a:spAutoFit/>
          </a:bodyPr>
          <a:lstStyle/>
          <a:p>
            <a:pPr algn="l"/>
            <a:r>
              <a:rPr lang="en-IN" sz="1200" b="1">
                <a:latin typeface="Nunito Sans"/>
              </a:rPr>
              <a:t>TEAM NO :07</a:t>
            </a:r>
            <a:endParaRPr lang="en-IN" sz="1200" b="1" i="0">
              <a:effectLst/>
              <a:latin typeface="Nunito Sans" pitchFamily="2" charset="0"/>
            </a:endParaRPr>
          </a:p>
        </p:txBody>
      </p:sp>
      <p:sp>
        <p:nvSpPr>
          <p:cNvPr id="14" name="TextBox 13">
            <a:extLst>
              <a:ext uri="{FF2B5EF4-FFF2-40B4-BE49-F238E27FC236}">
                <a16:creationId xmlns:a16="http://schemas.microsoft.com/office/drawing/2014/main" id="{1A387D41-06D4-059E-7AE4-9A446355F295}"/>
              </a:ext>
            </a:extLst>
          </p:cNvPr>
          <p:cNvSpPr txBox="1"/>
          <p:nvPr/>
        </p:nvSpPr>
        <p:spPr>
          <a:xfrm rot="10800000" flipV="1">
            <a:off x="1133266" y="5227005"/>
            <a:ext cx="6877464" cy="923330"/>
          </a:xfrm>
          <a:prstGeom prst="rect">
            <a:avLst/>
          </a:prstGeom>
          <a:noFill/>
        </p:spPr>
        <p:txBody>
          <a:bodyPr wrap="square">
            <a:spAutoFit/>
          </a:bodyPr>
          <a:lstStyle/>
          <a:p>
            <a:pPr algn="ctr"/>
            <a:r>
              <a:rPr lang="en-US" b="1" dirty="0">
                <a:solidFill>
                  <a:srgbClr val="C00000"/>
                </a:solidFill>
              </a:rPr>
              <a:t>Faculty Name</a:t>
            </a:r>
            <a:endParaRPr lang="en-US" sz="1800" b="1" dirty="0">
              <a:solidFill>
                <a:srgbClr val="C00000"/>
              </a:solidFill>
            </a:endParaRPr>
          </a:p>
          <a:p>
            <a:pPr algn="ctr"/>
            <a:r>
              <a:rPr lang="en-US" sz="1800" b="1" dirty="0">
                <a:solidFill>
                  <a:srgbClr val="C00000"/>
                </a:solidFill>
              </a:rPr>
              <a:t>V.SENTHIL KUMAR AP II/CSE</a:t>
            </a:r>
          </a:p>
          <a:p>
            <a:pPr algn="ctr"/>
            <a:endParaRPr lang="en-US" b="1" dirty="0">
              <a:solidFill>
                <a:srgbClr val="C00000"/>
              </a:solidFill>
            </a:endParaRPr>
          </a:p>
        </p:txBody>
      </p:sp>
      <p:sp>
        <p:nvSpPr>
          <p:cNvPr id="15" name="TextBox 14">
            <a:extLst>
              <a:ext uri="{FF2B5EF4-FFF2-40B4-BE49-F238E27FC236}">
                <a16:creationId xmlns:a16="http://schemas.microsoft.com/office/drawing/2014/main" id="{BAC36BF2-4D26-E4D0-4758-44214BF5ABCF}"/>
              </a:ext>
            </a:extLst>
          </p:cNvPr>
          <p:cNvSpPr txBox="1"/>
          <p:nvPr/>
        </p:nvSpPr>
        <p:spPr>
          <a:xfrm>
            <a:off x="1465360" y="1271938"/>
            <a:ext cx="6240777" cy="2308324"/>
          </a:xfrm>
          <a:prstGeom prst="rect">
            <a:avLst/>
          </a:prstGeom>
          <a:noFill/>
        </p:spPr>
        <p:txBody>
          <a:bodyPr wrap="square">
            <a:spAutoFit/>
          </a:bodyPr>
          <a:lstStyle/>
          <a:p>
            <a:pPr algn="ctr"/>
            <a:r>
              <a:rPr lang="en-US" sz="4800" b="1" dirty="0">
                <a:solidFill>
                  <a:srgbClr val="C00000"/>
                </a:solidFill>
              </a:rPr>
              <a:t>Feature Selection Using Genetic Algorithm Sentiment Analysis</a:t>
            </a:r>
          </a:p>
        </p:txBody>
      </p:sp>
      <p:sp>
        <p:nvSpPr>
          <p:cNvPr id="2" name="TextBox 1">
            <a:extLst>
              <a:ext uri="{FF2B5EF4-FFF2-40B4-BE49-F238E27FC236}">
                <a16:creationId xmlns:a16="http://schemas.microsoft.com/office/drawing/2014/main" id="{D3322BF3-A2C9-A7DC-D24B-32D176093C99}"/>
              </a:ext>
            </a:extLst>
          </p:cNvPr>
          <p:cNvSpPr txBox="1"/>
          <p:nvPr/>
        </p:nvSpPr>
        <p:spPr>
          <a:xfrm>
            <a:off x="828672" y="5429250"/>
            <a:ext cx="184731" cy="369332"/>
          </a:xfrm>
          <a:prstGeom prst="rect">
            <a:avLst/>
          </a:prstGeom>
          <a:noFill/>
        </p:spPr>
        <p:txBody>
          <a:bodyPr wrap="none" rtlCol="0">
            <a:spAutoFit/>
          </a:bodyPr>
          <a:lstStyle/>
          <a:p>
            <a:endParaRPr lang="en-IN"/>
          </a:p>
        </p:txBody>
      </p:sp>
      <p:sp>
        <p:nvSpPr>
          <p:cNvPr id="4" name="TextBox 3">
            <a:extLst>
              <a:ext uri="{FF2B5EF4-FFF2-40B4-BE49-F238E27FC236}">
                <a16:creationId xmlns:a16="http://schemas.microsoft.com/office/drawing/2014/main" id="{230717FF-FF5A-C97A-E921-4054F0DA1D74}"/>
              </a:ext>
            </a:extLst>
          </p:cNvPr>
          <p:cNvSpPr txBox="1"/>
          <p:nvPr/>
        </p:nvSpPr>
        <p:spPr>
          <a:xfrm>
            <a:off x="2346719" y="3644143"/>
            <a:ext cx="4450558" cy="1477328"/>
          </a:xfrm>
          <a:prstGeom prst="rect">
            <a:avLst/>
          </a:prstGeom>
          <a:noFill/>
        </p:spPr>
        <p:txBody>
          <a:bodyPr wrap="square" lIns="91440" tIns="45720" rIns="91440" bIns="45720" numCol="1" anchor="t">
            <a:spAutoFit/>
          </a:bodyPr>
          <a:lstStyle/>
          <a:p>
            <a:pPr algn="ctr"/>
            <a:r>
              <a:rPr lang="en-US" b="1" dirty="0">
                <a:solidFill>
                  <a:srgbClr val="C00000"/>
                </a:solidFill>
              </a:rPr>
              <a:t>Kiran Kumar – 20BCS056</a:t>
            </a:r>
          </a:p>
          <a:p>
            <a:pPr algn="ctr"/>
            <a:r>
              <a:rPr lang="en-US" b="1" dirty="0">
                <a:solidFill>
                  <a:srgbClr val="C00000"/>
                </a:solidFill>
              </a:rPr>
              <a:t>Ajay Sundar Rajkumar– 20BCS006</a:t>
            </a:r>
            <a:endParaRPr lang="en-US" b="1" dirty="0">
              <a:solidFill>
                <a:srgbClr val="C00000"/>
              </a:solidFill>
              <a:cs typeface="Calibri"/>
            </a:endParaRPr>
          </a:p>
          <a:p>
            <a:pPr algn="ctr"/>
            <a:r>
              <a:rPr lang="en-US" b="1" dirty="0">
                <a:solidFill>
                  <a:srgbClr val="C00000"/>
                </a:solidFill>
              </a:rPr>
              <a:t>Hari Gokul – 20BCS033</a:t>
            </a:r>
            <a:endParaRPr lang="en-US" b="1" dirty="0">
              <a:solidFill>
                <a:srgbClr val="C00000"/>
              </a:solidFill>
              <a:cs typeface="Calibri"/>
            </a:endParaRPr>
          </a:p>
          <a:p>
            <a:pPr algn="ctr"/>
            <a:r>
              <a:rPr lang="en-US" b="1" dirty="0">
                <a:solidFill>
                  <a:srgbClr val="C00000"/>
                </a:solidFill>
              </a:rPr>
              <a:t>Bharath S – 20BCS021</a:t>
            </a:r>
            <a:endParaRPr lang="en-US" b="1" dirty="0">
              <a:solidFill>
                <a:srgbClr val="C00000"/>
              </a:solidFill>
              <a:cs typeface="Calibri"/>
            </a:endParaRPr>
          </a:p>
          <a:p>
            <a:pPr algn="ctr"/>
            <a:endParaRPr lang="en-US" b="1" dirty="0">
              <a:solidFill>
                <a:srgbClr val="C00000"/>
              </a:solidFill>
              <a:cs typeface="Calibri"/>
            </a:endParaRPr>
          </a:p>
        </p:txBody>
      </p:sp>
    </p:spTree>
    <p:extLst>
      <p:ext uri="{BB962C8B-B14F-4D97-AF65-F5344CB8AC3E}">
        <p14:creationId xmlns:p14="http://schemas.microsoft.com/office/powerpoint/2010/main" val="244959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2B94D5-6FCE-D65E-C003-4E1E0F810776}"/>
              </a:ext>
            </a:extLst>
          </p:cNvPr>
          <p:cNvPicPr>
            <a:picLocks noGrp="1" noChangeAspect="1"/>
          </p:cNvPicPr>
          <p:nvPr>
            <p:ph idx="1"/>
          </p:nvPr>
        </p:nvPicPr>
        <p:blipFill rotWithShape="1">
          <a:blip r:embed="rId2"/>
          <a:srcRect l="34073" t="22635" r="20014" b="16091"/>
          <a:stretch/>
        </p:blipFill>
        <p:spPr>
          <a:xfrm>
            <a:off x="0" y="0"/>
            <a:ext cx="9144000" cy="6864196"/>
          </a:xfrm>
        </p:spPr>
      </p:pic>
    </p:spTree>
    <p:extLst>
      <p:ext uri="{BB962C8B-B14F-4D97-AF65-F5344CB8AC3E}">
        <p14:creationId xmlns:p14="http://schemas.microsoft.com/office/powerpoint/2010/main" val="26185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3849-27E4-9DE6-A515-0D603E216A74}"/>
              </a:ext>
            </a:extLst>
          </p:cNvPr>
          <p:cNvSpPr>
            <a:spLocks noGrp="1"/>
          </p:cNvSpPr>
          <p:nvPr>
            <p:ph type="title"/>
          </p:nvPr>
        </p:nvSpPr>
        <p:spPr/>
        <p:txBody>
          <a:bodyPr/>
          <a:lstStyle/>
          <a:p>
            <a:r>
              <a:rPr lang="en-IN"/>
              <a:t>System Requirements</a:t>
            </a:r>
          </a:p>
        </p:txBody>
      </p:sp>
      <p:sp>
        <p:nvSpPr>
          <p:cNvPr id="3" name="Content Placeholder 2">
            <a:extLst>
              <a:ext uri="{FF2B5EF4-FFF2-40B4-BE49-F238E27FC236}">
                <a16:creationId xmlns:a16="http://schemas.microsoft.com/office/drawing/2014/main" id="{471F3C22-606E-AE5F-A7ED-AAB15750B3AA}"/>
              </a:ext>
            </a:extLst>
          </p:cNvPr>
          <p:cNvSpPr>
            <a:spLocks noGrp="1"/>
          </p:cNvSpPr>
          <p:nvPr>
            <p:ph idx="1"/>
          </p:nvPr>
        </p:nvSpPr>
        <p:spPr>
          <a:xfrm>
            <a:off x="654795" y="1698812"/>
            <a:ext cx="7886700" cy="4351338"/>
          </a:xfrm>
        </p:spPr>
        <p:txBody>
          <a:bodyPr vert="horz" lIns="91440" tIns="45720" rIns="91440" bIns="45720" rtlCol="0" anchor="t">
            <a:normAutofit/>
          </a:bodyPr>
          <a:lstStyle/>
          <a:p>
            <a:r>
              <a:rPr lang="en-IN" dirty="0"/>
              <a:t>Front End: Python </a:t>
            </a:r>
            <a:r>
              <a:rPr lang="en-IN" dirty="0" err="1"/>
              <a:t>Jupyter</a:t>
            </a:r>
            <a:endParaRPr lang="en-IN" dirty="0"/>
          </a:p>
          <a:p>
            <a:r>
              <a:rPr lang="en-IN" dirty="0"/>
              <a:t>Back End: MongoDB</a:t>
            </a:r>
          </a:p>
        </p:txBody>
      </p:sp>
      <p:pic>
        <p:nvPicPr>
          <p:cNvPr id="5" name="Picture 4" descr="How to Install Jupyter Notebook on a Server? | Mickaël Lalande">
            <a:extLst>
              <a:ext uri="{FF2B5EF4-FFF2-40B4-BE49-F238E27FC236}">
                <a16:creationId xmlns:a16="http://schemas.microsoft.com/office/drawing/2014/main" id="{2D823F7C-C2F4-616F-60CC-9BABE4880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459" y="3658725"/>
            <a:ext cx="2547991" cy="17119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5F661F3B-D6CB-5F2B-D074-3E6B62FBB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114" y="3874481"/>
            <a:ext cx="3831339" cy="1032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64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DC50-1BD2-B6AD-6B64-AD0C8AFE5F41}"/>
              </a:ext>
            </a:extLst>
          </p:cNvPr>
          <p:cNvSpPr>
            <a:spLocks noGrp="1"/>
          </p:cNvSpPr>
          <p:nvPr>
            <p:ph type="title"/>
          </p:nvPr>
        </p:nvSpPr>
        <p:spPr>
          <a:xfrm>
            <a:off x="591035" y="-48565"/>
            <a:ext cx="7886700" cy="1325563"/>
          </a:xfrm>
        </p:spPr>
        <p:txBody>
          <a:bodyPr/>
          <a:lstStyle/>
          <a:p>
            <a:r>
              <a:rPr lang="en-IN" dirty="0"/>
              <a:t>Block diagram of Proposed System</a:t>
            </a:r>
          </a:p>
        </p:txBody>
      </p:sp>
      <p:grpSp>
        <p:nvGrpSpPr>
          <p:cNvPr id="3" name="Group 2">
            <a:extLst>
              <a:ext uri="{FF2B5EF4-FFF2-40B4-BE49-F238E27FC236}">
                <a16:creationId xmlns:a16="http://schemas.microsoft.com/office/drawing/2014/main" id="{6044198F-3A18-33EE-2428-F4AB33A1EC64}"/>
              </a:ext>
            </a:extLst>
          </p:cNvPr>
          <p:cNvGrpSpPr>
            <a:grpSpLocks/>
          </p:cNvGrpSpPr>
          <p:nvPr/>
        </p:nvGrpSpPr>
        <p:grpSpPr bwMode="auto">
          <a:xfrm>
            <a:off x="282307" y="1363429"/>
            <a:ext cx="3153911" cy="2756183"/>
            <a:chOff x="6238" y="158"/>
            <a:chExt cx="2840" cy="2568"/>
          </a:xfrm>
        </p:grpSpPr>
        <p:pic>
          <p:nvPicPr>
            <p:cNvPr id="1027" name="Picture 3">
              <a:extLst>
                <a:ext uri="{FF2B5EF4-FFF2-40B4-BE49-F238E27FC236}">
                  <a16:creationId xmlns:a16="http://schemas.microsoft.com/office/drawing/2014/main" id="{616DCCA8-57F0-9B7C-E16B-3B58B0E4A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 y="158"/>
              <a:ext cx="95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reeform 4">
              <a:extLst>
                <a:ext uri="{FF2B5EF4-FFF2-40B4-BE49-F238E27FC236}">
                  <a16:creationId xmlns:a16="http://schemas.microsoft.com/office/drawing/2014/main" id="{5F733F68-A16E-78EC-0D64-A0F0DEFA197A}"/>
                </a:ext>
              </a:extLst>
            </p:cNvPr>
            <p:cNvSpPr>
              <a:spLocks/>
            </p:cNvSpPr>
            <p:nvPr/>
          </p:nvSpPr>
          <p:spPr bwMode="auto">
            <a:xfrm>
              <a:off x="6516" y="165"/>
              <a:ext cx="900" cy="166"/>
            </a:xfrm>
            <a:custGeom>
              <a:avLst/>
              <a:gdLst>
                <a:gd name="T0" fmla="+- 0 7332 6516"/>
                <a:gd name="T1" fmla="*/ T0 w 900"/>
                <a:gd name="T2" fmla="+- 0 331 165"/>
                <a:gd name="T3" fmla="*/ 331 h 166"/>
                <a:gd name="T4" fmla="+- 0 6600 6516"/>
                <a:gd name="T5" fmla="*/ T4 w 900"/>
                <a:gd name="T6" fmla="+- 0 331 165"/>
                <a:gd name="T7" fmla="*/ 331 h 166"/>
                <a:gd name="T8" fmla="+- 0 6568 6516"/>
                <a:gd name="T9" fmla="*/ T8 w 900"/>
                <a:gd name="T10" fmla="+- 0 324 165"/>
                <a:gd name="T11" fmla="*/ 324 h 166"/>
                <a:gd name="T12" fmla="+- 0 6541 6516"/>
                <a:gd name="T13" fmla="*/ T12 w 900"/>
                <a:gd name="T14" fmla="+- 0 307 165"/>
                <a:gd name="T15" fmla="*/ 307 h 166"/>
                <a:gd name="T16" fmla="+- 0 6523 6516"/>
                <a:gd name="T17" fmla="*/ T16 w 900"/>
                <a:gd name="T18" fmla="+- 0 280 165"/>
                <a:gd name="T19" fmla="*/ 280 h 166"/>
                <a:gd name="T20" fmla="+- 0 6516 6516"/>
                <a:gd name="T21" fmla="*/ T20 w 900"/>
                <a:gd name="T22" fmla="+- 0 247 165"/>
                <a:gd name="T23" fmla="*/ 247 h 166"/>
                <a:gd name="T24" fmla="+- 0 6523 6516"/>
                <a:gd name="T25" fmla="*/ T24 w 900"/>
                <a:gd name="T26" fmla="+- 0 215 165"/>
                <a:gd name="T27" fmla="*/ 215 h 166"/>
                <a:gd name="T28" fmla="+- 0 6541 6516"/>
                <a:gd name="T29" fmla="*/ T28 w 900"/>
                <a:gd name="T30" fmla="+- 0 189 165"/>
                <a:gd name="T31" fmla="*/ 189 h 166"/>
                <a:gd name="T32" fmla="+- 0 6568 6516"/>
                <a:gd name="T33" fmla="*/ T32 w 900"/>
                <a:gd name="T34" fmla="+- 0 172 165"/>
                <a:gd name="T35" fmla="*/ 172 h 166"/>
                <a:gd name="T36" fmla="+- 0 6600 6516"/>
                <a:gd name="T37" fmla="*/ T36 w 900"/>
                <a:gd name="T38" fmla="+- 0 165 165"/>
                <a:gd name="T39" fmla="*/ 165 h 166"/>
                <a:gd name="T40" fmla="+- 0 7332 6516"/>
                <a:gd name="T41" fmla="*/ T40 w 900"/>
                <a:gd name="T42" fmla="+- 0 165 165"/>
                <a:gd name="T43" fmla="*/ 165 h 166"/>
                <a:gd name="T44" fmla="+- 0 7364 6516"/>
                <a:gd name="T45" fmla="*/ T44 w 900"/>
                <a:gd name="T46" fmla="+- 0 172 165"/>
                <a:gd name="T47" fmla="*/ 172 h 166"/>
                <a:gd name="T48" fmla="+- 0 7391 6516"/>
                <a:gd name="T49" fmla="*/ T48 w 900"/>
                <a:gd name="T50" fmla="+- 0 189 165"/>
                <a:gd name="T51" fmla="*/ 189 h 166"/>
                <a:gd name="T52" fmla="+- 0 7409 6516"/>
                <a:gd name="T53" fmla="*/ T52 w 900"/>
                <a:gd name="T54" fmla="+- 0 215 165"/>
                <a:gd name="T55" fmla="*/ 215 h 166"/>
                <a:gd name="T56" fmla="+- 0 7416 6516"/>
                <a:gd name="T57" fmla="*/ T56 w 900"/>
                <a:gd name="T58" fmla="+- 0 247 165"/>
                <a:gd name="T59" fmla="*/ 247 h 166"/>
                <a:gd name="T60" fmla="+- 0 7409 6516"/>
                <a:gd name="T61" fmla="*/ T60 w 900"/>
                <a:gd name="T62" fmla="+- 0 280 165"/>
                <a:gd name="T63" fmla="*/ 280 h 166"/>
                <a:gd name="T64" fmla="+- 0 7391 6516"/>
                <a:gd name="T65" fmla="*/ T64 w 900"/>
                <a:gd name="T66" fmla="+- 0 307 165"/>
                <a:gd name="T67" fmla="*/ 307 h 166"/>
                <a:gd name="T68" fmla="+- 0 7364 6516"/>
                <a:gd name="T69" fmla="*/ T68 w 900"/>
                <a:gd name="T70" fmla="+- 0 324 165"/>
                <a:gd name="T71" fmla="*/ 324 h 166"/>
                <a:gd name="T72" fmla="+- 0 7332 6516"/>
                <a:gd name="T73" fmla="*/ T72 w 900"/>
                <a:gd name="T74" fmla="+- 0 331 165"/>
                <a:gd name="T75" fmla="*/ 331 h 16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900" h="166">
                  <a:moveTo>
                    <a:pt x="816" y="166"/>
                  </a:moveTo>
                  <a:lnTo>
                    <a:pt x="84" y="166"/>
                  </a:lnTo>
                  <a:lnTo>
                    <a:pt x="52" y="159"/>
                  </a:lnTo>
                  <a:lnTo>
                    <a:pt x="25" y="142"/>
                  </a:lnTo>
                  <a:lnTo>
                    <a:pt x="7" y="115"/>
                  </a:lnTo>
                  <a:lnTo>
                    <a:pt x="0" y="82"/>
                  </a:lnTo>
                  <a:lnTo>
                    <a:pt x="7" y="50"/>
                  </a:lnTo>
                  <a:lnTo>
                    <a:pt x="25" y="24"/>
                  </a:lnTo>
                  <a:lnTo>
                    <a:pt x="52" y="7"/>
                  </a:lnTo>
                  <a:lnTo>
                    <a:pt x="84" y="0"/>
                  </a:lnTo>
                  <a:lnTo>
                    <a:pt x="816" y="0"/>
                  </a:lnTo>
                  <a:lnTo>
                    <a:pt x="848" y="7"/>
                  </a:lnTo>
                  <a:lnTo>
                    <a:pt x="875" y="24"/>
                  </a:lnTo>
                  <a:lnTo>
                    <a:pt x="893" y="50"/>
                  </a:lnTo>
                  <a:lnTo>
                    <a:pt x="900" y="82"/>
                  </a:lnTo>
                  <a:lnTo>
                    <a:pt x="893" y="115"/>
                  </a:lnTo>
                  <a:lnTo>
                    <a:pt x="875" y="142"/>
                  </a:lnTo>
                  <a:lnTo>
                    <a:pt x="848" y="159"/>
                  </a:lnTo>
                  <a:lnTo>
                    <a:pt x="816"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 name="Freeform 5">
              <a:extLst>
                <a:ext uri="{FF2B5EF4-FFF2-40B4-BE49-F238E27FC236}">
                  <a16:creationId xmlns:a16="http://schemas.microsoft.com/office/drawing/2014/main" id="{E047C0D2-18B1-FC73-4290-AC41ADEAC8C0}"/>
                </a:ext>
              </a:extLst>
            </p:cNvPr>
            <p:cNvSpPr>
              <a:spLocks/>
            </p:cNvSpPr>
            <p:nvPr/>
          </p:nvSpPr>
          <p:spPr bwMode="auto">
            <a:xfrm>
              <a:off x="6516" y="165"/>
              <a:ext cx="900" cy="166"/>
            </a:xfrm>
            <a:custGeom>
              <a:avLst/>
              <a:gdLst>
                <a:gd name="T0" fmla="+- 0 6600 6516"/>
                <a:gd name="T1" fmla="*/ T0 w 900"/>
                <a:gd name="T2" fmla="+- 0 331 165"/>
                <a:gd name="T3" fmla="*/ 331 h 166"/>
                <a:gd name="T4" fmla="+- 0 7332 6516"/>
                <a:gd name="T5" fmla="*/ T4 w 900"/>
                <a:gd name="T6" fmla="+- 0 331 165"/>
                <a:gd name="T7" fmla="*/ 331 h 166"/>
                <a:gd name="T8" fmla="+- 0 7364 6516"/>
                <a:gd name="T9" fmla="*/ T8 w 900"/>
                <a:gd name="T10" fmla="+- 0 324 165"/>
                <a:gd name="T11" fmla="*/ 324 h 166"/>
                <a:gd name="T12" fmla="+- 0 7391 6516"/>
                <a:gd name="T13" fmla="*/ T12 w 900"/>
                <a:gd name="T14" fmla="+- 0 307 165"/>
                <a:gd name="T15" fmla="*/ 307 h 166"/>
                <a:gd name="T16" fmla="+- 0 7409 6516"/>
                <a:gd name="T17" fmla="*/ T16 w 900"/>
                <a:gd name="T18" fmla="+- 0 280 165"/>
                <a:gd name="T19" fmla="*/ 280 h 166"/>
                <a:gd name="T20" fmla="+- 0 7416 6516"/>
                <a:gd name="T21" fmla="*/ T20 w 900"/>
                <a:gd name="T22" fmla="+- 0 247 165"/>
                <a:gd name="T23" fmla="*/ 247 h 166"/>
                <a:gd name="T24" fmla="+- 0 7409 6516"/>
                <a:gd name="T25" fmla="*/ T24 w 900"/>
                <a:gd name="T26" fmla="+- 0 215 165"/>
                <a:gd name="T27" fmla="*/ 215 h 166"/>
                <a:gd name="T28" fmla="+- 0 7391 6516"/>
                <a:gd name="T29" fmla="*/ T28 w 900"/>
                <a:gd name="T30" fmla="+- 0 189 165"/>
                <a:gd name="T31" fmla="*/ 189 h 166"/>
                <a:gd name="T32" fmla="+- 0 7364 6516"/>
                <a:gd name="T33" fmla="*/ T32 w 900"/>
                <a:gd name="T34" fmla="+- 0 172 165"/>
                <a:gd name="T35" fmla="*/ 172 h 166"/>
                <a:gd name="T36" fmla="+- 0 7332 6516"/>
                <a:gd name="T37" fmla="*/ T36 w 900"/>
                <a:gd name="T38" fmla="+- 0 165 165"/>
                <a:gd name="T39" fmla="*/ 165 h 166"/>
                <a:gd name="T40" fmla="+- 0 6600 6516"/>
                <a:gd name="T41" fmla="*/ T40 w 900"/>
                <a:gd name="T42" fmla="+- 0 165 165"/>
                <a:gd name="T43" fmla="*/ 165 h 166"/>
                <a:gd name="T44" fmla="+- 0 6568 6516"/>
                <a:gd name="T45" fmla="*/ T44 w 900"/>
                <a:gd name="T46" fmla="+- 0 172 165"/>
                <a:gd name="T47" fmla="*/ 172 h 166"/>
                <a:gd name="T48" fmla="+- 0 6541 6516"/>
                <a:gd name="T49" fmla="*/ T48 w 900"/>
                <a:gd name="T50" fmla="+- 0 189 165"/>
                <a:gd name="T51" fmla="*/ 189 h 166"/>
                <a:gd name="T52" fmla="+- 0 6523 6516"/>
                <a:gd name="T53" fmla="*/ T52 w 900"/>
                <a:gd name="T54" fmla="+- 0 215 165"/>
                <a:gd name="T55" fmla="*/ 215 h 166"/>
                <a:gd name="T56" fmla="+- 0 6516 6516"/>
                <a:gd name="T57" fmla="*/ T56 w 900"/>
                <a:gd name="T58" fmla="+- 0 247 165"/>
                <a:gd name="T59" fmla="*/ 247 h 166"/>
                <a:gd name="T60" fmla="+- 0 6523 6516"/>
                <a:gd name="T61" fmla="*/ T60 w 900"/>
                <a:gd name="T62" fmla="+- 0 280 165"/>
                <a:gd name="T63" fmla="*/ 280 h 166"/>
                <a:gd name="T64" fmla="+- 0 6541 6516"/>
                <a:gd name="T65" fmla="*/ T64 w 900"/>
                <a:gd name="T66" fmla="+- 0 307 165"/>
                <a:gd name="T67" fmla="*/ 307 h 166"/>
                <a:gd name="T68" fmla="+- 0 6568 6516"/>
                <a:gd name="T69" fmla="*/ T68 w 900"/>
                <a:gd name="T70" fmla="+- 0 324 165"/>
                <a:gd name="T71" fmla="*/ 324 h 166"/>
                <a:gd name="T72" fmla="+- 0 6600 6516"/>
                <a:gd name="T73" fmla="*/ T72 w 900"/>
                <a:gd name="T74" fmla="+- 0 331 165"/>
                <a:gd name="T75" fmla="*/ 331 h 16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900" h="166">
                  <a:moveTo>
                    <a:pt x="84" y="166"/>
                  </a:moveTo>
                  <a:lnTo>
                    <a:pt x="816" y="166"/>
                  </a:lnTo>
                  <a:lnTo>
                    <a:pt x="848" y="159"/>
                  </a:lnTo>
                  <a:lnTo>
                    <a:pt x="875" y="142"/>
                  </a:lnTo>
                  <a:lnTo>
                    <a:pt x="893" y="115"/>
                  </a:lnTo>
                  <a:lnTo>
                    <a:pt x="900" y="82"/>
                  </a:lnTo>
                  <a:lnTo>
                    <a:pt x="893" y="50"/>
                  </a:lnTo>
                  <a:lnTo>
                    <a:pt x="875" y="24"/>
                  </a:lnTo>
                  <a:lnTo>
                    <a:pt x="848" y="7"/>
                  </a:lnTo>
                  <a:lnTo>
                    <a:pt x="816" y="0"/>
                  </a:lnTo>
                  <a:lnTo>
                    <a:pt x="84" y="0"/>
                  </a:lnTo>
                  <a:lnTo>
                    <a:pt x="52" y="7"/>
                  </a:lnTo>
                  <a:lnTo>
                    <a:pt x="25" y="24"/>
                  </a:lnTo>
                  <a:lnTo>
                    <a:pt x="7" y="50"/>
                  </a:lnTo>
                  <a:lnTo>
                    <a:pt x="0" y="82"/>
                  </a:lnTo>
                  <a:lnTo>
                    <a:pt x="7" y="115"/>
                  </a:lnTo>
                  <a:lnTo>
                    <a:pt x="25" y="142"/>
                  </a:lnTo>
                  <a:lnTo>
                    <a:pt x="52" y="159"/>
                  </a:lnTo>
                  <a:lnTo>
                    <a:pt x="84" y="166"/>
                  </a:lnTo>
                  <a:close/>
                </a:path>
              </a:pathLst>
            </a:custGeom>
            <a:noFill/>
            <a:ln w="609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a:extLst>
                <a:ext uri="{FF2B5EF4-FFF2-40B4-BE49-F238E27FC236}">
                  <a16:creationId xmlns:a16="http://schemas.microsoft.com/office/drawing/2014/main" id="{5E71F1B7-33D5-D816-D541-8C204A7107EA}"/>
                </a:ext>
              </a:extLst>
            </p:cNvPr>
            <p:cNvSpPr>
              <a:spLocks/>
            </p:cNvSpPr>
            <p:nvPr/>
          </p:nvSpPr>
          <p:spPr bwMode="auto">
            <a:xfrm>
              <a:off x="6873" y="215"/>
              <a:ext cx="190" cy="65"/>
            </a:xfrm>
            <a:custGeom>
              <a:avLst/>
              <a:gdLst>
                <a:gd name="T0" fmla="+- 0 6902 6874"/>
                <a:gd name="T1" fmla="*/ T0 w 190"/>
                <a:gd name="T2" fmla="+- 0 244 216"/>
                <a:gd name="T3" fmla="*/ 244 h 65"/>
                <a:gd name="T4" fmla="+- 0 6890 6874"/>
                <a:gd name="T5" fmla="*/ T4 w 190"/>
                <a:gd name="T6" fmla="+- 0 240 216"/>
                <a:gd name="T7" fmla="*/ 240 h 65"/>
                <a:gd name="T8" fmla="+- 0 6886 6874"/>
                <a:gd name="T9" fmla="*/ T8 w 190"/>
                <a:gd name="T10" fmla="+- 0 235 216"/>
                <a:gd name="T11" fmla="*/ 235 h 65"/>
                <a:gd name="T12" fmla="+- 0 6886 6874"/>
                <a:gd name="T13" fmla="*/ T12 w 190"/>
                <a:gd name="T14" fmla="+- 0 223 216"/>
                <a:gd name="T15" fmla="*/ 223 h 65"/>
                <a:gd name="T16" fmla="+- 0 6910 6874"/>
                <a:gd name="T17" fmla="*/ T16 w 190"/>
                <a:gd name="T18" fmla="+- 0 223 216"/>
                <a:gd name="T19" fmla="*/ 223 h 65"/>
                <a:gd name="T20" fmla="+- 0 6905 6874"/>
                <a:gd name="T21" fmla="*/ T20 w 190"/>
                <a:gd name="T22" fmla="+- 0 218 216"/>
                <a:gd name="T23" fmla="*/ 218 h 65"/>
                <a:gd name="T24" fmla="+- 0 6881 6874"/>
                <a:gd name="T25" fmla="*/ T24 w 190"/>
                <a:gd name="T26" fmla="+- 0 218 216"/>
                <a:gd name="T27" fmla="*/ 218 h 65"/>
                <a:gd name="T28" fmla="+- 0 6876 6874"/>
                <a:gd name="T29" fmla="*/ T28 w 190"/>
                <a:gd name="T30" fmla="+- 0 240 216"/>
                <a:gd name="T31" fmla="*/ 240 h 65"/>
                <a:gd name="T32" fmla="+- 0 6886 6874"/>
                <a:gd name="T33" fmla="*/ T32 w 190"/>
                <a:gd name="T34" fmla="+- 0 247 216"/>
                <a:gd name="T35" fmla="*/ 247 h 65"/>
                <a:gd name="T36" fmla="+- 0 6895 6874"/>
                <a:gd name="T37" fmla="*/ T36 w 190"/>
                <a:gd name="T38" fmla="+- 0 252 216"/>
                <a:gd name="T39" fmla="*/ 252 h 65"/>
                <a:gd name="T40" fmla="+- 0 6902 6874"/>
                <a:gd name="T41" fmla="*/ T40 w 190"/>
                <a:gd name="T42" fmla="+- 0 268 216"/>
                <a:gd name="T43" fmla="*/ 268 h 65"/>
                <a:gd name="T44" fmla="+- 0 6895 6874"/>
                <a:gd name="T45" fmla="*/ T44 w 190"/>
                <a:gd name="T46" fmla="+- 0 273 216"/>
                <a:gd name="T47" fmla="*/ 273 h 65"/>
                <a:gd name="T48" fmla="+- 0 6878 6874"/>
                <a:gd name="T49" fmla="*/ T48 w 190"/>
                <a:gd name="T50" fmla="+- 0 268 216"/>
                <a:gd name="T51" fmla="*/ 268 h 65"/>
                <a:gd name="T52" fmla="+- 0 6878 6874"/>
                <a:gd name="T53" fmla="*/ T52 w 190"/>
                <a:gd name="T54" fmla="+- 0 278 216"/>
                <a:gd name="T55" fmla="*/ 278 h 65"/>
                <a:gd name="T56" fmla="+- 0 6898 6874"/>
                <a:gd name="T57" fmla="*/ T56 w 190"/>
                <a:gd name="T58" fmla="+- 0 278 216"/>
                <a:gd name="T59" fmla="*/ 278 h 65"/>
                <a:gd name="T60" fmla="+- 0 6910 6874"/>
                <a:gd name="T61" fmla="*/ T60 w 190"/>
                <a:gd name="T62" fmla="+- 0 268 216"/>
                <a:gd name="T63" fmla="*/ 268 h 65"/>
                <a:gd name="T64" fmla="+- 0 6931 6874"/>
                <a:gd name="T65" fmla="*/ T64 w 190"/>
                <a:gd name="T66" fmla="+- 0 232 216"/>
                <a:gd name="T67" fmla="*/ 232 h 65"/>
                <a:gd name="T68" fmla="+- 0 6914 6874"/>
                <a:gd name="T69" fmla="*/ T68 w 190"/>
                <a:gd name="T70" fmla="+- 0 232 216"/>
                <a:gd name="T71" fmla="*/ 232 h 65"/>
                <a:gd name="T72" fmla="+- 0 6926 6874"/>
                <a:gd name="T73" fmla="*/ T72 w 190"/>
                <a:gd name="T74" fmla="+- 0 276 216"/>
                <a:gd name="T75" fmla="*/ 276 h 65"/>
                <a:gd name="T76" fmla="+- 0 6938 6874"/>
                <a:gd name="T77" fmla="*/ T76 w 190"/>
                <a:gd name="T78" fmla="+- 0 280 216"/>
                <a:gd name="T79" fmla="*/ 280 h 65"/>
                <a:gd name="T80" fmla="+- 0 6943 6874"/>
                <a:gd name="T81" fmla="*/ T80 w 190"/>
                <a:gd name="T82" fmla="+- 0 271 216"/>
                <a:gd name="T83" fmla="*/ 271 h 65"/>
                <a:gd name="T84" fmla="+- 0 6934 6874"/>
                <a:gd name="T85" fmla="*/ T84 w 190"/>
                <a:gd name="T86" fmla="+- 0 271 216"/>
                <a:gd name="T87" fmla="*/ 271 h 65"/>
                <a:gd name="T88" fmla="+- 0 6943 6874"/>
                <a:gd name="T89" fmla="*/ T88 w 190"/>
                <a:gd name="T90" fmla="+- 0 232 216"/>
                <a:gd name="T91" fmla="*/ 232 h 65"/>
                <a:gd name="T92" fmla="+- 0 6986 6874"/>
                <a:gd name="T93" fmla="*/ T92 w 190"/>
                <a:gd name="T94" fmla="+- 0 235 216"/>
                <a:gd name="T95" fmla="*/ 235 h 65"/>
                <a:gd name="T96" fmla="+- 0 6967 6874"/>
                <a:gd name="T97" fmla="*/ T96 w 190"/>
                <a:gd name="T98" fmla="+- 0 230 216"/>
                <a:gd name="T99" fmla="*/ 230 h 65"/>
                <a:gd name="T100" fmla="+- 0 6958 6874"/>
                <a:gd name="T101" fmla="*/ T100 w 190"/>
                <a:gd name="T102" fmla="+- 0 235 216"/>
                <a:gd name="T103" fmla="*/ 235 h 65"/>
                <a:gd name="T104" fmla="+- 0 6965 6874"/>
                <a:gd name="T105" fmla="*/ T104 w 190"/>
                <a:gd name="T106" fmla="+- 0 240 216"/>
                <a:gd name="T107" fmla="*/ 240 h 65"/>
                <a:gd name="T108" fmla="+- 0 6982 6874"/>
                <a:gd name="T109" fmla="*/ T108 w 190"/>
                <a:gd name="T110" fmla="+- 0 240 216"/>
                <a:gd name="T111" fmla="*/ 240 h 65"/>
                <a:gd name="T112" fmla="+- 0 6984 6874"/>
                <a:gd name="T113" fmla="*/ T112 w 190"/>
                <a:gd name="T114" fmla="+- 0 256 216"/>
                <a:gd name="T115" fmla="*/ 256 h 65"/>
                <a:gd name="T116" fmla="+- 0 6977 6874"/>
                <a:gd name="T117" fmla="*/ T116 w 190"/>
                <a:gd name="T118" fmla="+- 0 273 216"/>
                <a:gd name="T119" fmla="*/ 273 h 65"/>
                <a:gd name="T120" fmla="+- 0 6967 6874"/>
                <a:gd name="T121" fmla="*/ T120 w 190"/>
                <a:gd name="T122" fmla="+- 0 259 216"/>
                <a:gd name="T123" fmla="*/ 259 h 65"/>
                <a:gd name="T124" fmla="+- 0 6974 6874"/>
                <a:gd name="T125" fmla="*/ T124 w 190"/>
                <a:gd name="T126" fmla="+- 0 249 216"/>
                <a:gd name="T127" fmla="*/ 249 h 65"/>
                <a:gd name="T128" fmla="+- 0 6958 6874"/>
                <a:gd name="T129" fmla="*/ T128 w 190"/>
                <a:gd name="T130" fmla="+- 0 256 216"/>
                <a:gd name="T131" fmla="*/ 256 h 65"/>
                <a:gd name="T132" fmla="+- 0 6958 6874"/>
                <a:gd name="T133" fmla="*/ T132 w 190"/>
                <a:gd name="T134" fmla="+- 0 271 216"/>
                <a:gd name="T135" fmla="*/ 271 h 65"/>
                <a:gd name="T136" fmla="+- 0 6965 6874"/>
                <a:gd name="T137" fmla="*/ T136 w 190"/>
                <a:gd name="T138" fmla="+- 0 278 216"/>
                <a:gd name="T139" fmla="*/ 278 h 65"/>
                <a:gd name="T140" fmla="+- 0 6979 6874"/>
                <a:gd name="T141" fmla="*/ T140 w 190"/>
                <a:gd name="T142" fmla="+- 0 278 216"/>
                <a:gd name="T143" fmla="*/ 278 h 65"/>
                <a:gd name="T144" fmla="+- 0 6984 6874"/>
                <a:gd name="T145" fmla="*/ T144 w 190"/>
                <a:gd name="T146" fmla="+- 0 278 216"/>
                <a:gd name="T147" fmla="*/ 278 h 65"/>
                <a:gd name="T148" fmla="+- 0 7018 6874"/>
                <a:gd name="T149" fmla="*/ T148 w 190"/>
                <a:gd name="T150" fmla="+- 0 230 216"/>
                <a:gd name="T151" fmla="*/ 230 h 65"/>
                <a:gd name="T152" fmla="+- 0 7010 6874"/>
                <a:gd name="T153" fmla="*/ T152 w 190"/>
                <a:gd name="T154" fmla="+- 0 232 216"/>
                <a:gd name="T155" fmla="*/ 232 h 65"/>
                <a:gd name="T156" fmla="+- 0 7010 6874"/>
                <a:gd name="T157" fmla="*/ T156 w 190"/>
                <a:gd name="T158" fmla="+- 0 247 216"/>
                <a:gd name="T159" fmla="*/ 247 h 65"/>
                <a:gd name="T160" fmla="+- 0 7015 6874"/>
                <a:gd name="T161" fmla="*/ T160 w 190"/>
                <a:gd name="T162" fmla="+- 0 240 216"/>
                <a:gd name="T163" fmla="*/ 240 h 65"/>
                <a:gd name="T164" fmla="+- 0 7027 6874"/>
                <a:gd name="T165" fmla="*/ T164 w 190"/>
                <a:gd name="T166" fmla="+- 0 230 216"/>
                <a:gd name="T167" fmla="*/ 230 h 65"/>
                <a:gd name="T168" fmla="+- 0 7042 6874"/>
                <a:gd name="T169" fmla="*/ T168 w 190"/>
                <a:gd name="T170" fmla="+- 0 220 216"/>
                <a:gd name="T171" fmla="*/ 220 h 65"/>
                <a:gd name="T172" fmla="+- 0 7042 6874"/>
                <a:gd name="T173" fmla="*/ T172 w 190"/>
                <a:gd name="T174" fmla="+- 0 237 216"/>
                <a:gd name="T175" fmla="*/ 237 h 65"/>
                <a:gd name="T176" fmla="+- 0 7049 6874"/>
                <a:gd name="T177" fmla="*/ T176 w 190"/>
                <a:gd name="T178" fmla="+- 0 280 216"/>
                <a:gd name="T179" fmla="*/ 280 h 65"/>
                <a:gd name="T180" fmla="+- 0 7061 6874"/>
                <a:gd name="T181" fmla="*/ T180 w 190"/>
                <a:gd name="T182" fmla="+- 0 276 216"/>
                <a:gd name="T183" fmla="*/ 276 h 65"/>
                <a:gd name="T184" fmla="+- 0 7061 6874"/>
                <a:gd name="T185" fmla="*/ T184 w 190"/>
                <a:gd name="T186" fmla="+- 0 271 216"/>
                <a:gd name="T187" fmla="*/ 271 h 65"/>
                <a:gd name="T188" fmla="+- 0 7049 6874"/>
                <a:gd name="T189" fmla="*/ T188 w 190"/>
                <a:gd name="T190" fmla="+- 0 268 216"/>
                <a:gd name="T191" fmla="*/ 268 h 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190" h="65">
                  <a:moveTo>
                    <a:pt x="38" y="38"/>
                  </a:moveTo>
                  <a:lnTo>
                    <a:pt x="31" y="31"/>
                  </a:lnTo>
                  <a:lnTo>
                    <a:pt x="28" y="31"/>
                  </a:lnTo>
                  <a:lnTo>
                    <a:pt x="28" y="28"/>
                  </a:lnTo>
                  <a:lnTo>
                    <a:pt x="24" y="28"/>
                  </a:lnTo>
                  <a:lnTo>
                    <a:pt x="21" y="26"/>
                  </a:lnTo>
                  <a:lnTo>
                    <a:pt x="19" y="26"/>
                  </a:lnTo>
                  <a:lnTo>
                    <a:pt x="16" y="24"/>
                  </a:lnTo>
                  <a:lnTo>
                    <a:pt x="14" y="24"/>
                  </a:lnTo>
                  <a:lnTo>
                    <a:pt x="14" y="21"/>
                  </a:lnTo>
                  <a:lnTo>
                    <a:pt x="12" y="21"/>
                  </a:lnTo>
                  <a:lnTo>
                    <a:pt x="12" y="19"/>
                  </a:lnTo>
                  <a:lnTo>
                    <a:pt x="9" y="19"/>
                  </a:lnTo>
                  <a:lnTo>
                    <a:pt x="9" y="12"/>
                  </a:lnTo>
                  <a:lnTo>
                    <a:pt x="12" y="9"/>
                  </a:lnTo>
                  <a:lnTo>
                    <a:pt x="12" y="7"/>
                  </a:lnTo>
                  <a:lnTo>
                    <a:pt x="28" y="7"/>
                  </a:lnTo>
                  <a:lnTo>
                    <a:pt x="31" y="9"/>
                  </a:lnTo>
                  <a:lnTo>
                    <a:pt x="33" y="9"/>
                  </a:lnTo>
                  <a:lnTo>
                    <a:pt x="36" y="7"/>
                  </a:lnTo>
                  <a:lnTo>
                    <a:pt x="36" y="4"/>
                  </a:lnTo>
                  <a:lnTo>
                    <a:pt x="33" y="4"/>
                  </a:lnTo>
                  <a:lnTo>
                    <a:pt x="33" y="2"/>
                  </a:lnTo>
                  <a:lnTo>
                    <a:pt x="31" y="2"/>
                  </a:lnTo>
                  <a:lnTo>
                    <a:pt x="31" y="0"/>
                  </a:lnTo>
                  <a:lnTo>
                    <a:pt x="9" y="0"/>
                  </a:lnTo>
                  <a:lnTo>
                    <a:pt x="9" y="2"/>
                  </a:lnTo>
                  <a:lnTo>
                    <a:pt x="7" y="2"/>
                  </a:lnTo>
                  <a:lnTo>
                    <a:pt x="4" y="4"/>
                  </a:lnTo>
                  <a:lnTo>
                    <a:pt x="4" y="7"/>
                  </a:lnTo>
                  <a:lnTo>
                    <a:pt x="2" y="9"/>
                  </a:lnTo>
                  <a:lnTo>
                    <a:pt x="2" y="24"/>
                  </a:lnTo>
                  <a:lnTo>
                    <a:pt x="7" y="28"/>
                  </a:lnTo>
                  <a:lnTo>
                    <a:pt x="9" y="28"/>
                  </a:lnTo>
                  <a:lnTo>
                    <a:pt x="9" y="31"/>
                  </a:lnTo>
                  <a:lnTo>
                    <a:pt x="12" y="31"/>
                  </a:lnTo>
                  <a:lnTo>
                    <a:pt x="14" y="33"/>
                  </a:lnTo>
                  <a:lnTo>
                    <a:pt x="16" y="33"/>
                  </a:lnTo>
                  <a:lnTo>
                    <a:pt x="19" y="36"/>
                  </a:lnTo>
                  <a:lnTo>
                    <a:pt x="21" y="36"/>
                  </a:lnTo>
                  <a:lnTo>
                    <a:pt x="24" y="38"/>
                  </a:lnTo>
                  <a:lnTo>
                    <a:pt x="26" y="38"/>
                  </a:lnTo>
                  <a:lnTo>
                    <a:pt x="28" y="40"/>
                  </a:lnTo>
                  <a:lnTo>
                    <a:pt x="28" y="52"/>
                  </a:lnTo>
                  <a:lnTo>
                    <a:pt x="26" y="52"/>
                  </a:lnTo>
                  <a:lnTo>
                    <a:pt x="26" y="55"/>
                  </a:lnTo>
                  <a:lnTo>
                    <a:pt x="21" y="55"/>
                  </a:lnTo>
                  <a:lnTo>
                    <a:pt x="21" y="57"/>
                  </a:lnTo>
                  <a:lnTo>
                    <a:pt x="12" y="57"/>
                  </a:lnTo>
                  <a:lnTo>
                    <a:pt x="12" y="55"/>
                  </a:lnTo>
                  <a:lnTo>
                    <a:pt x="7" y="55"/>
                  </a:lnTo>
                  <a:lnTo>
                    <a:pt x="4" y="52"/>
                  </a:lnTo>
                  <a:lnTo>
                    <a:pt x="0" y="52"/>
                  </a:lnTo>
                  <a:lnTo>
                    <a:pt x="0" y="60"/>
                  </a:lnTo>
                  <a:lnTo>
                    <a:pt x="4" y="60"/>
                  </a:lnTo>
                  <a:lnTo>
                    <a:pt x="4" y="62"/>
                  </a:lnTo>
                  <a:lnTo>
                    <a:pt x="12" y="62"/>
                  </a:lnTo>
                  <a:lnTo>
                    <a:pt x="12" y="64"/>
                  </a:lnTo>
                  <a:lnTo>
                    <a:pt x="19" y="64"/>
                  </a:lnTo>
                  <a:lnTo>
                    <a:pt x="24" y="62"/>
                  </a:lnTo>
                  <a:lnTo>
                    <a:pt x="28" y="62"/>
                  </a:lnTo>
                  <a:lnTo>
                    <a:pt x="33" y="57"/>
                  </a:lnTo>
                  <a:lnTo>
                    <a:pt x="36" y="55"/>
                  </a:lnTo>
                  <a:lnTo>
                    <a:pt x="36" y="52"/>
                  </a:lnTo>
                  <a:lnTo>
                    <a:pt x="38" y="50"/>
                  </a:lnTo>
                  <a:lnTo>
                    <a:pt x="38" y="38"/>
                  </a:lnTo>
                  <a:close/>
                  <a:moveTo>
                    <a:pt x="69" y="16"/>
                  </a:moveTo>
                  <a:lnTo>
                    <a:pt x="57" y="16"/>
                  </a:lnTo>
                  <a:lnTo>
                    <a:pt x="57" y="4"/>
                  </a:lnTo>
                  <a:lnTo>
                    <a:pt x="50" y="4"/>
                  </a:lnTo>
                  <a:lnTo>
                    <a:pt x="50" y="16"/>
                  </a:lnTo>
                  <a:lnTo>
                    <a:pt x="40" y="16"/>
                  </a:lnTo>
                  <a:lnTo>
                    <a:pt x="40" y="21"/>
                  </a:lnTo>
                  <a:lnTo>
                    <a:pt x="50" y="21"/>
                  </a:lnTo>
                  <a:lnTo>
                    <a:pt x="50" y="60"/>
                  </a:lnTo>
                  <a:lnTo>
                    <a:pt x="52" y="60"/>
                  </a:lnTo>
                  <a:lnTo>
                    <a:pt x="52" y="62"/>
                  </a:lnTo>
                  <a:lnTo>
                    <a:pt x="55" y="62"/>
                  </a:lnTo>
                  <a:lnTo>
                    <a:pt x="57" y="64"/>
                  </a:lnTo>
                  <a:lnTo>
                    <a:pt x="64" y="64"/>
                  </a:lnTo>
                  <a:lnTo>
                    <a:pt x="67" y="62"/>
                  </a:lnTo>
                  <a:lnTo>
                    <a:pt x="69" y="62"/>
                  </a:lnTo>
                  <a:lnTo>
                    <a:pt x="69" y="57"/>
                  </a:lnTo>
                  <a:lnTo>
                    <a:pt x="69" y="55"/>
                  </a:lnTo>
                  <a:lnTo>
                    <a:pt x="67" y="55"/>
                  </a:lnTo>
                  <a:lnTo>
                    <a:pt x="67" y="57"/>
                  </a:lnTo>
                  <a:lnTo>
                    <a:pt x="62" y="57"/>
                  </a:lnTo>
                  <a:lnTo>
                    <a:pt x="60" y="55"/>
                  </a:lnTo>
                  <a:lnTo>
                    <a:pt x="57" y="55"/>
                  </a:lnTo>
                  <a:lnTo>
                    <a:pt x="57" y="21"/>
                  </a:lnTo>
                  <a:lnTo>
                    <a:pt x="69" y="21"/>
                  </a:lnTo>
                  <a:lnTo>
                    <a:pt x="69" y="16"/>
                  </a:lnTo>
                  <a:close/>
                  <a:moveTo>
                    <a:pt x="117" y="24"/>
                  </a:moveTo>
                  <a:lnTo>
                    <a:pt x="115" y="21"/>
                  </a:lnTo>
                  <a:lnTo>
                    <a:pt x="115" y="19"/>
                  </a:lnTo>
                  <a:lnTo>
                    <a:pt x="112" y="19"/>
                  </a:lnTo>
                  <a:lnTo>
                    <a:pt x="112" y="16"/>
                  </a:lnTo>
                  <a:lnTo>
                    <a:pt x="108" y="16"/>
                  </a:lnTo>
                  <a:lnTo>
                    <a:pt x="105" y="14"/>
                  </a:lnTo>
                  <a:lnTo>
                    <a:pt x="93" y="14"/>
                  </a:lnTo>
                  <a:lnTo>
                    <a:pt x="91" y="16"/>
                  </a:lnTo>
                  <a:lnTo>
                    <a:pt x="86" y="16"/>
                  </a:lnTo>
                  <a:lnTo>
                    <a:pt x="86" y="19"/>
                  </a:lnTo>
                  <a:lnTo>
                    <a:pt x="84" y="19"/>
                  </a:lnTo>
                  <a:lnTo>
                    <a:pt x="84" y="26"/>
                  </a:lnTo>
                  <a:lnTo>
                    <a:pt x="86" y="26"/>
                  </a:lnTo>
                  <a:lnTo>
                    <a:pt x="86" y="24"/>
                  </a:lnTo>
                  <a:lnTo>
                    <a:pt x="91" y="24"/>
                  </a:lnTo>
                  <a:lnTo>
                    <a:pt x="91" y="21"/>
                  </a:lnTo>
                  <a:lnTo>
                    <a:pt x="105" y="21"/>
                  </a:lnTo>
                  <a:lnTo>
                    <a:pt x="105" y="24"/>
                  </a:lnTo>
                  <a:lnTo>
                    <a:pt x="108" y="24"/>
                  </a:lnTo>
                  <a:lnTo>
                    <a:pt x="108" y="26"/>
                  </a:lnTo>
                  <a:lnTo>
                    <a:pt x="110" y="26"/>
                  </a:lnTo>
                  <a:lnTo>
                    <a:pt x="110" y="33"/>
                  </a:lnTo>
                  <a:lnTo>
                    <a:pt x="110" y="40"/>
                  </a:lnTo>
                  <a:lnTo>
                    <a:pt x="110" y="50"/>
                  </a:lnTo>
                  <a:lnTo>
                    <a:pt x="105" y="55"/>
                  </a:lnTo>
                  <a:lnTo>
                    <a:pt x="103" y="55"/>
                  </a:lnTo>
                  <a:lnTo>
                    <a:pt x="103" y="57"/>
                  </a:lnTo>
                  <a:lnTo>
                    <a:pt x="93" y="57"/>
                  </a:lnTo>
                  <a:lnTo>
                    <a:pt x="91" y="55"/>
                  </a:lnTo>
                  <a:lnTo>
                    <a:pt x="91" y="43"/>
                  </a:lnTo>
                  <a:lnTo>
                    <a:pt x="93" y="43"/>
                  </a:lnTo>
                  <a:lnTo>
                    <a:pt x="96" y="40"/>
                  </a:lnTo>
                  <a:lnTo>
                    <a:pt x="110" y="40"/>
                  </a:lnTo>
                  <a:lnTo>
                    <a:pt x="110" y="33"/>
                  </a:lnTo>
                  <a:lnTo>
                    <a:pt x="100" y="33"/>
                  </a:lnTo>
                  <a:lnTo>
                    <a:pt x="98" y="36"/>
                  </a:lnTo>
                  <a:lnTo>
                    <a:pt x="91" y="36"/>
                  </a:lnTo>
                  <a:lnTo>
                    <a:pt x="86" y="40"/>
                  </a:lnTo>
                  <a:lnTo>
                    <a:pt x="84" y="40"/>
                  </a:lnTo>
                  <a:lnTo>
                    <a:pt x="84" y="43"/>
                  </a:lnTo>
                  <a:lnTo>
                    <a:pt x="81" y="45"/>
                  </a:lnTo>
                  <a:lnTo>
                    <a:pt x="81" y="55"/>
                  </a:lnTo>
                  <a:lnTo>
                    <a:pt x="84" y="55"/>
                  </a:lnTo>
                  <a:lnTo>
                    <a:pt x="84" y="60"/>
                  </a:lnTo>
                  <a:lnTo>
                    <a:pt x="86" y="60"/>
                  </a:lnTo>
                  <a:lnTo>
                    <a:pt x="86" y="62"/>
                  </a:lnTo>
                  <a:lnTo>
                    <a:pt x="91" y="62"/>
                  </a:lnTo>
                  <a:lnTo>
                    <a:pt x="93" y="64"/>
                  </a:lnTo>
                  <a:lnTo>
                    <a:pt x="100" y="64"/>
                  </a:lnTo>
                  <a:lnTo>
                    <a:pt x="103" y="62"/>
                  </a:lnTo>
                  <a:lnTo>
                    <a:pt x="105" y="62"/>
                  </a:lnTo>
                  <a:lnTo>
                    <a:pt x="108" y="60"/>
                  </a:lnTo>
                  <a:lnTo>
                    <a:pt x="108" y="57"/>
                  </a:lnTo>
                  <a:lnTo>
                    <a:pt x="110" y="57"/>
                  </a:lnTo>
                  <a:lnTo>
                    <a:pt x="110" y="62"/>
                  </a:lnTo>
                  <a:lnTo>
                    <a:pt x="117" y="62"/>
                  </a:lnTo>
                  <a:lnTo>
                    <a:pt x="117" y="24"/>
                  </a:lnTo>
                  <a:close/>
                  <a:moveTo>
                    <a:pt x="153" y="14"/>
                  </a:moveTo>
                  <a:lnTo>
                    <a:pt x="144" y="14"/>
                  </a:lnTo>
                  <a:lnTo>
                    <a:pt x="144" y="16"/>
                  </a:lnTo>
                  <a:lnTo>
                    <a:pt x="141" y="16"/>
                  </a:lnTo>
                  <a:lnTo>
                    <a:pt x="136" y="21"/>
                  </a:lnTo>
                  <a:lnTo>
                    <a:pt x="136" y="16"/>
                  </a:lnTo>
                  <a:lnTo>
                    <a:pt x="129" y="16"/>
                  </a:lnTo>
                  <a:lnTo>
                    <a:pt x="129" y="62"/>
                  </a:lnTo>
                  <a:lnTo>
                    <a:pt x="136" y="62"/>
                  </a:lnTo>
                  <a:lnTo>
                    <a:pt x="136" y="31"/>
                  </a:lnTo>
                  <a:lnTo>
                    <a:pt x="139" y="28"/>
                  </a:lnTo>
                  <a:lnTo>
                    <a:pt x="139" y="26"/>
                  </a:lnTo>
                  <a:lnTo>
                    <a:pt x="141" y="26"/>
                  </a:lnTo>
                  <a:lnTo>
                    <a:pt x="141" y="24"/>
                  </a:lnTo>
                  <a:lnTo>
                    <a:pt x="144" y="24"/>
                  </a:lnTo>
                  <a:lnTo>
                    <a:pt x="144" y="21"/>
                  </a:lnTo>
                  <a:lnTo>
                    <a:pt x="153" y="21"/>
                  </a:lnTo>
                  <a:lnTo>
                    <a:pt x="153" y="14"/>
                  </a:lnTo>
                  <a:close/>
                  <a:moveTo>
                    <a:pt x="189" y="16"/>
                  </a:moveTo>
                  <a:lnTo>
                    <a:pt x="175" y="16"/>
                  </a:lnTo>
                  <a:lnTo>
                    <a:pt x="175" y="4"/>
                  </a:lnTo>
                  <a:lnTo>
                    <a:pt x="168" y="4"/>
                  </a:lnTo>
                  <a:lnTo>
                    <a:pt x="168" y="16"/>
                  </a:lnTo>
                  <a:lnTo>
                    <a:pt x="160" y="16"/>
                  </a:lnTo>
                  <a:lnTo>
                    <a:pt x="160" y="21"/>
                  </a:lnTo>
                  <a:lnTo>
                    <a:pt x="168" y="21"/>
                  </a:lnTo>
                  <a:lnTo>
                    <a:pt x="168" y="57"/>
                  </a:lnTo>
                  <a:lnTo>
                    <a:pt x="172" y="62"/>
                  </a:lnTo>
                  <a:lnTo>
                    <a:pt x="175" y="62"/>
                  </a:lnTo>
                  <a:lnTo>
                    <a:pt x="175" y="64"/>
                  </a:lnTo>
                  <a:lnTo>
                    <a:pt x="184" y="64"/>
                  </a:lnTo>
                  <a:lnTo>
                    <a:pt x="184" y="62"/>
                  </a:lnTo>
                  <a:lnTo>
                    <a:pt x="187" y="62"/>
                  </a:lnTo>
                  <a:lnTo>
                    <a:pt x="187" y="60"/>
                  </a:lnTo>
                  <a:lnTo>
                    <a:pt x="189" y="60"/>
                  </a:lnTo>
                  <a:lnTo>
                    <a:pt x="189" y="57"/>
                  </a:lnTo>
                  <a:lnTo>
                    <a:pt x="187" y="57"/>
                  </a:lnTo>
                  <a:lnTo>
                    <a:pt x="187" y="55"/>
                  </a:lnTo>
                  <a:lnTo>
                    <a:pt x="184" y="55"/>
                  </a:lnTo>
                  <a:lnTo>
                    <a:pt x="184" y="57"/>
                  </a:lnTo>
                  <a:lnTo>
                    <a:pt x="180" y="57"/>
                  </a:lnTo>
                  <a:lnTo>
                    <a:pt x="175" y="52"/>
                  </a:lnTo>
                  <a:lnTo>
                    <a:pt x="175" y="21"/>
                  </a:lnTo>
                  <a:lnTo>
                    <a:pt x="189" y="21"/>
                  </a:lnTo>
                  <a:lnTo>
                    <a:pt x="18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31" name="Picture 7">
              <a:extLst>
                <a:ext uri="{FF2B5EF4-FFF2-40B4-BE49-F238E27FC236}">
                  <a16:creationId xmlns:a16="http://schemas.microsoft.com/office/drawing/2014/main" id="{B0BB4235-C655-05F6-FA2E-5040D3149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 y="453"/>
              <a:ext cx="120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a:extLst>
                <a:ext uri="{FF2B5EF4-FFF2-40B4-BE49-F238E27FC236}">
                  <a16:creationId xmlns:a16="http://schemas.microsoft.com/office/drawing/2014/main" id="{0256B31B-898B-B0B6-B2ED-45DD08F16B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 y="450"/>
              <a:ext cx="117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a:extLst>
                <a:ext uri="{FF2B5EF4-FFF2-40B4-BE49-F238E27FC236}">
                  <a16:creationId xmlns:a16="http://schemas.microsoft.com/office/drawing/2014/main" id="{096C3F30-BEB7-EB16-4CA4-4C805984F2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7" y="930"/>
              <a:ext cx="147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a:extLst>
                <a:ext uri="{FF2B5EF4-FFF2-40B4-BE49-F238E27FC236}">
                  <a16:creationId xmlns:a16="http://schemas.microsoft.com/office/drawing/2014/main" id="{5596DC0D-C89B-FC4B-D4BD-450FE9869D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6" y="818"/>
              <a:ext cx="141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1">
              <a:extLst>
                <a:ext uri="{FF2B5EF4-FFF2-40B4-BE49-F238E27FC236}">
                  <a16:creationId xmlns:a16="http://schemas.microsoft.com/office/drawing/2014/main" id="{6E18EC1A-A240-C7D9-74F5-D2B840FCC44C}"/>
                </a:ext>
              </a:extLst>
            </p:cNvPr>
            <p:cNvSpPr>
              <a:spLocks noChangeShapeType="1"/>
            </p:cNvSpPr>
            <p:nvPr/>
          </p:nvSpPr>
          <p:spPr bwMode="auto">
            <a:xfrm>
              <a:off x="6965" y="331"/>
              <a:ext cx="0" cy="55"/>
            </a:xfrm>
            <a:prstGeom prst="line">
              <a:avLst/>
            </a:prstGeom>
            <a:noFill/>
            <a:ln w="6096">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Freeform 12">
              <a:extLst>
                <a:ext uri="{FF2B5EF4-FFF2-40B4-BE49-F238E27FC236}">
                  <a16:creationId xmlns:a16="http://schemas.microsoft.com/office/drawing/2014/main" id="{AF6F43B8-E3A4-3E79-D065-7BEF0C1C7490}"/>
                </a:ext>
              </a:extLst>
            </p:cNvPr>
            <p:cNvSpPr>
              <a:spLocks/>
            </p:cNvSpPr>
            <p:nvPr/>
          </p:nvSpPr>
          <p:spPr bwMode="auto">
            <a:xfrm>
              <a:off x="6924" y="376"/>
              <a:ext cx="82" cy="80"/>
            </a:xfrm>
            <a:custGeom>
              <a:avLst/>
              <a:gdLst>
                <a:gd name="T0" fmla="+- 0 6965 6924"/>
                <a:gd name="T1" fmla="*/ T0 w 82"/>
                <a:gd name="T2" fmla="+- 0 456 376"/>
                <a:gd name="T3" fmla="*/ 456 h 80"/>
                <a:gd name="T4" fmla="+- 0 6924 6924"/>
                <a:gd name="T5" fmla="*/ T4 w 82"/>
                <a:gd name="T6" fmla="+- 0 376 376"/>
                <a:gd name="T7" fmla="*/ 376 h 80"/>
                <a:gd name="T8" fmla="+- 0 7006 6924"/>
                <a:gd name="T9" fmla="*/ T8 w 82"/>
                <a:gd name="T10" fmla="+- 0 376 376"/>
                <a:gd name="T11" fmla="*/ 376 h 80"/>
                <a:gd name="T12" fmla="+- 0 6965 6924"/>
                <a:gd name="T13" fmla="*/ T12 w 82"/>
                <a:gd name="T14" fmla="+- 0 456 376"/>
                <a:gd name="T15" fmla="*/ 456 h 80"/>
              </a:gdLst>
              <a:ahLst/>
              <a:cxnLst>
                <a:cxn ang="0">
                  <a:pos x="T1" y="T3"/>
                </a:cxn>
                <a:cxn ang="0">
                  <a:pos x="T5" y="T7"/>
                </a:cxn>
                <a:cxn ang="0">
                  <a:pos x="T9" y="T11"/>
                </a:cxn>
                <a:cxn ang="0">
                  <a:pos x="T13" y="T15"/>
                </a:cxn>
              </a:cxnLst>
              <a:rect l="0" t="0" r="r" b="b"/>
              <a:pathLst>
                <a:path w="82" h="80">
                  <a:moveTo>
                    <a:pt x="41" y="80"/>
                  </a:moveTo>
                  <a:lnTo>
                    <a:pt x="0" y="0"/>
                  </a:lnTo>
                  <a:lnTo>
                    <a:pt x="82" y="0"/>
                  </a:lnTo>
                  <a:lnTo>
                    <a:pt x="41"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37" name="Picture 13">
              <a:extLst>
                <a:ext uri="{FF2B5EF4-FFF2-40B4-BE49-F238E27FC236}">
                  <a16:creationId xmlns:a16="http://schemas.microsoft.com/office/drawing/2014/main" id="{93184213-D8C6-F3A6-EF3D-090E802B2A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8" y="1341"/>
              <a:ext cx="113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4">
              <a:extLst>
                <a:ext uri="{FF2B5EF4-FFF2-40B4-BE49-F238E27FC236}">
                  <a16:creationId xmlns:a16="http://schemas.microsoft.com/office/drawing/2014/main" id="{357026C3-4644-9F6A-98A0-7B5433D843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1" y="2030"/>
              <a:ext cx="826"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a:extLst>
                <a:ext uri="{FF2B5EF4-FFF2-40B4-BE49-F238E27FC236}">
                  <a16:creationId xmlns:a16="http://schemas.microsoft.com/office/drawing/2014/main" id="{8CB4D334-E797-580E-71F5-69A8384FA8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68" y="2022"/>
              <a:ext cx="795"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0" name="Picture 16">
              <a:extLst>
                <a:ext uri="{FF2B5EF4-FFF2-40B4-BE49-F238E27FC236}">
                  <a16:creationId xmlns:a16="http://schemas.microsoft.com/office/drawing/2014/main" id="{30D16242-5D47-E061-B2B2-7D2A205F56E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42" y="2226"/>
              <a:ext cx="96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17">
              <a:extLst>
                <a:ext uri="{FF2B5EF4-FFF2-40B4-BE49-F238E27FC236}">
                  <a16:creationId xmlns:a16="http://schemas.microsoft.com/office/drawing/2014/main" id="{26B8EE08-AE87-B8A0-91C9-206693CD6B3A}"/>
                </a:ext>
              </a:extLst>
            </p:cNvPr>
            <p:cNvSpPr>
              <a:spLocks/>
            </p:cNvSpPr>
            <p:nvPr/>
          </p:nvSpPr>
          <p:spPr bwMode="auto">
            <a:xfrm>
              <a:off x="8061" y="2234"/>
              <a:ext cx="898" cy="168"/>
            </a:xfrm>
            <a:custGeom>
              <a:avLst/>
              <a:gdLst>
                <a:gd name="T0" fmla="+- 0 8875 8062"/>
                <a:gd name="T1" fmla="*/ T0 w 898"/>
                <a:gd name="T2" fmla="+- 0 2402 2234"/>
                <a:gd name="T3" fmla="*/ 2402 h 168"/>
                <a:gd name="T4" fmla="+- 0 8146 8062"/>
                <a:gd name="T5" fmla="*/ T4 w 898"/>
                <a:gd name="T6" fmla="+- 0 2402 2234"/>
                <a:gd name="T7" fmla="*/ 2402 h 168"/>
                <a:gd name="T8" fmla="+- 0 8113 8062"/>
                <a:gd name="T9" fmla="*/ T8 w 898"/>
                <a:gd name="T10" fmla="+- 0 2395 2234"/>
                <a:gd name="T11" fmla="*/ 2395 h 168"/>
                <a:gd name="T12" fmla="+- 0 8086 8062"/>
                <a:gd name="T13" fmla="*/ T12 w 898"/>
                <a:gd name="T14" fmla="+- 0 2377 2234"/>
                <a:gd name="T15" fmla="*/ 2377 h 168"/>
                <a:gd name="T16" fmla="+- 0 8068 8062"/>
                <a:gd name="T17" fmla="*/ T16 w 898"/>
                <a:gd name="T18" fmla="+- 0 2350 2234"/>
                <a:gd name="T19" fmla="*/ 2350 h 168"/>
                <a:gd name="T20" fmla="+- 0 8062 8062"/>
                <a:gd name="T21" fmla="*/ T20 w 898"/>
                <a:gd name="T22" fmla="+- 0 2318 2234"/>
                <a:gd name="T23" fmla="*/ 2318 h 168"/>
                <a:gd name="T24" fmla="+- 0 8068 8062"/>
                <a:gd name="T25" fmla="*/ T24 w 898"/>
                <a:gd name="T26" fmla="+- 0 2286 2234"/>
                <a:gd name="T27" fmla="*/ 2286 h 168"/>
                <a:gd name="T28" fmla="+- 0 8086 8062"/>
                <a:gd name="T29" fmla="*/ T28 w 898"/>
                <a:gd name="T30" fmla="+- 0 2259 2234"/>
                <a:gd name="T31" fmla="*/ 2259 h 168"/>
                <a:gd name="T32" fmla="+- 0 8113 8062"/>
                <a:gd name="T33" fmla="*/ T32 w 898"/>
                <a:gd name="T34" fmla="+- 0 2241 2234"/>
                <a:gd name="T35" fmla="*/ 2241 h 168"/>
                <a:gd name="T36" fmla="+- 0 8146 8062"/>
                <a:gd name="T37" fmla="*/ T36 w 898"/>
                <a:gd name="T38" fmla="+- 0 2234 2234"/>
                <a:gd name="T39" fmla="*/ 2234 h 168"/>
                <a:gd name="T40" fmla="+- 0 8875 8062"/>
                <a:gd name="T41" fmla="*/ T40 w 898"/>
                <a:gd name="T42" fmla="+- 0 2234 2234"/>
                <a:gd name="T43" fmla="*/ 2234 h 168"/>
                <a:gd name="T44" fmla="+- 0 8908 8062"/>
                <a:gd name="T45" fmla="*/ T44 w 898"/>
                <a:gd name="T46" fmla="+- 0 2241 2234"/>
                <a:gd name="T47" fmla="*/ 2241 h 168"/>
                <a:gd name="T48" fmla="+- 0 8934 8062"/>
                <a:gd name="T49" fmla="*/ T48 w 898"/>
                <a:gd name="T50" fmla="+- 0 2259 2234"/>
                <a:gd name="T51" fmla="*/ 2259 h 168"/>
                <a:gd name="T52" fmla="+- 0 8952 8062"/>
                <a:gd name="T53" fmla="*/ T52 w 898"/>
                <a:gd name="T54" fmla="+- 0 2286 2234"/>
                <a:gd name="T55" fmla="*/ 2286 h 168"/>
                <a:gd name="T56" fmla="+- 0 8959 8062"/>
                <a:gd name="T57" fmla="*/ T56 w 898"/>
                <a:gd name="T58" fmla="+- 0 2318 2234"/>
                <a:gd name="T59" fmla="*/ 2318 h 168"/>
                <a:gd name="T60" fmla="+- 0 8952 8062"/>
                <a:gd name="T61" fmla="*/ T60 w 898"/>
                <a:gd name="T62" fmla="+- 0 2350 2234"/>
                <a:gd name="T63" fmla="*/ 2350 h 168"/>
                <a:gd name="T64" fmla="+- 0 8934 8062"/>
                <a:gd name="T65" fmla="*/ T64 w 898"/>
                <a:gd name="T66" fmla="+- 0 2377 2234"/>
                <a:gd name="T67" fmla="*/ 2377 h 168"/>
                <a:gd name="T68" fmla="+- 0 8908 8062"/>
                <a:gd name="T69" fmla="*/ T68 w 898"/>
                <a:gd name="T70" fmla="+- 0 2395 2234"/>
                <a:gd name="T71" fmla="*/ 2395 h 168"/>
                <a:gd name="T72" fmla="+- 0 8875 8062"/>
                <a:gd name="T73" fmla="*/ T72 w 898"/>
                <a:gd name="T74" fmla="+- 0 2402 2234"/>
                <a:gd name="T75" fmla="*/ 2402 h 1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898" h="168">
                  <a:moveTo>
                    <a:pt x="813" y="168"/>
                  </a:moveTo>
                  <a:lnTo>
                    <a:pt x="84" y="168"/>
                  </a:lnTo>
                  <a:lnTo>
                    <a:pt x="51" y="161"/>
                  </a:lnTo>
                  <a:lnTo>
                    <a:pt x="24" y="143"/>
                  </a:lnTo>
                  <a:lnTo>
                    <a:pt x="6" y="116"/>
                  </a:lnTo>
                  <a:lnTo>
                    <a:pt x="0" y="84"/>
                  </a:lnTo>
                  <a:lnTo>
                    <a:pt x="6" y="52"/>
                  </a:lnTo>
                  <a:lnTo>
                    <a:pt x="24" y="25"/>
                  </a:lnTo>
                  <a:lnTo>
                    <a:pt x="51" y="7"/>
                  </a:lnTo>
                  <a:lnTo>
                    <a:pt x="84" y="0"/>
                  </a:lnTo>
                  <a:lnTo>
                    <a:pt x="813" y="0"/>
                  </a:lnTo>
                  <a:lnTo>
                    <a:pt x="846" y="7"/>
                  </a:lnTo>
                  <a:lnTo>
                    <a:pt x="872" y="25"/>
                  </a:lnTo>
                  <a:lnTo>
                    <a:pt x="890" y="52"/>
                  </a:lnTo>
                  <a:lnTo>
                    <a:pt x="897" y="84"/>
                  </a:lnTo>
                  <a:lnTo>
                    <a:pt x="890" y="116"/>
                  </a:lnTo>
                  <a:lnTo>
                    <a:pt x="872" y="143"/>
                  </a:lnTo>
                  <a:lnTo>
                    <a:pt x="846" y="161"/>
                  </a:lnTo>
                  <a:lnTo>
                    <a:pt x="813"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18">
              <a:extLst>
                <a:ext uri="{FF2B5EF4-FFF2-40B4-BE49-F238E27FC236}">
                  <a16:creationId xmlns:a16="http://schemas.microsoft.com/office/drawing/2014/main" id="{369E8755-D519-4472-7188-EB674887207C}"/>
                </a:ext>
              </a:extLst>
            </p:cNvPr>
            <p:cNvSpPr>
              <a:spLocks/>
            </p:cNvSpPr>
            <p:nvPr/>
          </p:nvSpPr>
          <p:spPr bwMode="auto">
            <a:xfrm>
              <a:off x="8061" y="2234"/>
              <a:ext cx="898" cy="168"/>
            </a:xfrm>
            <a:custGeom>
              <a:avLst/>
              <a:gdLst>
                <a:gd name="T0" fmla="+- 0 8146 8062"/>
                <a:gd name="T1" fmla="*/ T0 w 898"/>
                <a:gd name="T2" fmla="+- 0 2402 2234"/>
                <a:gd name="T3" fmla="*/ 2402 h 168"/>
                <a:gd name="T4" fmla="+- 0 8875 8062"/>
                <a:gd name="T5" fmla="*/ T4 w 898"/>
                <a:gd name="T6" fmla="+- 0 2402 2234"/>
                <a:gd name="T7" fmla="*/ 2402 h 168"/>
                <a:gd name="T8" fmla="+- 0 8908 8062"/>
                <a:gd name="T9" fmla="*/ T8 w 898"/>
                <a:gd name="T10" fmla="+- 0 2395 2234"/>
                <a:gd name="T11" fmla="*/ 2395 h 168"/>
                <a:gd name="T12" fmla="+- 0 8934 8062"/>
                <a:gd name="T13" fmla="*/ T12 w 898"/>
                <a:gd name="T14" fmla="+- 0 2377 2234"/>
                <a:gd name="T15" fmla="*/ 2377 h 168"/>
                <a:gd name="T16" fmla="+- 0 8952 8062"/>
                <a:gd name="T17" fmla="*/ T16 w 898"/>
                <a:gd name="T18" fmla="+- 0 2350 2234"/>
                <a:gd name="T19" fmla="*/ 2350 h 168"/>
                <a:gd name="T20" fmla="+- 0 8959 8062"/>
                <a:gd name="T21" fmla="*/ T20 w 898"/>
                <a:gd name="T22" fmla="+- 0 2318 2234"/>
                <a:gd name="T23" fmla="*/ 2318 h 168"/>
                <a:gd name="T24" fmla="+- 0 8952 8062"/>
                <a:gd name="T25" fmla="*/ T24 w 898"/>
                <a:gd name="T26" fmla="+- 0 2286 2234"/>
                <a:gd name="T27" fmla="*/ 2286 h 168"/>
                <a:gd name="T28" fmla="+- 0 8934 8062"/>
                <a:gd name="T29" fmla="*/ T28 w 898"/>
                <a:gd name="T30" fmla="+- 0 2259 2234"/>
                <a:gd name="T31" fmla="*/ 2259 h 168"/>
                <a:gd name="T32" fmla="+- 0 8908 8062"/>
                <a:gd name="T33" fmla="*/ T32 w 898"/>
                <a:gd name="T34" fmla="+- 0 2241 2234"/>
                <a:gd name="T35" fmla="*/ 2241 h 168"/>
                <a:gd name="T36" fmla="+- 0 8875 8062"/>
                <a:gd name="T37" fmla="*/ T36 w 898"/>
                <a:gd name="T38" fmla="+- 0 2234 2234"/>
                <a:gd name="T39" fmla="*/ 2234 h 168"/>
                <a:gd name="T40" fmla="+- 0 8146 8062"/>
                <a:gd name="T41" fmla="*/ T40 w 898"/>
                <a:gd name="T42" fmla="+- 0 2234 2234"/>
                <a:gd name="T43" fmla="*/ 2234 h 168"/>
                <a:gd name="T44" fmla="+- 0 8113 8062"/>
                <a:gd name="T45" fmla="*/ T44 w 898"/>
                <a:gd name="T46" fmla="+- 0 2241 2234"/>
                <a:gd name="T47" fmla="*/ 2241 h 168"/>
                <a:gd name="T48" fmla="+- 0 8086 8062"/>
                <a:gd name="T49" fmla="*/ T48 w 898"/>
                <a:gd name="T50" fmla="+- 0 2259 2234"/>
                <a:gd name="T51" fmla="*/ 2259 h 168"/>
                <a:gd name="T52" fmla="+- 0 8068 8062"/>
                <a:gd name="T53" fmla="*/ T52 w 898"/>
                <a:gd name="T54" fmla="+- 0 2286 2234"/>
                <a:gd name="T55" fmla="*/ 2286 h 168"/>
                <a:gd name="T56" fmla="+- 0 8062 8062"/>
                <a:gd name="T57" fmla="*/ T56 w 898"/>
                <a:gd name="T58" fmla="+- 0 2318 2234"/>
                <a:gd name="T59" fmla="*/ 2318 h 168"/>
                <a:gd name="T60" fmla="+- 0 8068 8062"/>
                <a:gd name="T61" fmla="*/ T60 w 898"/>
                <a:gd name="T62" fmla="+- 0 2350 2234"/>
                <a:gd name="T63" fmla="*/ 2350 h 168"/>
                <a:gd name="T64" fmla="+- 0 8086 8062"/>
                <a:gd name="T65" fmla="*/ T64 w 898"/>
                <a:gd name="T66" fmla="+- 0 2377 2234"/>
                <a:gd name="T67" fmla="*/ 2377 h 168"/>
                <a:gd name="T68" fmla="+- 0 8113 8062"/>
                <a:gd name="T69" fmla="*/ T68 w 898"/>
                <a:gd name="T70" fmla="+- 0 2395 2234"/>
                <a:gd name="T71" fmla="*/ 2395 h 168"/>
                <a:gd name="T72" fmla="+- 0 8146 8062"/>
                <a:gd name="T73" fmla="*/ T72 w 898"/>
                <a:gd name="T74" fmla="+- 0 2402 2234"/>
                <a:gd name="T75" fmla="*/ 2402 h 1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898" h="168">
                  <a:moveTo>
                    <a:pt x="84" y="168"/>
                  </a:moveTo>
                  <a:lnTo>
                    <a:pt x="813" y="168"/>
                  </a:lnTo>
                  <a:lnTo>
                    <a:pt x="846" y="161"/>
                  </a:lnTo>
                  <a:lnTo>
                    <a:pt x="872" y="143"/>
                  </a:lnTo>
                  <a:lnTo>
                    <a:pt x="890" y="116"/>
                  </a:lnTo>
                  <a:lnTo>
                    <a:pt x="897" y="84"/>
                  </a:lnTo>
                  <a:lnTo>
                    <a:pt x="890" y="52"/>
                  </a:lnTo>
                  <a:lnTo>
                    <a:pt x="872" y="25"/>
                  </a:lnTo>
                  <a:lnTo>
                    <a:pt x="846" y="7"/>
                  </a:lnTo>
                  <a:lnTo>
                    <a:pt x="813" y="0"/>
                  </a:lnTo>
                  <a:lnTo>
                    <a:pt x="84" y="0"/>
                  </a:lnTo>
                  <a:lnTo>
                    <a:pt x="51" y="7"/>
                  </a:lnTo>
                  <a:lnTo>
                    <a:pt x="24" y="25"/>
                  </a:lnTo>
                  <a:lnTo>
                    <a:pt x="6" y="52"/>
                  </a:lnTo>
                  <a:lnTo>
                    <a:pt x="0" y="84"/>
                  </a:lnTo>
                  <a:lnTo>
                    <a:pt x="6" y="116"/>
                  </a:lnTo>
                  <a:lnTo>
                    <a:pt x="24" y="143"/>
                  </a:lnTo>
                  <a:lnTo>
                    <a:pt x="51" y="161"/>
                  </a:lnTo>
                  <a:lnTo>
                    <a:pt x="84" y="168"/>
                  </a:lnTo>
                  <a:close/>
                </a:path>
              </a:pathLst>
            </a:custGeom>
            <a:noFill/>
            <a:ln w="609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9">
              <a:extLst>
                <a:ext uri="{FF2B5EF4-FFF2-40B4-BE49-F238E27FC236}">
                  <a16:creationId xmlns:a16="http://schemas.microsoft.com/office/drawing/2014/main" id="{825F24CC-3C7F-C1AA-6215-0541801C40B2}"/>
                </a:ext>
              </a:extLst>
            </p:cNvPr>
            <p:cNvSpPr>
              <a:spLocks/>
            </p:cNvSpPr>
            <p:nvPr/>
          </p:nvSpPr>
          <p:spPr bwMode="auto">
            <a:xfrm>
              <a:off x="8445" y="2286"/>
              <a:ext cx="137" cy="68"/>
            </a:xfrm>
            <a:custGeom>
              <a:avLst/>
              <a:gdLst>
                <a:gd name="T0" fmla="+- 0 8446 8446"/>
                <a:gd name="T1" fmla="*/ T0 w 137"/>
                <a:gd name="T2" fmla="+- 0 2292 2287"/>
                <a:gd name="T3" fmla="*/ 2292 h 68"/>
                <a:gd name="T4" fmla="+- 0 8482 8446"/>
                <a:gd name="T5" fmla="*/ T4 w 137"/>
                <a:gd name="T6" fmla="+- 0 2352 2287"/>
                <a:gd name="T7" fmla="*/ 2352 h 68"/>
                <a:gd name="T8" fmla="+- 0 8455 8446"/>
                <a:gd name="T9" fmla="*/ T8 w 137"/>
                <a:gd name="T10" fmla="+- 0 2344 2287"/>
                <a:gd name="T11" fmla="*/ 2344 h 68"/>
                <a:gd name="T12" fmla="+- 0 8477 8446"/>
                <a:gd name="T13" fmla="*/ T12 w 137"/>
                <a:gd name="T14" fmla="+- 0 2323 2287"/>
                <a:gd name="T15" fmla="*/ 2323 h 68"/>
                <a:gd name="T16" fmla="+- 0 8455 8446"/>
                <a:gd name="T17" fmla="*/ T16 w 137"/>
                <a:gd name="T18" fmla="+- 0 2316 2287"/>
                <a:gd name="T19" fmla="*/ 2316 h 68"/>
                <a:gd name="T20" fmla="+- 0 8482 8446"/>
                <a:gd name="T21" fmla="*/ T20 w 137"/>
                <a:gd name="T22" fmla="+- 0 2296 2287"/>
                <a:gd name="T23" fmla="*/ 2296 h 68"/>
                <a:gd name="T24" fmla="+- 0 8534 8446"/>
                <a:gd name="T25" fmla="*/ T24 w 137"/>
                <a:gd name="T26" fmla="+- 0 2320 2287"/>
                <a:gd name="T27" fmla="*/ 2320 h 68"/>
                <a:gd name="T28" fmla="+- 0 8532 8446"/>
                <a:gd name="T29" fmla="*/ T28 w 137"/>
                <a:gd name="T30" fmla="+- 0 2311 2287"/>
                <a:gd name="T31" fmla="*/ 2311 h 68"/>
                <a:gd name="T32" fmla="+- 0 8530 8446"/>
                <a:gd name="T33" fmla="*/ T32 w 137"/>
                <a:gd name="T34" fmla="+- 0 2308 2287"/>
                <a:gd name="T35" fmla="*/ 2308 h 68"/>
                <a:gd name="T36" fmla="+- 0 8522 8446"/>
                <a:gd name="T37" fmla="*/ T36 w 137"/>
                <a:gd name="T38" fmla="+- 0 2306 2287"/>
                <a:gd name="T39" fmla="*/ 2306 h 68"/>
                <a:gd name="T40" fmla="+- 0 8515 8446"/>
                <a:gd name="T41" fmla="*/ T40 w 137"/>
                <a:gd name="T42" fmla="+- 0 2304 2287"/>
                <a:gd name="T43" fmla="*/ 2304 h 68"/>
                <a:gd name="T44" fmla="+- 0 8510 8446"/>
                <a:gd name="T45" fmla="*/ T44 w 137"/>
                <a:gd name="T46" fmla="+- 0 2306 2287"/>
                <a:gd name="T47" fmla="*/ 2306 h 68"/>
                <a:gd name="T48" fmla="+- 0 8503 8446"/>
                <a:gd name="T49" fmla="*/ T48 w 137"/>
                <a:gd name="T50" fmla="+- 0 2306 2287"/>
                <a:gd name="T51" fmla="*/ 2306 h 68"/>
                <a:gd name="T52" fmla="+- 0 8496 8446"/>
                <a:gd name="T53" fmla="*/ T52 w 137"/>
                <a:gd name="T54" fmla="+- 0 2352 2287"/>
                <a:gd name="T55" fmla="*/ 2352 h 68"/>
                <a:gd name="T56" fmla="+- 0 8503 8446"/>
                <a:gd name="T57" fmla="*/ T56 w 137"/>
                <a:gd name="T58" fmla="+- 0 2320 2287"/>
                <a:gd name="T59" fmla="*/ 2320 h 68"/>
                <a:gd name="T60" fmla="+- 0 8513 8446"/>
                <a:gd name="T61" fmla="*/ T60 w 137"/>
                <a:gd name="T62" fmla="+- 0 2313 2287"/>
                <a:gd name="T63" fmla="*/ 2313 h 68"/>
                <a:gd name="T64" fmla="+- 0 8520 8446"/>
                <a:gd name="T65" fmla="*/ T64 w 137"/>
                <a:gd name="T66" fmla="+- 0 2311 2287"/>
                <a:gd name="T67" fmla="*/ 2311 h 68"/>
                <a:gd name="T68" fmla="+- 0 8522 8446"/>
                <a:gd name="T69" fmla="*/ T68 w 137"/>
                <a:gd name="T70" fmla="+- 0 2313 2287"/>
                <a:gd name="T71" fmla="*/ 2313 h 68"/>
                <a:gd name="T72" fmla="+- 0 8525 8446"/>
                <a:gd name="T73" fmla="*/ T72 w 137"/>
                <a:gd name="T74" fmla="+- 0 2316 2287"/>
                <a:gd name="T75" fmla="*/ 2316 h 68"/>
                <a:gd name="T76" fmla="+- 0 8534 8446"/>
                <a:gd name="T77" fmla="*/ T76 w 137"/>
                <a:gd name="T78" fmla="+- 0 2352 2287"/>
                <a:gd name="T79" fmla="*/ 2352 h 68"/>
                <a:gd name="T80" fmla="+- 0 8582 8446"/>
                <a:gd name="T81" fmla="*/ T80 w 137"/>
                <a:gd name="T82" fmla="+- 0 2287 2287"/>
                <a:gd name="T83" fmla="*/ 2287 h 68"/>
                <a:gd name="T84" fmla="+- 0 8575 8446"/>
                <a:gd name="T85" fmla="*/ T84 w 137"/>
                <a:gd name="T86" fmla="+- 0 2311 2287"/>
                <a:gd name="T87" fmla="*/ 2311 h 68"/>
                <a:gd name="T88" fmla="+- 0 8575 8446"/>
                <a:gd name="T89" fmla="*/ T88 w 137"/>
                <a:gd name="T90" fmla="+- 0 2337 2287"/>
                <a:gd name="T91" fmla="*/ 2337 h 68"/>
                <a:gd name="T92" fmla="+- 0 8573 8446"/>
                <a:gd name="T93" fmla="*/ T92 w 137"/>
                <a:gd name="T94" fmla="+- 0 2342 2287"/>
                <a:gd name="T95" fmla="*/ 2342 h 68"/>
                <a:gd name="T96" fmla="+- 0 8570 8446"/>
                <a:gd name="T97" fmla="*/ T96 w 137"/>
                <a:gd name="T98" fmla="+- 0 2344 2287"/>
                <a:gd name="T99" fmla="*/ 2344 h 68"/>
                <a:gd name="T100" fmla="+- 0 8568 8446"/>
                <a:gd name="T101" fmla="*/ T100 w 137"/>
                <a:gd name="T102" fmla="+- 0 2347 2287"/>
                <a:gd name="T103" fmla="*/ 2347 h 68"/>
                <a:gd name="T104" fmla="+- 0 8554 8446"/>
                <a:gd name="T105" fmla="*/ T104 w 137"/>
                <a:gd name="T106" fmla="+- 0 2342 2287"/>
                <a:gd name="T107" fmla="*/ 2342 h 68"/>
                <a:gd name="T108" fmla="+- 0 8551 8446"/>
                <a:gd name="T109" fmla="*/ T108 w 137"/>
                <a:gd name="T110" fmla="+- 0 2337 2287"/>
                <a:gd name="T111" fmla="*/ 2337 h 68"/>
                <a:gd name="T112" fmla="+- 0 8554 8446"/>
                <a:gd name="T113" fmla="*/ T112 w 137"/>
                <a:gd name="T114" fmla="+- 0 2318 2287"/>
                <a:gd name="T115" fmla="*/ 2318 h 68"/>
                <a:gd name="T116" fmla="+- 0 8558 8446"/>
                <a:gd name="T117" fmla="*/ T116 w 137"/>
                <a:gd name="T118" fmla="+- 0 2311 2287"/>
                <a:gd name="T119" fmla="*/ 2311 h 68"/>
                <a:gd name="T120" fmla="+- 0 8566 8446"/>
                <a:gd name="T121" fmla="*/ T120 w 137"/>
                <a:gd name="T122" fmla="+- 0 2313 2287"/>
                <a:gd name="T123" fmla="*/ 2313 h 68"/>
                <a:gd name="T124" fmla="+- 0 8575 8446"/>
                <a:gd name="T125" fmla="*/ T124 w 137"/>
                <a:gd name="T126" fmla="+- 0 2320 2287"/>
                <a:gd name="T127" fmla="*/ 2320 h 68"/>
                <a:gd name="T128" fmla="+- 0 8573 8446"/>
                <a:gd name="T129" fmla="*/ T128 w 137"/>
                <a:gd name="T130" fmla="+- 0 2308 2287"/>
                <a:gd name="T131" fmla="*/ 2308 h 68"/>
                <a:gd name="T132" fmla="+- 0 8568 8446"/>
                <a:gd name="T133" fmla="*/ T132 w 137"/>
                <a:gd name="T134" fmla="+- 0 2306 2287"/>
                <a:gd name="T135" fmla="*/ 2306 h 68"/>
                <a:gd name="T136" fmla="+- 0 8563 8446"/>
                <a:gd name="T137" fmla="*/ T136 w 137"/>
                <a:gd name="T138" fmla="+- 0 2304 2287"/>
                <a:gd name="T139" fmla="*/ 2304 h 68"/>
                <a:gd name="T140" fmla="+- 0 8556 8446"/>
                <a:gd name="T141" fmla="*/ T140 w 137"/>
                <a:gd name="T142" fmla="+- 0 2306 2287"/>
                <a:gd name="T143" fmla="*/ 2306 h 68"/>
                <a:gd name="T144" fmla="+- 0 8551 8446"/>
                <a:gd name="T145" fmla="*/ T144 w 137"/>
                <a:gd name="T146" fmla="+- 0 2308 2287"/>
                <a:gd name="T147" fmla="*/ 2308 h 68"/>
                <a:gd name="T148" fmla="+- 0 8546 8446"/>
                <a:gd name="T149" fmla="*/ T148 w 137"/>
                <a:gd name="T150" fmla="+- 0 2311 2287"/>
                <a:gd name="T151" fmla="*/ 2311 h 68"/>
                <a:gd name="T152" fmla="+- 0 8544 8446"/>
                <a:gd name="T153" fmla="*/ T152 w 137"/>
                <a:gd name="T154" fmla="+- 0 2316 2287"/>
                <a:gd name="T155" fmla="*/ 2316 h 68"/>
                <a:gd name="T156" fmla="+- 0 8542 8446"/>
                <a:gd name="T157" fmla="*/ T156 w 137"/>
                <a:gd name="T158" fmla="+- 0 2325 2287"/>
                <a:gd name="T159" fmla="*/ 2325 h 68"/>
                <a:gd name="T160" fmla="+- 0 8544 8446"/>
                <a:gd name="T161" fmla="*/ T160 w 137"/>
                <a:gd name="T162" fmla="+- 0 2337 2287"/>
                <a:gd name="T163" fmla="*/ 2337 h 68"/>
                <a:gd name="T164" fmla="+- 0 8546 8446"/>
                <a:gd name="T165" fmla="*/ T164 w 137"/>
                <a:gd name="T166" fmla="+- 0 2344 2287"/>
                <a:gd name="T167" fmla="*/ 2344 h 68"/>
                <a:gd name="T168" fmla="+- 0 8549 8446"/>
                <a:gd name="T169" fmla="*/ T168 w 137"/>
                <a:gd name="T170" fmla="+- 0 2349 2287"/>
                <a:gd name="T171" fmla="*/ 2349 h 68"/>
                <a:gd name="T172" fmla="+- 0 8551 8446"/>
                <a:gd name="T173" fmla="*/ T172 w 137"/>
                <a:gd name="T174" fmla="+- 0 2352 2287"/>
                <a:gd name="T175" fmla="*/ 2352 h 68"/>
                <a:gd name="T176" fmla="+- 0 8566 8446"/>
                <a:gd name="T177" fmla="*/ T176 w 137"/>
                <a:gd name="T178" fmla="+- 0 2354 2287"/>
                <a:gd name="T179" fmla="*/ 2354 h 68"/>
                <a:gd name="T180" fmla="+- 0 8570 8446"/>
                <a:gd name="T181" fmla="*/ T180 w 137"/>
                <a:gd name="T182" fmla="+- 0 2352 2287"/>
                <a:gd name="T183" fmla="*/ 2352 h 68"/>
                <a:gd name="T184" fmla="+- 0 8575 8446"/>
                <a:gd name="T185" fmla="*/ T184 w 137"/>
                <a:gd name="T186" fmla="+- 0 2352 2287"/>
                <a:gd name="T187" fmla="*/ 2352 h 68"/>
                <a:gd name="T188" fmla="+- 0 8582 8446"/>
                <a:gd name="T189" fmla="*/ T188 w 137"/>
                <a:gd name="T190" fmla="+- 0 2287 2287"/>
                <a:gd name="T191" fmla="*/ 2287 h 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137" h="68">
                  <a:moveTo>
                    <a:pt x="36" y="5"/>
                  </a:moveTo>
                  <a:lnTo>
                    <a:pt x="0" y="5"/>
                  </a:lnTo>
                  <a:lnTo>
                    <a:pt x="0" y="65"/>
                  </a:lnTo>
                  <a:lnTo>
                    <a:pt x="36" y="65"/>
                  </a:lnTo>
                  <a:lnTo>
                    <a:pt x="36" y="57"/>
                  </a:lnTo>
                  <a:lnTo>
                    <a:pt x="9" y="57"/>
                  </a:lnTo>
                  <a:lnTo>
                    <a:pt x="9" y="36"/>
                  </a:lnTo>
                  <a:lnTo>
                    <a:pt x="31" y="36"/>
                  </a:lnTo>
                  <a:lnTo>
                    <a:pt x="31" y="29"/>
                  </a:lnTo>
                  <a:lnTo>
                    <a:pt x="9" y="29"/>
                  </a:lnTo>
                  <a:lnTo>
                    <a:pt x="9" y="9"/>
                  </a:lnTo>
                  <a:lnTo>
                    <a:pt x="36" y="9"/>
                  </a:lnTo>
                  <a:lnTo>
                    <a:pt x="36" y="5"/>
                  </a:lnTo>
                  <a:close/>
                  <a:moveTo>
                    <a:pt x="88" y="33"/>
                  </a:moveTo>
                  <a:lnTo>
                    <a:pt x="86" y="31"/>
                  </a:lnTo>
                  <a:lnTo>
                    <a:pt x="86" y="24"/>
                  </a:lnTo>
                  <a:lnTo>
                    <a:pt x="84" y="24"/>
                  </a:lnTo>
                  <a:lnTo>
                    <a:pt x="84" y="21"/>
                  </a:lnTo>
                  <a:lnTo>
                    <a:pt x="81" y="19"/>
                  </a:lnTo>
                  <a:lnTo>
                    <a:pt x="76" y="19"/>
                  </a:lnTo>
                  <a:lnTo>
                    <a:pt x="74" y="17"/>
                  </a:lnTo>
                  <a:lnTo>
                    <a:pt x="69" y="17"/>
                  </a:lnTo>
                  <a:lnTo>
                    <a:pt x="67" y="19"/>
                  </a:lnTo>
                  <a:lnTo>
                    <a:pt x="64" y="19"/>
                  </a:lnTo>
                  <a:lnTo>
                    <a:pt x="57" y="26"/>
                  </a:lnTo>
                  <a:lnTo>
                    <a:pt x="57" y="19"/>
                  </a:lnTo>
                  <a:lnTo>
                    <a:pt x="50" y="19"/>
                  </a:lnTo>
                  <a:lnTo>
                    <a:pt x="50" y="65"/>
                  </a:lnTo>
                  <a:lnTo>
                    <a:pt x="57" y="65"/>
                  </a:lnTo>
                  <a:lnTo>
                    <a:pt x="57" y="33"/>
                  </a:lnTo>
                  <a:lnTo>
                    <a:pt x="64" y="26"/>
                  </a:lnTo>
                  <a:lnTo>
                    <a:pt x="67" y="26"/>
                  </a:lnTo>
                  <a:lnTo>
                    <a:pt x="67" y="24"/>
                  </a:lnTo>
                  <a:lnTo>
                    <a:pt x="74" y="24"/>
                  </a:lnTo>
                  <a:lnTo>
                    <a:pt x="74" y="26"/>
                  </a:lnTo>
                  <a:lnTo>
                    <a:pt x="76" y="26"/>
                  </a:lnTo>
                  <a:lnTo>
                    <a:pt x="76" y="29"/>
                  </a:lnTo>
                  <a:lnTo>
                    <a:pt x="79" y="29"/>
                  </a:lnTo>
                  <a:lnTo>
                    <a:pt x="79" y="65"/>
                  </a:lnTo>
                  <a:lnTo>
                    <a:pt x="88" y="65"/>
                  </a:lnTo>
                  <a:lnTo>
                    <a:pt x="88" y="33"/>
                  </a:lnTo>
                  <a:close/>
                  <a:moveTo>
                    <a:pt x="136" y="0"/>
                  </a:moveTo>
                  <a:lnTo>
                    <a:pt x="129" y="0"/>
                  </a:lnTo>
                  <a:lnTo>
                    <a:pt x="129" y="24"/>
                  </a:lnTo>
                  <a:lnTo>
                    <a:pt x="129" y="33"/>
                  </a:lnTo>
                  <a:lnTo>
                    <a:pt x="129" y="50"/>
                  </a:lnTo>
                  <a:lnTo>
                    <a:pt x="127" y="53"/>
                  </a:lnTo>
                  <a:lnTo>
                    <a:pt x="127" y="55"/>
                  </a:lnTo>
                  <a:lnTo>
                    <a:pt x="124" y="55"/>
                  </a:lnTo>
                  <a:lnTo>
                    <a:pt x="124" y="57"/>
                  </a:lnTo>
                  <a:lnTo>
                    <a:pt x="122" y="57"/>
                  </a:lnTo>
                  <a:lnTo>
                    <a:pt x="122" y="60"/>
                  </a:lnTo>
                  <a:lnTo>
                    <a:pt x="112" y="60"/>
                  </a:lnTo>
                  <a:lnTo>
                    <a:pt x="108" y="55"/>
                  </a:lnTo>
                  <a:lnTo>
                    <a:pt x="108" y="53"/>
                  </a:lnTo>
                  <a:lnTo>
                    <a:pt x="105" y="50"/>
                  </a:lnTo>
                  <a:lnTo>
                    <a:pt x="105" y="33"/>
                  </a:lnTo>
                  <a:lnTo>
                    <a:pt x="108" y="31"/>
                  </a:lnTo>
                  <a:lnTo>
                    <a:pt x="108" y="29"/>
                  </a:lnTo>
                  <a:lnTo>
                    <a:pt x="112" y="24"/>
                  </a:lnTo>
                  <a:lnTo>
                    <a:pt x="120" y="24"/>
                  </a:lnTo>
                  <a:lnTo>
                    <a:pt x="120" y="26"/>
                  </a:lnTo>
                  <a:lnTo>
                    <a:pt x="122" y="26"/>
                  </a:lnTo>
                  <a:lnTo>
                    <a:pt x="129" y="33"/>
                  </a:lnTo>
                  <a:lnTo>
                    <a:pt x="129" y="24"/>
                  </a:lnTo>
                  <a:lnTo>
                    <a:pt x="127" y="21"/>
                  </a:lnTo>
                  <a:lnTo>
                    <a:pt x="124" y="21"/>
                  </a:lnTo>
                  <a:lnTo>
                    <a:pt x="122" y="19"/>
                  </a:lnTo>
                  <a:lnTo>
                    <a:pt x="120" y="19"/>
                  </a:lnTo>
                  <a:lnTo>
                    <a:pt x="117" y="17"/>
                  </a:lnTo>
                  <a:lnTo>
                    <a:pt x="112" y="17"/>
                  </a:lnTo>
                  <a:lnTo>
                    <a:pt x="110" y="19"/>
                  </a:lnTo>
                  <a:lnTo>
                    <a:pt x="108" y="19"/>
                  </a:lnTo>
                  <a:lnTo>
                    <a:pt x="105" y="21"/>
                  </a:lnTo>
                  <a:lnTo>
                    <a:pt x="103" y="21"/>
                  </a:lnTo>
                  <a:lnTo>
                    <a:pt x="100" y="24"/>
                  </a:lnTo>
                  <a:lnTo>
                    <a:pt x="100" y="26"/>
                  </a:lnTo>
                  <a:lnTo>
                    <a:pt x="98" y="29"/>
                  </a:lnTo>
                  <a:lnTo>
                    <a:pt x="98" y="36"/>
                  </a:lnTo>
                  <a:lnTo>
                    <a:pt x="96" y="38"/>
                  </a:lnTo>
                  <a:lnTo>
                    <a:pt x="96" y="45"/>
                  </a:lnTo>
                  <a:lnTo>
                    <a:pt x="98" y="50"/>
                  </a:lnTo>
                  <a:lnTo>
                    <a:pt x="98" y="55"/>
                  </a:lnTo>
                  <a:lnTo>
                    <a:pt x="100" y="57"/>
                  </a:lnTo>
                  <a:lnTo>
                    <a:pt x="100" y="60"/>
                  </a:lnTo>
                  <a:lnTo>
                    <a:pt x="103" y="62"/>
                  </a:lnTo>
                  <a:lnTo>
                    <a:pt x="103" y="65"/>
                  </a:lnTo>
                  <a:lnTo>
                    <a:pt x="105" y="65"/>
                  </a:lnTo>
                  <a:lnTo>
                    <a:pt x="108" y="67"/>
                  </a:lnTo>
                  <a:lnTo>
                    <a:pt x="120" y="67"/>
                  </a:lnTo>
                  <a:lnTo>
                    <a:pt x="122" y="65"/>
                  </a:lnTo>
                  <a:lnTo>
                    <a:pt x="124" y="65"/>
                  </a:lnTo>
                  <a:lnTo>
                    <a:pt x="129" y="60"/>
                  </a:lnTo>
                  <a:lnTo>
                    <a:pt x="129" y="65"/>
                  </a:lnTo>
                  <a:lnTo>
                    <a:pt x="136" y="65"/>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20">
              <a:extLst>
                <a:ext uri="{FF2B5EF4-FFF2-40B4-BE49-F238E27FC236}">
                  <a16:creationId xmlns:a16="http://schemas.microsoft.com/office/drawing/2014/main" id="{6DE9C915-3CBE-64E3-9B2B-4EE19CBEF612}"/>
                </a:ext>
              </a:extLst>
            </p:cNvPr>
            <p:cNvSpPr>
              <a:spLocks/>
            </p:cNvSpPr>
            <p:nvPr/>
          </p:nvSpPr>
          <p:spPr bwMode="auto">
            <a:xfrm>
              <a:off x="6304" y="1943"/>
              <a:ext cx="1685" cy="778"/>
            </a:xfrm>
            <a:custGeom>
              <a:avLst/>
              <a:gdLst>
                <a:gd name="T0" fmla="+- 0 6574 6305"/>
                <a:gd name="T1" fmla="*/ T0 w 1685"/>
                <a:gd name="T2" fmla="+- 0 2318 1944"/>
                <a:gd name="T3" fmla="*/ 2318 h 778"/>
                <a:gd name="T4" fmla="+- 0 6305 6305"/>
                <a:gd name="T5" fmla="*/ T4 w 1685"/>
                <a:gd name="T6" fmla="+- 0 2318 1944"/>
                <a:gd name="T7" fmla="*/ 2318 h 778"/>
                <a:gd name="T8" fmla="+- 0 6305 6305"/>
                <a:gd name="T9" fmla="*/ T8 w 1685"/>
                <a:gd name="T10" fmla="+- 0 2721 1944"/>
                <a:gd name="T11" fmla="*/ 2721 h 778"/>
                <a:gd name="T12" fmla="+- 0 7901 6305"/>
                <a:gd name="T13" fmla="*/ T12 w 1685"/>
                <a:gd name="T14" fmla="+- 0 2721 1944"/>
                <a:gd name="T15" fmla="*/ 2721 h 778"/>
                <a:gd name="T16" fmla="+- 0 7901 6305"/>
                <a:gd name="T17" fmla="*/ T16 w 1685"/>
                <a:gd name="T18" fmla="+- 0 1944 1944"/>
                <a:gd name="T19" fmla="*/ 1944 h 778"/>
                <a:gd name="T20" fmla="+- 0 7990 6305"/>
                <a:gd name="T21" fmla="*/ T20 w 1685"/>
                <a:gd name="T22" fmla="+- 0 1944 1944"/>
                <a:gd name="T23" fmla="*/ 1944 h 778"/>
              </a:gdLst>
              <a:ahLst/>
              <a:cxnLst>
                <a:cxn ang="0">
                  <a:pos x="T1" y="T3"/>
                </a:cxn>
                <a:cxn ang="0">
                  <a:pos x="T5" y="T7"/>
                </a:cxn>
                <a:cxn ang="0">
                  <a:pos x="T9" y="T11"/>
                </a:cxn>
                <a:cxn ang="0">
                  <a:pos x="T13" y="T15"/>
                </a:cxn>
                <a:cxn ang="0">
                  <a:pos x="T17" y="T19"/>
                </a:cxn>
                <a:cxn ang="0">
                  <a:pos x="T21" y="T23"/>
                </a:cxn>
              </a:cxnLst>
              <a:rect l="0" t="0" r="r" b="b"/>
              <a:pathLst>
                <a:path w="1685" h="778">
                  <a:moveTo>
                    <a:pt x="269" y="374"/>
                  </a:moveTo>
                  <a:lnTo>
                    <a:pt x="0" y="374"/>
                  </a:lnTo>
                  <a:lnTo>
                    <a:pt x="0" y="777"/>
                  </a:lnTo>
                  <a:lnTo>
                    <a:pt x="1596" y="777"/>
                  </a:lnTo>
                  <a:lnTo>
                    <a:pt x="1596" y="0"/>
                  </a:lnTo>
                  <a:lnTo>
                    <a:pt x="1685" y="0"/>
                  </a:lnTo>
                </a:path>
              </a:pathLst>
            </a:custGeom>
            <a:noFill/>
            <a:ln w="609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21">
              <a:extLst>
                <a:ext uri="{FF2B5EF4-FFF2-40B4-BE49-F238E27FC236}">
                  <a16:creationId xmlns:a16="http://schemas.microsoft.com/office/drawing/2014/main" id="{0A5EBCEA-42C6-2B1A-198C-BE9D4266303F}"/>
                </a:ext>
              </a:extLst>
            </p:cNvPr>
            <p:cNvSpPr>
              <a:spLocks/>
            </p:cNvSpPr>
            <p:nvPr/>
          </p:nvSpPr>
          <p:spPr bwMode="auto">
            <a:xfrm>
              <a:off x="6360" y="1902"/>
              <a:ext cx="1702" cy="579"/>
            </a:xfrm>
            <a:custGeom>
              <a:avLst/>
              <a:gdLst>
                <a:gd name="T0" fmla="+- 0 6396 6360"/>
                <a:gd name="T1" fmla="*/ T0 w 1702"/>
                <a:gd name="T2" fmla="+- 0 2419 1903"/>
                <a:gd name="T3" fmla="*/ 2419 h 579"/>
                <a:gd name="T4" fmla="+- 0 6384 6360"/>
                <a:gd name="T5" fmla="*/ T4 w 1702"/>
                <a:gd name="T6" fmla="+- 0 2440 1903"/>
                <a:gd name="T7" fmla="*/ 2440 h 579"/>
                <a:gd name="T8" fmla="+- 0 6379 6360"/>
                <a:gd name="T9" fmla="*/ T8 w 1702"/>
                <a:gd name="T10" fmla="+- 0 2443 1903"/>
                <a:gd name="T11" fmla="*/ 2443 h 579"/>
                <a:gd name="T12" fmla="+- 0 6377 6360"/>
                <a:gd name="T13" fmla="*/ T12 w 1702"/>
                <a:gd name="T14" fmla="+- 0 2436 1903"/>
                <a:gd name="T15" fmla="*/ 2436 h 579"/>
                <a:gd name="T16" fmla="+- 0 6360 6360"/>
                <a:gd name="T17" fmla="*/ T16 w 1702"/>
                <a:gd name="T18" fmla="+- 0 2416 1903"/>
                <a:gd name="T19" fmla="*/ 2416 h 579"/>
                <a:gd name="T20" fmla="+- 0 6377 6360"/>
                <a:gd name="T21" fmla="*/ T20 w 1702"/>
                <a:gd name="T22" fmla="+- 0 2479 1903"/>
                <a:gd name="T23" fmla="*/ 2479 h 579"/>
                <a:gd name="T24" fmla="+- 0 6390 6360"/>
                <a:gd name="T25" fmla="*/ T24 w 1702"/>
                <a:gd name="T26" fmla="+- 0 2448 1903"/>
                <a:gd name="T27" fmla="*/ 2448 h 579"/>
                <a:gd name="T28" fmla="+- 0 6451 6360"/>
                <a:gd name="T29" fmla="*/ T28 w 1702"/>
                <a:gd name="T30" fmla="+- 0 2440 1903"/>
                <a:gd name="T31" fmla="*/ 2440 h 579"/>
                <a:gd name="T32" fmla="+- 0 6446 6360"/>
                <a:gd name="T33" fmla="*/ T32 w 1702"/>
                <a:gd name="T34" fmla="+- 0 2436 1903"/>
                <a:gd name="T35" fmla="*/ 2436 h 579"/>
                <a:gd name="T36" fmla="+- 0 6444 6360"/>
                <a:gd name="T37" fmla="*/ T36 w 1702"/>
                <a:gd name="T38" fmla="+- 0 2452 1903"/>
                <a:gd name="T39" fmla="*/ 2452 h 579"/>
                <a:gd name="T40" fmla="+- 0 6422 6360"/>
                <a:gd name="T41" fmla="*/ T40 w 1702"/>
                <a:gd name="T42" fmla="+- 0 2445 1903"/>
                <a:gd name="T43" fmla="*/ 2445 h 579"/>
                <a:gd name="T44" fmla="+- 0 6427 6360"/>
                <a:gd name="T45" fmla="*/ T44 w 1702"/>
                <a:gd name="T46" fmla="+- 0 2438 1903"/>
                <a:gd name="T47" fmla="*/ 2438 h 579"/>
                <a:gd name="T48" fmla="+- 0 6444 6360"/>
                <a:gd name="T49" fmla="*/ T48 w 1702"/>
                <a:gd name="T50" fmla="+- 0 2433 1903"/>
                <a:gd name="T51" fmla="*/ 2433 h 579"/>
                <a:gd name="T52" fmla="+- 0 6427 6360"/>
                <a:gd name="T53" fmla="*/ T52 w 1702"/>
                <a:gd name="T54" fmla="+- 0 2431 1903"/>
                <a:gd name="T55" fmla="*/ 2431 h 579"/>
                <a:gd name="T56" fmla="+- 0 6415 6360"/>
                <a:gd name="T57" fmla="*/ T56 w 1702"/>
                <a:gd name="T58" fmla="+- 0 2440 1903"/>
                <a:gd name="T59" fmla="*/ 2440 h 579"/>
                <a:gd name="T60" fmla="+- 0 6413 6360"/>
                <a:gd name="T61" fmla="*/ T60 w 1702"/>
                <a:gd name="T62" fmla="+- 0 2448 1903"/>
                <a:gd name="T63" fmla="*/ 2448 h 579"/>
                <a:gd name="T64" fmla="+- 0 6413 6360"/>
                <a:gd name="T65" fmla="*/ T64 w 1702"/>
                <a:gd name="T66" fmla="+- 0 2464 1903"/>
                <a:gd name="T67" fmla="*/ 2464 h 579"/>
                <a:gd name="T68" fmla="+- 0 6425 6360"/>
                <a:gd name="T69" fmla="*/ T68 w 1702"/>
                <a:gd name="T70" fmla="+- 0 2479 1903"/>
                <a:gd name="T71" fmla="*/ 2479 h 579"/>
                <a:gd name="T72" fmla="+- 0 6442 6360"/>
                <a:gd name="T73" fmla="*/ T72 w 1702"/>
                <a:gd name="T74" fmla="+- 0 2479 1903"/>
                <a:gd name="T75" fmla="*/ 2479 h 579"/>
                <a:gd name="T76" fmla="+- 0 6451 6360"/>
                <a:gd name="T77" fmla="*/ T76 w 1702"/>
                <a:gd name="T78" fmla="+- 0 2476 1903"/>
                <a:gd name="T79" fmla="*/ 2476 h 579"/>
                <a:gd name="T80" fmla="+- 0 6444 6360"/>
                <a:gd name="T81" fmla="*/ T80 w 1702"/>
                <a:gd name="T82" fmla="+- 0 2472 1903"/>
                <a:gd name="T83" fmla="*/ 2472 h 579"/>
                <a:gd name="T84" fmla="+- 0 6422 6360"/>
                <a:gd name="T85" fmla="*/ T84 w 1702"/>
                <a:gd name="T86" fmla="+- 0 2469 1903"/>
                <a:gd name="T87" fmla="*/ 2469 h 579"/>
                <a:gd name="T88" fmla="+- 0 6420 6360"/>
                <a:gd name="T89" fmla="*/ T88 w 1702"/>
                <a:gd name="T90" fmla="+- 0 2457 1903"/>
                <a:gd name="T91" fmla="*/ 2457 h 579"/>
                <a:gd name="T92" fmla="+- 0 6451 6360"/>
                <a:gd name="T93" fmla="*/ T92 w 1702"/>
                <a:gd name="T94" fmla="+- 0 2440 1903"/>
                <a:gd name="T95" fmla="*/ 2440 h 579"/>
                <a:gd name="T96" fmla="+- 0 6490 6360"/>
                <a:gd name="T97" fmla="*/ T96 w 1702"/>
                <a:gd name="T98" fmla="+- 0 2457 1903"/>
                <a:gd name="T99" fmla="*/ 2457 h 579"/>
                <a:gd name="T100" fmla="+- 0 6482 6360"/>
                <a:gd name="T101" fmla="*/ T100 w 1702"/>
                <a:gd name="T102" fmla="+- 0 2455 1903"/>
                <a:gd name="T103" fmla="*/ 2455 h 579"/>
                <a:gd name="T104" fmla="+- 0 6475 6360"/>
                <a:gd name="T105" fmla="*/ T104 w 1702"/>
                <a:gd name="T106" fmla="+- 0 2450 1903"/>
                <a:gd name="T107" fmla="*/ 2450 h 579"/>
                <a:gd name="T108" fmla="+- 0 6470 6360"/>
                <a:gd name="T109" fmla="*/ T108 w 1702"/>
                <a:gd name="T110" fmla="+- 0 2440 1903"/>
                <a:gd name="T111" fmla="*/ 2440 h 579"/>
                <a:gd name="T112" fmla="+- 0 6485 6360"/>
                <a:gd name="T113" fmla="*/ T112 w 1702"/>
                <a:gd name="T114" fmla="+- 0 2440 1903"/>
                <a:gd name="T115" fmla="*/ 2440 h 579"/>
                <a:gd name="T116" fmla="+- 0 6490 6360"/>
                <a:gd name="T117" fmla="*/ T116 w 1702"/>
                <a:gd name="T118" fmla="+- 0 2433 1903"/>
                <a:gd name="T119" fmla="*/ 2433 h 579"/>
                <a:gd name="T120" fmla="+- 0 6473 6360"/>
                <a:gd name="T121" fmla="*/ T120 w 1702"/>
                <a:gd name="T122" fmla="+- 0 2431 1903"/>
                <a:gd name="T123" fmla="*/ 2431 h 579"/>
                <a:gd name="T124" fmla="+- 0 6463 6360"/>
                <a:gd name="T125" fmla="*/ T124 w 1702"/>
                <a:gd name="T126" fmla="+- 0 2438 1903"/>
                <a:gd name="T127" fmla="*/ 2438 h 579"/>
                <a:gd name="T128" fmla="+- 0 6461 6360"/>
                <a:gd name="T129" fmla="*/ T128 w 1702"/>
                <a:gd name="T130" fmla="+- 0 2448 1903"/>
                <a:gd name="T131" fmla="*/ 2448 h 579"/>
                <a:gd name="T132" fmla="+- 0 6466 6360"/>
                <a:gd name="T133" fmla="*/ T132 w 1702"/>
                <a:gd name="T134" fmla="+- 0 2452 1903"/>
                <a:gd name="T135" fmla="*/ 2452 h 579"/>
                <a:gd name="T136" fmla="+- 0 6470 6360"/>
                <a:gd name="T137" fmla="*/ T136 w 1702"/>
                <a:gd name="T138" fmla="+- 0 2457 1903"/>
                <a:gd name="T139" fmla="*/ 2457 h 579"/>
                <a:gd name="T140" fmla="+- 0 6480 6360"/>
                <a:gd name="T141" fmla="*/ T140 w 1702"/>
                <a:gd name="T142" fmla="+- 0 2460 1903"/>
                <a:gd name="T143" fmla="*/ 2460 h 579"/>
                <a:gd name="T144" fmla="+- 0 6482 6360"/>
                <a:gd name="T145" fmla="*/ T144 w 1702"/>
                <a:gd name="T146" fmla="+- 0 2464 1903"/>
                <a:gd name="T147" fmla="*/ 2464 h 579"/>
                <a:gd name="T148" fmla="+- 0 6482 6360"/>
                <a:gd name="T149" fmla="*/ T148 w 1702"/>
                <a:gd name="T150" fmla="+- 0 2469 1903"/>
                <a:gd name="T151" fmla="*/ 2469 h 579"/>
                <a:gd name="T152" fmla="+- 0 6468 6360"/>
                <a:gd name="T153" fmla="*/ T152 w 1702"/>
                <a:gd name="T154" fmla="+- 0 2474 1903"/>
                <a:gd name="T155" fmla="*/ 2474 h 579"/>
                <a:gd name="T156" fmla="+- 0 6463 6360"/>
                <a:gd name="T157" fmla="*/ T156 w 1702"/>
                <a:gd name="T158" fmla="+- 0 2469 1903"/>
                <a:gd name="T159" fmla="*/ 2469 h 579"/>
                <a:gd name="T160" fmla="+- 0 6463 6360"/>
                <a:gd name="T161" fmla="*/ T160 w 1702"/>
                <a:gd name="T162" fmla="+- 0 2476 1903"/>
                <a:gd name="T163" fmla="*/ 2476 h 579"/>
                <a:gd name="T164" fmla="+- 0 6468 6360"/>
                <a:gd name="T165" fmla="*/ T164 w 1702"/>
                <a:gd name="T166" fmla="+- 0 2481 1903"/>
                <a:gd name="T167" fmla="*/ 2481 h 579"/>
                <a:gd name="T168" fmla="+- 0 6485 6360"/>
                <a:gd name="T169" fmla="*/ T168 w 1702"/>
                <a:gd name="T170" fmla="+- 0 2479 1903"/>
                <a:gd name="T171" fmla="*/ 2479 h 579"/>
                <a:gd name="T172" fmla="+- 0 6490 6360"/>
                <a:gd name="T173" fmla="*/ T172 w 1702"/>
                <a:gd name="T174" fmla="+- 0 2474 1903"/>
                <a:gd name="T175" fmla="*/ 2474 h 579"/>
                <a:gd name="T176" fmla="+- 0 6492 6360"/>
                <a:gd name="T177" fmla="*/ T176 w 1702"/>
                <a:gd name="T178" fmla="+- 0 2462 1903"/>
                <a:gd name="T179" fmla="*/ 2462 h 579"/>
                <a:gd name="T180" fmla="+- 0 7980 6360"/>
                <a:gd name="T181" fmla="*/ T180 w 1702"/>
                <a:gd name="T182" fmla="+- 0 1984 1903"/>
                <a:gd name="T183" fmla="*/ 1984 h 5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1702" h="579">
                  <a:moveTo>
                    <a:pt x="43" y="513"/>
                  </a:moveTo>
                  <a:lnTo>
                    <a:pt x="36" y="513"/>
                  </a:lnTo>
                  <a:lnTo>
                    <a:pt x="36" y="516"/>
                  </a:lnTo>
                  <a:lnTo>
                    <a:pt x="26" y="533"/>
                  </a:lnTo>
                  <a:lnTo>
                    <a:pt x="26" y="535"/>
                  </a:lnTo>
                  <a:lnTo>
                    <a:pt x="24" y="537"/>
                  </a:lnTo>
                  <a:lnTo>
                    <a:pt x="24" y="540"/>
                  </a:lnTo>
                  <a:lnTo>
                    <a:pt x="22" y="542"/>
                  </a:lnTo>
                  <a:lnTo>
                    <a:pt x="19" y="540"/>
                  </a:lnTo>
                  <a:lnTo>
                    <a:pt x="19" y="537"/>
                  </a:lnTo>
                  <a:lnTo>
                    <a:pt x="17" y="535"/>
                  </a:lnTo>
                  <a:lnTo>
                    <a:pt x="17" y="533"/>
                  </a:lnTo>
                  <a:lnTo>
                    <a:pt x="7" y="516"/>
                  </a:lnTo>
                  <a:lnTo>
                    <a:pt x="7" y="513"/>
                  </a:lnTo>
                  <a:lnTo>
                    <a:pt x="0" y="513"/>
                  </a:lnTo>
                  <a:lnTo>
                    <a:pt x="0" y="518"/>
                  </a:lnTo>
                  <a:lnTo>
                    <a:pt x="17" y="552"/>
                  </a:lnTo>
                  <a:lnTo>
                    <a:pt x="17" y="576"/>
                  </a:lnTo>
                  <a:lnTo>
                    <a:pt x="26" y="576"/>
                  </a:lnTo>
                  <a:lnTo>
                    <a:pt x="26" y="552"/>
                  </a:lnTo>
                  <a:lnTo>
                    <a:pt x="30" y="545"/>
                  </a:lnTo>
                  <a:lnTo>
                    <a:pt x="43" y="518"/>
                  </a:lnTo>
                  <a:lnTo>
                    <a:pt x="43" y="513"/>
                  </a:lnTo>
                  <a:close/>
                  <a:moveTo>
                    <a:pt x="91" y="537"/>
                  </a:moveTo>
                  <a:lnTo>
                    <a:pt x="89" y="537"/>
                  </a:lnTo>
                  <a:lnTo>
                    <a:pt x="86" y="535"/>
                  </a:lnTo>
                  <a:lnTo>
                    <a:pt x="86" y="533"/>
                  </a:lnTo>
                  <a:lnTo>
                    <a:pt x="84" y="530"/>
                  </a:lnTo>
                  <a:lnTo>
                    <a:pt x="84" y="540"/>
                  </a:lnTo>
                  <a:lnTo>
                    <a:pt x="84" y="549"/>
                  </a:lnTo>
                  <a:lnTo>
                    <a:pt x="60" y="549"/>
                  </a:lnTo>
                  <a:lnTo>
                    <a:pt x="60" y="542"/>
                  </a:lnTo>
                  <a:lnTo>
                    <a:pt x="62" y="542"/>
                  </a:lnTo>
                  <a:lnTo>
                    <a:pt x="62" y="537"/>
                  </a:lnTo>
                  <a:lnTo>
                    <a:pt x="65" y="537"/>
                  </a:lnTo>
                  <a:lnTo>
                    <a:pt x="67" y="535"/>
                  </a:lnTo>
                  <a:lnTo>
                    <a:pt x="79" y="535"/>
                  </a:lnTo>
                  <a:lnTo>
                    <a:pt x="84" y="540"/>
                  </a:lnTo>
                  <a:lnTo>
                    <a:pt x="84" y="530"/>
                  </a:lnTo>
                  <a:lnTo>
                    <a:pt x="82" y="530"/>
                  </a:lnTo>
                  <a:lnTo>
                    <a:pt x="79" y="528"/>
                  </a:lnTo>
                  <a:lnTo>
                    <a:pt x="67" y="528"/>
                  </a:lnTo>
                  <a:lnTo>
                    <a:pt x="65" y="530"/>
                  </a:lnTo>
                  <a:lnTo>
                    <a:pt x="62" y="530"/>
                  </a:lnTo>
                  <a:lnTo>
                    <a:pt x="55" y="537"/>
                  </a:lnTo>
                  <a:lnTo>
                    <a:pt x="55" y="540"/>
                  </a:lnTo>
                  <a:lnTo>
                    <a:pt x="53" y="542"/>
                  </a:lnTo>
                  <a:lnTo>
                    <a:pt x="53" y="545"/>
                  </a:lnTo>
                  <a:lnTo>
                    <a:pt x="50" y="549"/>
                  </a:lnTo>
                  <a:lnTo>
                    <a:pt x="50" y="557"/>
                  </a:lnTo>
                  <a:lnTo>
                    <a:pt x="53" y="561"/>
                  </a:lnTo>
                  <a:lnTo>
                    <a:pt x="53" y="566"/>
                  </a:lnTo>
                  <a:lnTo>
                    <a:pt x="62" y="576"/>
                  </a:lnTo>
                  <a:lnTo>
                    <a:pt x="65" y="576"/>
                  </a:lnTo>
                  <a:lnTo>
                    <a:pt x="67" y="578"/>
                  </a:lnTo>
                  <a:lnTo>
                    <a:pt x="79" y="578"/>
                  </a:lnTo>
                  <a:lnTo>
                    <a:pt x="82" y="576"/>
                  </a:lnTo>
                  <a:lnTo>
                    <a:pt x="89" y="576"/>
                  </a:lnTo>
                  <a:lnTo>
                    <a:pt x="89" y="573"/>
                  </a:lnTo>
                  <a:lnTo>
                    <a:pt x="91" y="573"/>
                  </a:lnTo>
                  <a:lnTo>
                    <a:pt x="91" y="571"/>
                  </a:lnTo>
                  <a:lnTo>
                    <a:pt x="91" y="569"/>
                  </a:lnTo>
                  <a:lnTo>
                    <a:pt x="84" y="569"/>
                  </a:lnTo>
                  <a:lnTo>
                    <a:pt x="84" y="571"/>
                  </a:lnTo>
                  <a:lnTo>
                    <a:pt x="67" y="571"/>
                  </a:lnTo>
                  <a:lnTo>
                    <a:pt x="62" y="566"/>
                  </a:lnTo>
                  <a:lnTo>
                    <a:pt x="62" y="564"/>
                  </a:lnTo>
                  <a:lnTo>
                    <a:pt x="60" y="561"/>
                  </a:lnTo>
                  <a:lnTo>
                    <a:pt x="60" y="554"/>
                  </a:lnTo>
                  <a:lnTo>
                    <a:pt x="91" y="554"/>
                  </a:lnTo>
                  <a:lnTo>
                    <a:pt x="91" y="549"/>
                  </a:lnTo>
                  <a:lnTo>
                    <a:pt x="91" y="537"/>
                  </a:lnTo>
                  <a:close/>
                  <a:moveTo>
                    <a:pt x="132" y="559"/>
                  </a:moveTo>
                  <a:lnTo>
                    <a:pt x="130" y="557"/>
                  </a:lnTo>
                  <a:lnTo>
                    <a:pt x="130" y="554"/>
                  </a:lnTo>
                  <a:lnTo>
                    <a:pt x="127" y="554"/>
                  </a:lnTo>
                  <a:lnTo>
                    <a:pt x="127" y="552"/>
                  </a:lnTo>
                  <a:lnTo>
                    <a:pt x="122" y="552"/>
                  </a:lnTo>
                  <a:lnTo>
                    <a:pt x="120" y="549"/>
                  </a:lnTo>
                  <a:lnTo>
                    <a:pt x="118" y="549"/>
                  </a:lnTo>
                  <a:lnTo>
                    <a:pt x="115" y="547"/>
                  </a:lnTo>
                  <a:lnTo>
                    <a:pt x="113" y="547"/>
                  </a:lnTo>
                  <a:lnTo>
                    <a:pt x="110" y="545"/>
                  </a:lnTo>
                  <a:lnTo>
                    <a:pt x="110" y="537"/>
                  </a:lnTo>
                  <a:lnTo>
                    <a:pt x="113" y="535"/>
                  </a:lnTo>
                  <a:lnTo>
                    <a:pt x="125" y="535"/>
                  </a:lnTo>
                  <a:lnTo>
                    <a:pt x="125" y="537"/>
                  </a:lnTo>
                  <a:lnTo>
                    <a:pt x="130" y="537"/>
                  </a:lnTo>
                  <a:lnTo>
                    <a:pt x="130" y="535"/>
                  </a:lnTo>
                  <a:lnTo>
                    <a:pt x="130" y="530"/>
                  </a:lnTo>
                  <a:lnTo>
                    <a:pt x="125" y="530"/>
                  </a:lnTo>
                  <a:lnTo>
                    <a:pt x="125" y="528"/>
                  </a:lnTo>
                  <a:lnTo>
                    <a:pt x="113" y="528"/>
                  </a:lnTo>
                  <a:lnTo>
                    <a:pt x="110" y="530"/>
                  </a:lnTo>
                  <a:lnTo>
                    <a:pt x="108" y="530"/>
                  </a:lnTo>
                  <a:lnTo>
                    <a:pt x="103" y="535"/>
                  </a:lnTo>
                  <a:lnTo>
                    <a:pt x="103" y="537"/>
                  </a:lnTo>
                  <a:lnTo>
                    <a:pt x="101" y="540"/>
                  </a:lnTo>
                  <a:lnTo>
                    <a:pt x="101" y="545"/>
                  </a:lnTo>
                  <a:lnTo>
                    <a:pt x="103" y="545"/>
                  </a:lnTo>
                  <a:lnTo>
                    <a:pt x="103" y="549"/>
                  </a:lnTo>
                  <a:lnTo>
                    <a:pt x="106" y="549"/>
                  </a:lnTo>
                  <a:lnTo>
                    <a:pt x="106" y="552"/>
                  </a:lnTo>
                  <a:lnTo>
                    <a:pt x="108" y="552"/>
                  </a:lnTo>
                  <a:lnTo>
                    <a:pt x="110" y="554"/>
                  </a:lnTo>
                  <a:lnTo>
                    <a:pt x="113" y="554"/>
                  </a:lnTo>
                  <a:lnTo>
                    <a:pt x="115" y="557"/>
                  </a:lnTo>
                  <a:lnTo>
                    <a:pt x="120" y="557"/>
                  </a:lnTo>
                  <a:lnTo>
                    <a:pt x="120" y="559"/>
                  </a:lnTo>
                  <a:lnTo>
                    <a:pt x="122" y="559"/>
                  </a:lnTo>
                  <a:lnTo>
                    <a:pt x="122" y="561"/>
                  </a:lnTo>
                  <a:lnTo>
                    <a:pt x="125" y="561"/>
                  </a:lnTo>
                  <a:lnTo>
                    <a:pt x="125" y="566"/>
                  </a:lnTo>
                  <a:lnTo>
                    <a:pt x="122" y="566"/>
                  </a:lnTo>
                  <a:lnTo>
                    <a:pt x="122" y="569"/>
                  </a:lnTo>
                  <a:lnTo>
                    <a:pt x="120" y="571"/>
                  </a:lnTo>
                  <a:lnTo>
                    <a:pt x="108" y="571"/>
                  </a:lnTo>
                  <a:lnTo>
                    <a:pt x="108" y="569"/>
                  </a:lnTo>
                  <a:lnTo>
                    <a:pt x="103" y="569"/>
                  </a:lnTo>
                  <a:lnTo>
                    <a:pt x="103" y="566"/>
                  </a:lnTo>
                  <a:lnTo>
                    <a:pt x="101" y="566"/>
                  </a:lnTo>
                  <a:lnTo>
                    <a:pt x="101" y="573"/>
                  </a:lnTo>
                  <a:lnTo>
                    <a:pt x="103" y="573"/>
                  </a:lnTo>
                  <a:lnTo>
                    <a:pt x="103" y="576"/>
                  </a:lnTo>
                  <a:lnTo>
                    <a:pt x="108" y="576"/>
                  </a:lnTo>
                  <a:lnTo>
                    <a:pt x="108" y="578"/>
                  </a:lnTo>
                  <a:lnTo>
                    <a:pt x="120" y="578"/>
                  </a:lnTo>
                  <a:lnTo>
                    <a:pt x="122" y="576"/>
                  </a:lnTo>
                  <a:lnTo>
                    <a:pt x="125" y="576"/>
                  </a:lnTo>
                  <a:lnTo>
                    <a:pt x="127" y="573"/>
                  </a:lnTo>
                  <a:lnTo>
                    <a:pt x="130" y="573"/>
                  </a:lnTo>
                  <a:lnTo>
                    <a:pt x="130" y="571"/>
                  </a:lnTo>
                  <a:lnTo>
                    <a:pt x="130" y="569"/>
                  </a:lnTo>
                  <a:lnTo>
                    <a:pt x="132" y="569"/>
                  </a:lnTo>
                  <a:lnTo>
                    <a:pt x="132" y="559"/>
                  </a:lnTo>
                  <a:close/>
                  <a:moveTo>
                    <a:pt x="1702" y="41"/>
                  </a:moveTo>
                  <a:lnTo>
                    <a:pt x="1620" y="0"/>
                  </a:lnTo>
                  <a:lnTo>
                    <a:pt x="1620" y="81"/>
                  </a:lnTo>
                  <a:lnTo>
                    <a:pt x="170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46" name="Picture 22">
              <a:extLst>
                <a:ext uri="{FF2B5EF4-FFF2-40B4-BE49-F238E27FC236}">
                  <a16:creationId xmlns:a16="http://schemas.microsoft.com/office/drawing/2014/main" id="{98D77231-9970-0F5A-827B-CBCA7D9F494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40" y="381"/>
              <a:ext cx="96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3">
              <a:extLst>
                <a:ext uri="{FF2B5EF4-FFF2-40B4-BE49-F238E27FC236}">
                  <a16:creationId xmlns:a16="http://schemas.microsoft.com/office/drawing/2014/main" id="{A51F7291-0742-5E82-B559-B854FA90E155}"/>
                </a:ext>
              </a:extLst>
            </p:cNvPr>
            <p:cNvSpPr>
              <a:spLocks noChangeArrowheads="1"/>
            </p:cNvSpPr>
            <p:nvPr/>
          </p:nvSpPr>
          <p:spPr bwMode="auto">
            <a:xfrm>
              <a:off x="8061" y="386"/>
              <a:ext cx="900"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Rectangle 24">
              <a:extLst>
                <a:ext uri="{FF2B5EF4-FFF2-40B4-BE49-F238E27FC236}">
                  <a16:creationId xmlns:a16="http://schemas.microsoft.com/office/drawing/2014/main" id="{879D8311-DBF0-B15C-3ACD-E5F1136A8788}"/>
                </a:ext>
              </a:extLst>
            </p:cNvPr>
            <p:cNvSpPr>
              <a:spLocks noChangeArrowheads="1"/>
            </p:cNvSpPr>
            <p:nvPr/>
          </p:nvSpPr>
          <p:spPr bwMode="auto">
            <a:xfrm>
              <a:off x="8061" y="386"/>
              <a:ext cx="898" cy="168"/>
            </a:xfrm>
            <a:prstGeom prst="rect">
              <a:avLst/>
            </a:prstGeom>
            <a:noFill/>
            <a:ln w="609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25">
              <a:extLst>
                <a:ext uri="{FF2B5EF4-FFF2-40B4-BE49-F238E27FC236}">
                  <a16:creationId xmlns:a16="http://schemas.microsoft.com/office/drawing/2014/main" id="{C99F2A34-9BEF-43E9-C81A-FC0D0835291A}"/>
                </a:ext>
              </a:extLst>
            </p:cNvPr>
            <p:cNvSpPr>
              <a:spLocks/>
            </p:cNvSpPr>
            <p:nvPr/>
          </p:nvSpPr>
          <p:spPr bwMode="auto">
            <a:xfrm>
              <a:off x="8318" y="436"/>
              <a:ext cx="399" cy="65"/>
            </a:xfrm>
            <a:custGeom>
              <a:avLst/>
              <a:gdLst>
                <a:gd name="T0" fmla="+- 0 8342 8318"/>
                <a:gd name="T1" fmla="*/ T0 w 399"/>
                <a:gd name="T2" fmla="+- 0 436 436"/>
                <a:gd name="T3" fmla="*/ 436 h 65"/>
                <a:gd name="T4" fmla="+- 0 8321 8318"/>
                <a:gd name="T5" fmla="*/ T4 w 399"/>
                <a:gd name="T6" fmla="+- 0 460 436"/>
                <a:gd name="T7" fmla="*/ 460 h 65"/>
                <a:gd name="T8" fmla="+- 0 8323 8318"/>
                <a:gd name="T9" fmla="*/ T8 w 399"/>
                <a:gd name="T10" fmla="+- 0 492 436"/>
                <a:gd name="T11" fmla="*/ 492 h 65"/>
                <a:gd name="T12" fmla="+- 0 8362 8318"/>
                <a:gd name="T13" fmla="*/ T12 w 399"/>
                <a:gd name="T14" fmla="+- 0 499 436"/>
                <a:gd name="T15" fmla="*/ 499 h 65"/>
                <a:gd name="T16" fmla="+- 0 8357 8318"/>
                <a:gd name="T17" fmla="*/ T16 w 399"/>
                <a:gd name="T18" fmla="+- 0 494 436"/>
                <a:gd name="T19" fmla="*/ 494 h 65"/>
                <a:gd name="T20" fmla="+- 0 8338 8318"/>
                <a:gd name="T21" fmla="*/ T20 w 399"/>
                <a:gd name="T22" fmla="+- 0 492 436"/>
                <a:gd name="T23" fmla="*/ 492 h 65"/>
                <a:gd name="T24" fmla="+- 0 8328 8318"/>
                <a:gd name="T25" fmla="*/ T24 w 399"/>
                <a:gd name="T26" fmla="+- 0 477 436"/>
                <a:gd name="T27" fmla="*/ 477 h 65"/>
                <a:gd name="T28" fmla="+- 0 8338 8318"/>
                <a:gd name="T29" fmla="*/ T28 w 399"/>
                <a:gd name="T30" fmla="+- 0 446 436"/>
                <a:gd name="T31" fmla="*/ 446 h 65"/>
                <a:gd name="T32" fmla="+- 0 8359 8318"/>
                <a:gd name="T33" fmla="*/ T32 w 399"/>
                <a:gd name="T34" fmla="+- 0 448 436"/>
                <a:gd name="T35" fmla="*/ 448 h 65"/>
                <a:gd name="T36" fmla="+- 0 8405 8318"/>
                <a:gd name="T37" fmla="*/ T36 w 399"/>
                <a:gd name="T38" fmla="+- 0 456 436"/>
                <a:gd name="T39" fmla="*/ 456 h 65"/>
                <a:gd name="T40" fmla="+- 0 8386 8318"/>
                <a:gd name="T41" fmla="*/ T40 w 399"/>
                <a:gd name="T42" fmla="+- 0 460 436"/>
                <a:gd name="T43" fmla="*/ 460 h 65"/>
                <a:gd name="T44" fmla="+- 0 8386 8318"/>
                <a:gd name="T45" fmla="*/ T44 w 399"/>
                <a:gd name="T46" fmla="+- 0 470 436"/>
                <a:gd name="T47" fmla="*/ 470 h 65"/>
                <a:gd name="T48" fmla="+- 0 8405 8318"/>
                <a:gd name="T49" fmla="*/ T48 w 399"/>
                <a:gd name="T50" fmla="+- 0 456 436"/>
                <a:gd name="T51" fmla="*/ 456 h 65"/>
                <a:gd name="T52" fmla="+- 0 8443 8318"/>
                <a:gd name="T53" fmla="*/ T52 w 399"/>
                <a:gd name="T54" fmla="+- 0 458 436"/>
                <a:gd name="T55" fmla="*/ 458 h 65"/>
                <a:gd name="T56" fmla="+- 0 8436 8318"/>
                <a:gd name="T57" fmla="*/ T56 w 399"/>
                <a:gd name="T58" fmla="+- 0 494 436"/>
                <a:gd name="T59" fmla="*/ 494 h 65"/>
                <a:gd name="T60" fmla="+- 0 8419 8318"/>
                <a:gd name="T61" fmla="*/ T60 w 399"/>
                <a:gd name="T62" fmla="+- 0 492 436"/>
                <a:gd name="T63" fmla="*/ 492 h 65"/>
                <a:gd name="T64" fmla="+- 0 8417 8318"/>
                <a:gd name="T65" fmla="*/ T64 w 399"/>
                <a:gd name="T66" fmla="+- 0 465 436"/>
                <a:gd name="T67" fmla="*/ 465 h 65"/>
                <a:gd name="T68" fmla="+- 0 8438 8318"/>
                <a:gd name="T69" fmla="*/ T68 w 399"/>
                <a:gd name="T70" fmla="+- 0 463 436"/>
                <a:gd name="T71" fmla="*/ 463 h 65"/>
                <a:gd name="T72" fmla="+- 0 8419 8318"/>
                <a:gd name="T73" fmla="*/ T72 w 399"/>
                <a:gd name="T74" fmla="+- 0 456 436"/>
                <a:gd name="T75" fmla="*/ 456 h 65"/>
                <a:gd name="T76" fmla="+- 0 8414 8318"/>
                <a:gd name="T77" fmla="*/ T76 w 399"/>
                <a:gd name="T78" fmla="+- 0 499 436"/>
                <a:gd name="T79" fmla="*/ 499 h 65"/>
                <a:gd name="T80" fmla="+- 0 8448 8318"/>
                <a:gd name="T81" fmla="*/ T80 w 399"/>
                <a:gd name="T82" fmla="+- 0 487 436"/>
                <a:gd name="T83" fmla="*/ 487 h 65"/>
                <a:gd name="T84" fmla="+- 0 8489 8318"/>
                <a:gd name="T85" fmla="*/ T84 w 399"/>
                <a:gd name="T86" fmla="+- 0 480 436"/>
                <a:gd name="T87" fmla="*/ 480 h 65"/>
                <a:gd name="T88" fmla="+- 0 8474 8318"/>
                <a:gd name="T89" fmla="*/ T88 w 399"/>
                <a:gd name="T90" fmla="+- 0 472 436"/>
                <a:gd name="T91" fmla="*/ 472 h 65"/>
                <a:gd name="T92" fmla="+- 0 8472 8318"/>
                <a:gd name="T93" fmla="*/ T92 w 399"/>
                <a:gd name="T94" fmla="+- 0 463 436"/>
                <a:gd name="T95" fmla="*/ 463 h 65"/>
                <a:gd name="T96" fmla="+- 0 8489 8318"/>
                <a:gd name="T97" fmla="*/ T96 w 399"/>
                <a:gd name="T98" fmla="+- 0 460 436"/>
                <a:gd name="T99" fmla="*/ 460 h 65"/>
                <a:gd name="T100" fmla="+- 0 8486 8318"/>
                <a:gd name="T101" fmla="*/ T100 w 399"/>
                <a:gd name="T102" fmla="+- 0 453 436"/>
                <a:gd name="T103" fmla="*/ 453 h 65"/>
                <a:gd name="T104" fmla="+- 0 8462 8318"/>
                <a:gd name="T105" fmla="*/ T104 w 399"/>
                <a:gd name="T106" fmla="+- 0 463 436"/>
                <a:gd name="T107" fmla="*/ 463 h 65"/>
                <a:gd name="T108" fmla="+- 0 8472 8318"/>
                <a:gd name="T109" fmla="*/ T108 w 399"/>
                <a:gd name="T110" fmla="+- 0 477 436"/>
                <a:gd name="T111" fmla="*/ 477 h 65"/>
                <a:gd name="T112" fmla="+- 0 8484 8318"/>
                <a:gd name="T113" fmla="*/ T112 w 399"/>
                <a:gd name="T114" fmla="+- 0 484 436"/>
                <a:gd name="T115" fmla="*/ 484 h 65"/>
                <a:gd name="T116" fmla="+- 0 8467 8318"/>
                <a:gd name="T117" fmla="*/ T116 w 399"/>
                <a:gd name="T118" fmla="+- 0 494 436"/>
                <a:gd name="T119" fmla="*/ 494 h 65"/>
                <a:gd name="T120" fmla="+- 0 8484 8318"/>
                <a:gd name="T121" fmla="*/ T120 w 399"/>
                <a:gd name="T122" fmla="+- 0 501 436"/>
                <a:gd name="T123" fmla="*/ 501 h 65"/>
                <a:gd name="T124" fmla="+- 0 8494 8318"/>
                <a:gd name="T125" fmla="*/ T124 w 399"/>
                <a:gd name="T126" fmla="+- 0 492 436"/>
                <a:gd name="T127" fmla="*/ 492 h 65"/>
                <a:gd name="T128" fmla="+- 0 8518 8318"/>
                <a:gd name="T129" fmla="*/ T128 w 399"/>
                <a:gd name="T130" fmla="+- 0 475 436"/>
                <a:gd name="T131" fmla="*/ 475 h 65"/>
                <a:gd name="T132" fmla="+- 0 8510 8318"/>
                <a:gd name="T133" fmla="*/ T132 w 399"/>
                <a:gd name="T134" fmla="+- 0 460 436"/>
                <a:gd name="T135" fmla="*/ 460 h 65"/>
                <a:gd name="T136" fmla="+- 0 8527 8318"/>
                <a:gd name="T137" fmla="*/ T136 w 399"/>
                <a:gd name="T138" fmla="+- 0 463 436"/>
                <a:gd name="T139" fmla="*/ 463 h 65"/>
                <a:gd name="T140" fmla="+- 0 8508 8318"/>
                <a:gd name="T141" fmla="*/ T140 w 399"/>
                <a:gd name="T142" fmla="+- 0 456 436"/>
                <a:gd name="T143" fmla="*/ 456 h 65"/>
                <a:gd name="T144" fmla="+- 0 8506 8318"/>
                <a:gd name="T145" fmla="*/ T144 w 399"/>
                <a:gd name="T146" fmla="+- 0 475 436"/>
                <a:gd name="T147" fmla="*/ 475 h 65"/>
                <a:gd name="T148" fmla="+- 0 8520 8318"/>
                <a:gd name="T149" fmla="*/ T148 w 399"/>
                <a:gd name="T150" fmla="+- 0 482 436"/>
                <a:gd name="T151" fmla="*/ 482 h 65"/>
                <a:gd name="T152" fmla="+- 0 8515 8318"/>
                <a:gd name="T153" fmla="*/ T152 w 399"/>
                <a:gd name="T154" fmla="+- 0 496 436"/>
                <a:gd name="T155" fmla="*/ 496 h 65"/>
                <a:gd name="T156" fmla="+- 0 8498 8318"/>
                <a:gd name="T157" fmla="*/ T156 w 399"/>
                <a:gd name="T158" fmla="+- 0 496 436"/>
                <a:gd name="T159" fmla="*/ 496 h 65"/>
                <a:gd name="T160" fmla="+- 0 8530 8318"/>
                <a:gd name="T161" fmla="*/ T160 w 399"/>
                <a:gd name="T162" fmla="+- 0 494 436"/>
                <a:gd name="T163" fmla="*/ 494 h 65"/>
                <a:gd name="T164" fmla="+- 0 8573 8318"/>
                <a:gd name="T165" fmla="*/ T164 w 399"/>
                <a:gd name="T166" fmla="+- 0 484 436"/>
                <a:gd name="T167" fmla="*/ 484 h 65"/>
                <a:gd name="T168" fmla="+- 0 8561 8318"/>
                <a:gd name="T169" fmla="*/ T168 w 399"/>
                <a:gd name="T170" fmla="+- 0 496 436"/>
                <a:gd name="T171" fmla="*/ 496 h 65"/>
                <a:gd name="T172" fmla="+- 0 8546 8318"/>
                <a:gd name="T173" fmla="*/ T172 w 399"/>
                <a:gd name="T174" fmla="+- 0 489 436"/>
                <a:gd name="T175" fmla="*/ 489 h 65"/>
                <a:gd name="T176" fmla="+- 0 8573 8318"/>
                <a:gd name="T177" fmla="*/ T176 w 399"/>
                <a:gd name="T178" fmla="+- 0 470 436"/>
                <a:gd name="T179" fmla="*/ 470 h 65"/>
                <a:gd name="T180" fmla="+- 0 8542 8318"/>
                <a:gd name="T181" fmla="*/ T180 w 399"/>
                <a:gd name="T182" fmla="+- 0 460 436"/>
                <a:gd name="T183" fmla="*/ 460 h 65"/>
                <a:gd name="T184" fmla="+- 0 8539 8318"/>
                <a:gd name="T185" fmla="*/ T184 w 399"/>
                <a:gd name="T186" fmla="+- 0 489 436"/>
                <a:gd name="T187" fmla="*/ 489 h 65"/>
                <a:gd name="T188" fmla="+- 0 8549 8318"/>
                <a:gd name="T189" fmla="*/ T188 w 399"/>
                <a:gd name="T190" fmla="+- 0 501 436"/>
                <a:gd name="T191" fmla="*/ 501 h 65"/>
                <a:gd name="T192" fmla="+- 0 8580 8318"/>
                <a:gd name="T193" fmla="*/ T192 w 399"/>
                <a:gd name="T194" fmla="+- 0 463 436"/>
                <a:gd name="T195" fmla="*/ 463 h 65"/>
                <a:gd name="T196" fmla="+- 0 8611 8318"/>
                <a:gd name="T197" fmla="*/ T196 w 399"/>
                <a:gd name="T198" fmla="+- 0 492 436"/>
                <a:gd name="T199" fmla="*/ 492 h 65"/>
                <a:gd name="T200" fmla="+- 0 8592 8318"/>
                <a:gd name="T201" fmla="*/ T200 w 399"/>
                <a:gd name="T202" fmla="+- 0 458 436"/>
                <a:gd name="T203" fmla="*/ 458 h 65"/>
                <a:gd name="T204" fmla="+- 0 8633 8318"/>
                <a:gd name="T205" fmla="*/ T204 w 399"/>
                <a:gd name="T206" fmla="+- 0 458 436"/>
                <a:gd name="T207" fmla="*/ 458 h 65"/>
                <a:gd name="T208" fmla="+- 0 8674 8318"/>
                <a:gd name="T209" fmla="*/ T208 w 399"/>
                <a:gd name="T210" fmla="+- 0 458 436"/>
                <a:gd name="T211" fmla="*/ 458 h 65"/>
                <a:gd name="T212" fmla="+- 0 8645 8318"/>
                <a:gd name="T213" fmla="*/ T212 w 399"/>
                <a:gd name="T214" fmla="+- 0 470 436"/>
                <a:gd name="T215" fmla="*/ 470 h 65"/>
                <a:gd name="T216" fmla="+- 0 8669 8318"/>
                <a:gd name="T217" fmla="*/ T216 w 399"/>
                <a:gd name="T218" fmla="+- 0 456 436"/>
                <a:gd name="T219" fmla="*/ 456 h 65"/>
                <a:gd name="T220" fmla="+- 0 8638 8318"/>
                <a:gd name="T221" fmla="*/ T220 w 399"/>
                <a:gd name="T222" fmla="+- 0 468 436"/>
                <a:gd name="T223" fmla="*/ 468 h 65"/>
                <a:gd name="T224" fmla="+- 0 8650 8318"/>
                <a:gd name="T225" fmla="*/ T224 w 399"/>
                <a:gd name="T226" fmla="+- 0 501 436"/>
                <a:gd name="T227" fmla="*/ 501 h 65"/>
                <a:gd name="T228" fmla="+- 0 8674 8318"/>
                <a:gd name="T229" fmla="*/ T228 w 399"/>
                <a:gd name="T230" fmla="+- 0 492 436"/>
                <a:gd name="T231" fmla="*/ 492 h 65"/>
                <a:gd name="T232" fmla="+- 0 8652 8318"/>
                <a:gd name="T233" fmla="*/ T232 w 399"/>
                <a:gd name="T234" fmla="+- 0 494 436"/>
                <a:gd name="T235" fmla="*/ 494 h 65"/>
                <a:gd name="T236" fmla="+- 0 8676 8318"/>
                <a:gd name="T237" fmla="*/ T236 w 399"/>
                <a:gd name="T238" fmla="+- 0 477 436"/>
                <a:gd name="T239" fmla="*/ 477 h 65"/>
                <a:gd name="T240" fmla="+- 0 8714 8318"/>
                <a:gd name="T241" fmla="*/ T240 w 399"/>
                <a:gd name="T242" fmla="+- 0 453 436"/>
                <a:gd name="T243" fmla="*/ 453 h 65"/>
                <a:gd name="T244" fmla="+- 0 8690 8318"/>
                <a:gd name="T245" fmla="*/ T244 w 399"/>
                <a:gd name="T246" fmla="+- 0 501 436"/>
                <a:gd name="T247" fmla="*/ 501 h 65"/>
                <a:gd name="T248" fmla="+- 0 8705 8318"/>
                <a:gd name="T249" fmla="*/ T248 w 399"/>
                <a:gd name="T250" fmla="+- 0 463 436"/>
                <a:gd name="T251" fmla="*/ 463 h 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399" h="65">
                  <a:moveTo>
                    <a:pt x="46" y="5"/>
                  </a:moveTo>
                  <a:lnTo>
                    <a:pt x="41" y="5"/>
                  </a:lnTo>
                  <a:lnTo>
                    <a:pt x="41" y="3"/>
                  </a:lnTo>
                  <a:lnTo>
                    <a:pt x="34" y="3"/>
                  </a:lnTo>
                  <a:lnTo>
                    <a:pt x="32" y="0"/>
                  </a:lnTo>
                  <a:lnTo>
                    <a:pt x="24" y="0"/>
                  </a:lnTo>
                  <a:lnTo>
                    <a:pt x="22" y="3"/>
                  </a:lnTo>
                  <a:lnTo>
                    <a:pt x="17" y="3"/>
                  </a:lnTo>
                  <a:lnTo>
                    <a:pt x="8" y="12"/>
                  </a:lnTo>
                  <a:lnTo>
                    <a:pt x="5" y="17"/>
                  </a:lnTo>
                  <a:lnTo>
                    <a:pt x="3" y="20"/>
                  </a:lnTo>
                  <a:lnTo>
                    <a:pt x="3" y="24"/>
                  </a:lnTo>
                  <a:lnTo>
                    <a:pt x="0" y="29"/>
                  </a:lnTo>
                  <a:lnTo>
                    <a:pt x="0" y="39"/>
                  </a:lnTo>
                  <a:lnTo>
                    <a:pt x="3" y="44"/>
                  </a:lnTo>
                  <a:lnTo>
                    <a:pt x="3" y="48"/>
                  </a:lnTo>
                  <a:lnTo>
                    <a:pt x="5" y="53"/>
                  </a:lnTo>
                  <a:lnTo>
                    <a:pt x="5" y="56"/>
                  </a:lnTo>
                  <a:lnTo>
                    <a:pt x="10" y="60"/>
                  </a:lnTo>
                  <a:lnTo>
                    <a:pt x="15" y="63"/>
                  </a:lnTo>
                  <a:lnTo>
                    <a:pt x="17" y="65"/>
                  </a:lnTo>
                  <a:lnTo>
                    <a:pt x="39" y="65"/>
                  </a:lnTo>
                  <a:lnTo>
                    <a:pt x="39" y="63"/>
                  </a:lnTo>
                  <a:lnTo>
                    <a:pt x="44" y="63"/>
                  </a:lnTo>
                  <a:lnTo>
                    <a:pt x="46" y="60"/>
                  </a:lnTo>
                  <a:lnTo>
                    <a:pt x="46" y="53"/>
                  </a:lnTo>
                  <a:lnTo>
                    <a:pt x="44" y="53"/>
                  </a:lnTo>
                  <a:lnTo>
                    <a:pt x="44" y="56"/>
                  </a:lnTo>
                  <a:lnTo>
                    <a:pt x="41" y="56"/>
                  </a:lnTo>
                  <a:lnTo>
                    <a:pt x="39" y="58"/>
                  </a:lnTo>
                  <a:lnTo>
                    <a:pt x="34" y="58"/>
                  </a:lnTo>
                  <a:lnTo>
                    <a:pt x="32" y="60"/>
                  </a:lnTo>
                  <a:lnTo>
                    <a:pt x="27" y="60"/>
                  </a:lnTo>
                  <a:lnTo>
                    <a:pt x="24" y="58"/>
                  </a:lnTo>
                  <a:lnTo>
                    <a:pt x="22" y="58"/>
                  </a:lnTo>
                  <a:lnTo>
                    <a:pt x="20" y="56"/>
                  </a:lnTo>
                  <a:lnTo>
                    <a:pt x="17" y="56"/>
                  </a:lnTo>
                  <a:lnTo>
                    <a:pt x="15" y="53"/>
                  </a:lnTo>
                  <a:lnTo>
                    <a:pt x="15" y="51"/>
                  </a:lnTo>
                  <a:lnTo>
                    <a:pt x="12" y="48"/>
                  </a:lnTo>
                  <a:lnTo>
                    <a:pt x="12" y="46"/>
                  </a:lnTo>
                  <a:lnTo>
                    <a:pt x="10" y="41"/>
                  </a:lnTo>
                  <a:lnTo>
                    <a:pt x="10" y="27"/>
                  </a:lnTo>
                  <a:lnTo>
                    <a:pt x="12" y="22"/>
                  </a:lnTo>
                  <a:lnTo>
                    <a:pt x="12" y="20"/>
                  </a:lnTo>
                  <a:lnTo>
                    <a:pt x="15" y="17"/>
                  </a:lnTo>
                  <a:lnTo>
                    <a:pt x="15" y="15"/>
                  </a:lnTo>
                  <a:lnTo>
                    <a:pt x="20" y="10"/>
                  </a:lnTo>
                  <a:lnTo>
                    <a:pt x="22" y="10"/>
                  </a:lnTo>
                  <a:lnTo>
                    <a:pt x="24" y="8"/>
                  </a:lnTo>
                  <a:lnTo>
                    <a:pt x="34" y="8"/>
                  </a:lnTo>
                  <a:lnTo>
                    <a:pt x="36" y="10"/>
                  </a:lnTo>
                  <a:lnTo>
                    <a:pt x="41" y="10"/>
                  </a:lnTo>
                  <a:lnTo>
                    <a:pt x="41" y="12"/>
                  </a:lnTo>
                  <a:lnTo>
                    <a:pt x="44" y="12"/>
                  </a:lnTo>
                  <a:lnTo>
                    <a:pt x="44" y="15"/>
                  </a:lnTo>
                  <a:lnTo>
                    <a:pt x="46" y="15"/>
                  </a:lnTo>
                  <a:lnTo>
                    <a:pt x="46" y="8"/>
                  </a:lnTo>
                  <a:lnTo>
                    <a:pt x="46" y="5"/>
                  </a:lnTo>
                  <a:close/>
                  <a:moveTo>
                    <a:pt x="87" y="20"/>
                  </a:moveTo>
                  <a:lnTo>
                    <a:pt x="84" y="20"/>
                  </a:lnTo>
                  <a:lnTo>
                    <a:pt x="84" y="17"/>
                  </a:lnTo>
                  <a:lnTo>
                    <a:pt x="75" y="17"/>
                  </a:lnTo>
                  <a:lnTo>
                    <a:pt x="75" y="20"/>
                  </a:lnTo>
                  <a:lnTo>
                    <a:pt x="72" y="20"/>
                  </a:lnTo>
                  <a:lnTo>
                    <a:pt x="68" y="24"/>
                  </a:lnTo>
                  <a:lnTo>
                    <a:pt x="68" y="20"/>
                  </a:lnTo>
                  <a:lnTo>
                    <a:pt x="65" y="17"/>
                  </a:lnTo>
                  <a:lnTo>
                    <a:pt x="60" y="17"/>
                  </a:lnTo>
                  <a:lnTo>
                    <a:pt x="60" y="65"/>
                  </a:lnTo>
                  <a:lnTo>
                    <a:pt x="68" y="65"/>
                  </a:lnTo>
                  <a:lnTo>
                    <a:pt x="68" y="34"/>
                  </a:lnTo>
                  <a:lnTo>
                    <a:pt x="72" y="29"/>
                  </a:lnTo>
                  <a:lnTo>
                    <a:pt x="72" y="27"/>
                  </a:lnTo>
                  <a:lnTo>
                    <a:pt x="75" y="27"/>
                  </a:lnTo>
                  <a:lnTo>
                    <a:pt x="75" y="24"/>
                  </a:lnTo>
                  <a:lnTo>
                    <a:pt x="87" y="24"/>
                  </a:lnTo>
                  <a:lnTo>
                    <a:pt x="87" y="20"/>
                  </a:lnTo>
                  <a:close/>
                  <a:moveTo>
                    <a:pt x="132" y="34"/>
                  </a:moveTo>
                  <a:lnTo>
                    <a:pt x="130" y="32"/>
                  </a:lnTo>
                  <a:lnTo>
                    <a:pt x="130" y="27"/>
                  </a:lnTo>
                  <a:lnTo>
                    <a:pt x="128" y="24"/>
                  </a:lnTo>
                  <a:lnTo>
                    <a:pt x="128" y="22"/>
                  </a:lnTo>
                  <a:lnTo>
                    <a:pt x="125" y="22"/>
                  </a:lnTo>
                  <a:lnTo>
                    <a:pt x="123" y="20"/>
                  </a:lnTo>
                  <a:lnTo>
                    <a:pt x="123" y="32"/>
                  </a:lnTo>
                  <a:lnTo>
                    <a:pt x="123" y="51"/>
                  </a:lnTo>
                  <a:lnTo>
                    <a:pt x="120" y="53"/>
                  </a:lnTo>
                  <a:lnTo>
                    <a:pt x="120" y="56"/>
                  </a:lnTo>
                  <a:lnTo>
                    <a:pt x="118" y="58"/>
                  </a:lnTo>
                  <a:lnTo>
                    <a:pt x="116" y="58"/>
                  </a:lnTo>
                  <a:lnTo>
                    <a:pt x="113" y="60"/>
                  </a:lnTo>
                  <a:lnTo>
                    <a:pt x="108" y="60"/>
                  </a:lnTo>
                  <a:lnTo>
                    <a:pt x="106" y="58"/>
                  </a:lnTo>
                  <a:lnTo>
                    <a:pt x="101" y="58"/>
                  </a:lnTo>
                  <a:lnTo>
                    <a:pt x="101" y="56"/>
                  </a:lnTo>
                  <a:lnTo>
                    <a:pt x="99" y="53"/>
                  </a:lnTo>
                  <a:lnTo>
                    <a:pt x="99" y="51"/>
                  </a:lnTo>
                  <a:lnTo>
                    <a:pt x="96" y="48"/>
                  </a:lnTo>
                  <a:lnTo>
                    <a:pt x="96" y="34"/>
                  </a:lnTo>
                  <a:lnTo>
                    <a:pt x="99" y="32"/>
                  </a:lnTo>
                  <a:lnTo>
                    <a:pt x="99" y="29"/>
                  </a:lnTo>
                  <a:lnTo>
                    <a:pt x="101" y="27"/>
                  </a:lnTo>
                  <a:lnTo>
                    <a:pt x="104" y="27"/>
                  </a:lnTo>
                  <a:lnTo>
                    <a:pt x="104" y="24"/>
                  </a:lnTo>
                  <a:lnTo>
                    <a:pt x="116" y="24"/>
                  </a:lnTo>
                  <a:lnTo>
                    <a:pt x="118" y="27"/>
                  </a:lnTo>
                  <a:lnTo>
                    <a:pt x="120" y="27"/>
                  </a:lnTo>
                  <a:lnTo>
                    <a:pt x="120" y="29"/>
                  </a:lnTo>
                  <a:lnTo>
                    <a:pt x="123" y="32"/>
                  </a:lnTo>
                  <a:lnTo>
                    <a:pt x="123" y="20"/>
                  </a:lnTo>
                  <a:lnTo>
                    <a:pt x="120" y="17"/>
                  </a:lnTo>
                  <a:lnTo>
                    <a:pt x="104" y="17"/>
                  </a:lnTo>
                  <a:lnTo>
                    <a:pt x="101" y="20"/>
                  </a:lnTo>
                  <a:lnTo>
                    <a:pt x="99" y="20"/>
                  </a:lnTo>
                  <a:lnTo>
                    <a:pt x="92" y="27"/>
                  </a:lnTo>
                  <a:lnTo>
                    <a:pt x="92" y="29"/>
                  </a:lnTo>
                  <a:lnTo>
                    <a:pt x="89" y="32"/>
                  </a:lnTo>
                  <a:lnTo>
                    <a:pt x="89" y="56"/>
                  </a:lnTo>
                  <a:lnTo>
                    <a:pt x="96" y="63"/>
                  </a:lnTo>
                  <a:lnTo>
                    <a:pt x="101" y="65"/>
                  </a:lnTo>
                  <a:lnTo>
                    <a:pt x="120" y="65"/>
                  </a:lnTo>
                  <a:lnTo>
                    <a:pt x="125" y="60"/>
                  </a:lnTo>
                  <a:lnTo>
                    <a:pt x="128" y="58"/>
                  </a:lnTo>
                  <a:lnTo>
                    <a:pt x="130" y="53"/>
                  </a:lnTo>
                  <a:lnTo>
                    <a:pt x="130" y="51"/>
                  </a:lnTo>
                  <a:lnTo>
                    <a:pt x="132" y="48"/>
                  </a:lnTo>
                  <a:lnTo>
                    <a:pt x="132" y="34"/>
                  </a:lnTo>
                  <a:close/>
                  <a:moveTo>
                    <a:pt x="176" y="48"/>
                  </a:moveTo>
                  <a:lnTo>
                    <a:pt x="173" y="46"/>
                  </a:lnTo>
                  <a:lnTo>
                    <a:pt x="173" y="44"/>
                  </a:lnTo>
                  <a:lnTo>
                    <a:pt x="171" y="44"/>
                  </a:lnTo>
                  <a:lnTo>
                    <a:pt x="171" y="41"/>
                  </a:lnTo>
                  <a:lnTo>
                    <a:pt x="168" y="41"/>
                  </a:lnTo>
                  <a:lnTo>
                    <a:pt x="166" y="39"/>
                  </a:lnTo>
                  <a:lnTo>
                    <a:pt x="164" y="39"/>
                  </a:lnTo>
                  <a:lnTo>
                    <a:pt x="161" y="36"/>
                  </a:lnTo>
                  <a:lnTo>
                    <a:pt x="156" y="36"/>
                  </a:lnTo>
                  <a:lnTo>
                    <a:pt x="156" y="34"/>
                  </a:lnTo>
                  <a:lnTo>
                    <a:pt x="154" y="34"/>
                  </a:lnTo>
                  <a:lnTo>
                    <a:pt x="154" y="32"/>
                  </a:lnTo>
                  <a:lnTo>
                    <a:pt x="152" y="32"/>
                  </a:lnTo>
                  <a:lnTo>
                    <a:pt x="152" y="29"/>
                  </a:lnTo>
                  <a:lnTo>
                    <a:pt x="154" y="27"/>
                  </a:lnTo>
                  <a:lnTo>
                    <a:pt x="154" y="24"/>
                  </a:lnTo>
                  <a:lnTo>
                    <a:pt x="156" y="24"/>
                  </a:lnTo>
                  <a:lnTo>
                    <a:pt x="159" y="22"/>
                  </a:lnTo>
                  <a:lnTo>
                    <a:pt x="164" y="22"/>
                  </a:lnTo>
                  <a:lnTo>
                    <a:pt x="166" y="24"/>
                  </a:lnTo>
                  <a:lnTo>
                    <a:pt x="171" y="24"/>
                  </a:lnTo>
                  <a:lnTo>
                    <a:pt x="171" y="27"/>
                  </a:lnTo>
                  <a:lnTo>
                    <a:pt x="173" y="27"/>
                  </a:lnTo>
                  <a:lnTo>
                    <a:pt x="173" y="22"/>
                  </a:lnTo>
                  <a:lnTo>
                    <a:pt x="173" y="20"/>
                  </a:lnTo>
                  <a:lnTo>
                    <a:pt x="171" y="20"/>
                  </a:lnTo>
                  <a:lnTo>
                    <a:pt x="168" y="17"/>
                  </a:lnTo>
                  <a:lnTo>
                    <a:pt x="154" y="17"/>
                  </a:lnTo>
                  <a:lnTo>
                    <a:pt x="152" y="20"/>
                  </a:lnTo>
                  <a:lnTo>
                    <a:pt x="149" y="20"/>
                  </a:lnTo>
                  <a:lnTo>
                    <a:pt x="147" y="22"/>
                  </a:lnTo>
                  <a:lnTo>
                    <a:pt x="147" y="24"/>
                  </a:lnTo>
                  <a:lnTo>
                    <a:pt x="144" y="27"/>
                  </a:lnTo>
                  <a:lnTo>
                    <a:pt x="144" y="34"/>
                  </a:lnTo>
                  <a:lnTo>
                    <a:pt x="147" y="34"/>
                  </a:lnTo>
                  <a:lnTo>
                    <a:pt x="147" y="39"/>
                  </a:lnTo>
                  <a:lnTo>
                    <a:pt x="149" y="39"/>
                  </a:lnTo>
                  <a:lnTo>
                    <a:pt x="152" y="41"/>
                  </a:lnTo>
                  <a:lnTo>
                    <a:pt x="154" y="41"/>
                  </a:lnTo>
                  <a:lnTo>
                    <a:pt x="154" y="44"/>
                  </a:lnTo>
                  <a:lnTo>
                    <a:pt x="159" y="44"/>
                  </a:lnTo>
                  <a:lnTo>
                    <a:pt x="161" y="46"/>
                  </a:lnTo>
                  <a:lnTo>
                    <a:pt x="164" y="46"/>
                  </a:lnTo>
                  <a:lnTo>
                    <a:pt x="164" y="48"/>
                  </a:lnTo>
                  <a:lnTo>
                    <a:pt x="166" y="48"/>
                  </a:lnTo>
                  <a:lnTo>
                    <a:pt x="166" y="58"/>
                  </a:lnTo>
                  <a:lnTo>
                    <a:pt x="161" y="58"/>
                  </a:lnTo>
                  <a:lnTo>
                    <a:pt x="161" y="60"/>
                  </a:lnTo>
                  <a:lnTo>
                    <a:pt x="154" y="60"/>
                  </a:lnTo>
                  <a:lnTo>
                    <a:pt x="154" y="58"/>
                  </a:lnTo>
                  <a:lnTo>
                    <a:pt x="149" y="58"/>
                  </a:lnTo>
                  <a:lnTo>
                    <a:pt x="147" y="56"/>
                  </a:lnTo>
                  <a:lnTo>
                    <a:pt x="144" y="56"/>
                  </a:lnTo>
                  <a:lnTo>
                    <a:pt x="144" y="63"/>
                  </a:lnTo>
                  <a:lnTo>
                    <a:pt x="147" y="63"/>
                  </a:lnTo>
                  <a:lnTo>
                    <a:pt x="147" y="65"/>
                  </a:lnTo>
                  <a:lnTo>
                    <a:pt x="166" y="65"/>
                  </a:lnTo>
                  <a:lnTo>
                    <a:pt x="168" y="63"/>
                  </a:lnTo>
                  <a:lnTo>
                    <a:pt x="171" y="63"/>
                  </a:lnTo>
                  <a:lnTo>
                    <a:pt x="171" y="60"/>
                  </a:lnTo>
                  <a:lnTo>
                    <a:pt x="173" y="60"/>
                  </a:lnTo>
                  <a:lnTo>
                    <a:pt x="173" y="58"/>
                  </a:lnTo>
                  <a:lnTo>
                    <a:pt x="176" y="56"/>
                  </a:lnTo>
                  <a:lnTo>
                    <a:pt x="176" y="48"/>
                  </a:lnTo>
                  <a:close/>
                  <a:moveTo>
                    <a:pt x="212" y="46"/>
                  </a:moveTo>
                  <a:lnTo>
                    <a:pt x="207" y="41"/>
                  </a:lnTo>
                  <a:lnTo>
                    <a:pt x="204" y="41"/>
                  </a:lnTo>
                  <a:lnTo>
                    <a:pt x="204" y="39"/>
                  </a:lnTo>
                  <a:lnTo>
                    <a:pt x="200" y="39"/>
                  </a:lnTo>
                  <a:lnTo>
                    <a:pt x="200" y="36"/>
                  </a:lnTo>
                  <a:lnTo>
                    <a:pt x="195" y="36"/>
                  </a:lnTo>
                  <a:lnTo>
                    <a:pt x="195" y="34"/>
                  </a:lnTo>
                  <a:lnTo>
                    <a:pt x="190" y="34"/>
                  </a:lnTo>
                  <a:lnTo>
                    <a:pt x="190" y="27"/>
                  </a:lnTo>
                  <a:lnTo>
                    <a:pt x="192" y="24"/>
                  </a:lnTo>
                  <a:lnTo>
                    <a:pt x="195" y="24"/>
                  </a:lnTo>
                  <a:lnTo>
                    <a:pt x="195" y="22"/>
                  </a:lnTo>
                  <a:lnTo>
                    <a:pt x="202" y="22"/>
                  </a:lnTo>
                  <a:lnTo>
                    <a:pt x="202" y="24"/>
                  </a:lnTo>
                  <a:lnTo>
                    <a:pt x="207" y="24"/>
                  </a:lnTo>
                  <a:lnTo>
                    <a:pt x="209" y="27"/>
                  </a:lnTo>
                  <a:lnTo>
                    <a:pt x="209" y="22"/>
                  </a:lnTo>
                  <a:lnTo>
                    <a:pt x="209" y="20"/>
                  </a:lnTo>
                  <a:lnTo>
                    <a:pt x="207" y="20"/>
                  </a:lnTo>
                  <a:lnTo>
                    <a:pt x="207" y="17"/>
                  </a:lnTo>
                  <a:lnTo>
                    <a:pt x="192" y="17"/>
                  </a:lnTo>
                  <a:lnTo>
                    <a:pt x="190" y="20"/>
                  </a:lnTo>
                  <a:lnTo>
                    <a:pt x="185" y="20"/>
                  </a:lnTo>
                  <a:lnTo>
                    <a:pt x="185" y="24"/>
                  </a:lnTo>
                  <a:lnTo>
                    <a:pt x="183" y="24"/>
                  </a:lnTo>
                  <a:lnTo>
                    <a:pt x="183" y="36"/>
                  </a:lnTo>
                  <a:lnTo>
                    <a:pt x="185" y="39"/>
                  </a:lnTo>
                  <a:lnTo>
                    <a:pt x="188" y="39"/>
                  </a:lnTo>
                  <a:lnTo>
                    <a:pt x="188" y="41"/>
                  </a:lnTo>
                  <a:lnTo>
                    <a:pt x="190" y="41"/>
                  </a:lnTo>
                  <a:lnTo>
                    <a:pt x="192" y="44"/>
                  </a:lnTo>
                  <a:lnTo>
                    <a:pt x="197" y="44"/>
                  </a:lnTo>
                  <a:lnTo>
                    <a:pt x="197" y="46"/>
                  </a:lnTo>
                  <a:lnTo>
                    <a:pt x="202" y="46"/>
                  </a:lnTo>
                  <a:lnTo>
                    <a:pt x="202" y="48"/>
                  </a:lnTo>
                  <a:lnTo>
                    <a:pt x="204" y="48"/>
                  </a:lnTo>
                  <a:lnTo>
                    <a:pt x="204" y="56"/>
                  </a:lnTo>
                  <a:lnTo>
                    <a:pt x="202" y="58"/>
                  </a:lnTo>
                  <a:lnTo>
                    <a:pt x="200" y="58"/>
                  </a:lnTo>
                  <a:lnTo>
                    <a:pt x="197" y="60"/>
                  </a:lnTo>
                  <a:lnTo>
                    <a:pt x="192" y="60"/>
                  </a:lnTo>
                  <a:lnTo>
                    <a:pt x="190" y="58"/>
                  </a:lnTo>
                  <a:lnTo>
                    <a:pt x="185" y="58"/>
                  </a:lnTo>
                  <a:lnTo>
                    <a:pt x="185" y="56"/>
                  </a:lnTo>
                  <a:lnTo>
                    <a:pt x="180" y="56"/>
                  </a:lnTo>
                  <a:lnTo>
                    <a:pt x="180" y="60"/>
                  </a:lnTo>
                  <a:lnTo>
                    <a:pt x="183" y="63"/>
                  </a:lnTo>
                  <a:lnTo>
                    <a:pt x="185" y="63"/>
                  </a:lnTo>
                  <a:lnTo>
                    <a:pt x="185" y="65"/>
                  </a:lnTo>
                  <a:lnTo>
                    <a:pt x="204" y="65"/>
                  </a:lnTo>
                  <a:lnTo>
                    <a:pt x="209" y="60"/>
                  </a:lnTo>
                  <a:lnTo>
                    <a:pt x="212" y="58"/>
                  </a:lnTo>
                  <a:lnTo>
                    <a:pt x="212" y="46"/>
                  </a:lnTo>
                  <a:close/>
                  <a:moveTo>
                    <a:pt x="262" y="27"/>
                  </a:moveTo>
                  <a:lnTo>
                    <a:pt x="260" y="24"/>
                  </a:lnTo>
                  <a:lnTo>
                    <a:pt x="255" y="20"/>
                  </a:lnTo>
                  <a:lnTo>
                    <a:pt x="255" y="34"/>
                  </a:lnTo>
                  <a:lnTo>
                    <a:pt x="255" y="48"/>
                  </a:lnTo>
                  <a:lnTo>
                    <a:pt x="252" y="51"/>
                  </a:lnTo>
                  <a:lnTo>
                    <a:pt x="252" y="53"/>
                  </a:lnTo>
                  <a:lnTo>
                    <a:pt x="250" y="56"/>
                  </a:lnTo>
                  <a:lnTo>
                    <a:pt x="250" y="58"/>
                  </a:lnTo>
                  <a:lnTo>
                    <a:pt x="245" y="58"/>
                  </a:lnTo>
                  <a:lnTo>
                    <a:pt x="243" y="60"/>
                  </a:lnTo>
                  <a:lnTo>
                    <a:pt x="238" y="60"/>
                  </a:lnTo>
                  <a:lnTo>
                    <a:pt x="236" y="58"/>
                  </a:lnTo>
                  <a:lnTo>
                    <a:pt x="233" y="58"/>
                  </a:lnTo>
                  <a:lnTo>
                    <a:pt x="231" y="56"/>
                  </a:lnTo>
                  <a:lnTo>
                    <a:pt x="231" y="53"/>
                  </a:lnTo>
                  <a:lnTo>
                    <a:pt x="228" y="53"/>
                  </a:lnTo>
                  <a:lnTo>
                    <a:pt x="228" y="32"/>
                  </a:lnTo>
                  <a:lnTo>
                    <a:pt x="236" y="24"/>
                  </a:lnTo>
                  <a:lnTo>
                    <a:pt x="248" y="24"/>
                  </a:lnTo>
                  <a:lnTo>
                    <a:pt x="252" y="29"/>
                  </a:lnTo>
                  <a:lnTo>
                    <a:pt x="252" y="32"/>
                  </a:lnTo>
                  <a:lnTo>
                    <a:pt x="255" y="34"/>
                  </a:lnTo>
                  <a:lnTo>
                    <a:pt x="255" y="20"/>
                  </a:lnTo>
                  <a:lnTo>
                    <a:pt x="250" y="17"/>
                  </a:lnTo>
                  <a:lnTo>
                    <a:pt x="236" y="17"/>
                  </a:lnTo>
                  <a:lnTo>
                    <a:pt x="231" y="20"/>
                  </a:lnTo>
                  <a:lnTo>
                    <a:pt x="228" y="20"/>
                  </a:lnTo>
                  <a:lnTo>
                    <a:pt x="224" y="24"/>
                  </a:lnTo>
                  <a:lnTo>
                    <a:pt x="224" y="27"/>
                  </a:lnTo>
                  <a:lnTo>
                    <a:pt x="221" y="29"/>
                  </a:lnTo>
                  <a:lnTo>
                    <a:pt x="221" y="32"/>
                  </a:lnTo>
                  <a:lnTo>
                    <a:pt x="219" y="34"/>
                  </a:lnTo>
                  <a:lnTo>
                    <a:pt x="219" y="48"/>
                  </a:lnTo>
                  <a:lnTo>
                    <a:pt x="221" y="53"/>
                  </a:lnTo>
                  <a:lnTo>
                    <a:pt x="221" y="56"/>
                  </a:lnTo>
                  <a:lnTo>
                    <a:pt x="224" y="58"/>
                  </a:lnTo>
                  <a:lnTo>
                    <a:pt x="224" y="60"/>
                  </a:lnTo>
                  <a:lnTo>
                    <a:pt x="226" y="63"/>
                  </a:lnTo>
                  <a:lnTo>
                    <a:pt x="228" y="63"/>
                  </a:lnTo>
                  <a:lnTo>
                    <a:pt x="231" y="65"/>
                  </a:lnTo>
                  <a:lnTo>
                    <a:pt x="250" y="65"/>
                  </a:lnTo>
                  <a:lnTo>
                    <a:pt x="255" y="60"/>
                  </a:lnTo>
                  <a:lnTo>
                    <a:pt x="257" y="58"/>
                  </a:lnTo>
                  <a:lnTo>
                    <a:pt x="260" y="58"/>
                  </a:lnTo>
                  <a:lnTo>
                    <a:pt x="262" y="53"/>
                  </a:lnTo>
                  <a:lnTo>
                    <a:pt x="262" y="27"/>
                  </a:lnTo>
                  <a:close/>
                  <a:moveTo>
                    <a:pt x="315" y="20"/>
                  </a:moveTo>
                  <a:lnTo>
                    <a:pt x="312" y="17"/>
                  </a:lnTo>
                  <a:lnTo>
                    <a:pt x="308" y="17"/>
                  </a:lnTo>
                  <a:lnTo>
                    <a:pt x="308" y="20"/>
                  </a:lnTo>
                  <a:lnTo>
                    <a:pt x="305" y="20"/>
                  </a:lnTo>
                  <a:lnTo>
                    <a:pt x="293" y="56"/>
                  </a:lnTo>
                  <a:lnTo>
                    <a:pt x="281" y="20"/>
                  </a:lnTo>
                  <a:lnTo>
                    <a:pt x="279" y="17"/>
                  </a:lnTo>
                  <a:lnTo>
                    <a:pt x="274" y="17"/>
                  </a:lnTo>
                  <a:lnTo>
                    <a:pt x="274" y="20"/>
                  </a:lnTo>
                  <a:lnTo>
                    <a:pt x="272" y="20"/>
                  </a:lnTo>
                  <a:lnTo>
                    <a:pt x="274" y="22"/>
                  </a:lnTo>
                  <a:lnTo>
                    <a:pt x="288" y="63"/>
                  </a:lnTo>
                  <a:lnTo>
                    <a:pt x="288" y="65"/>
                  </a:lnTo>
                  <a:lnTo>
                    <a:pt x="298" y="65"/>
                  </a:lnTo>
                  <a:lnTo>
                    <a:pt x="298" y="63"/>
                  </a:lnTo>
                  <a:lnTo>
                    <a:pt x="301" y="56"/>
                  </a:lnTo>
                  <a:lnTo>
                    <a:pt x="315" y="22"/>
                  </a:lnTo>
                  <a:lnTo>
                    <a:pt x="315" y="20"/>
                  </a:lnTo>
                  <a:close/>
                  <a:moveTo>
                    <a:pt x="360" y="32"/>
                  </a:moveTo>
                  <a:lnTo>
                    <a:pt x="358" y="29"/>
                  </a:lnTo>
                  <a:lnTo>
                    <a:pt x="358" y="27"/>
                  </a:lnTo>
                  <a:lnTo>
                    <a:pt x="356" y="24"/>
                  </a:lnTo>
                  <a:lnTo>
                    <a:pt x="356" y="22"/>
                  </a:lnTo>
                  <a:lnTo>
                    <a:pt x="353" y="22"/>
                  </a:lnTo>
                  <a:lnTo>
                    <a:pt x="351" y="20"/>
                  </a:lnTo>
                  <a:lnTo>
                    <a:pt x="351" y="29"/>
                  </a:lnTo>
                  <a:lnTo>
                    <a:pt x="351" y="36"/>
                  </a:lnTo>
                  <a:lnTo>
                    <a:pt x="327" y="36"/>
                  </a:lnTo>
                  <a:lnTo>
                    <a:pt x="327" y="34"/>
                  </a:lnTo>
                  <a:lnTo>
                    <a:pt x="329" y="32"/>
                  </a:lnTo>
                  <a:lnTo>
                    <a:pt x="329" y="29"/>
                  </a:lnTo>
                  <a:lnTo>
                    <a:pt x="336" y="22"/>
                  </a:lnTo>
                  <a:lnTo>
                    <a:pt x="344" y="22"/>
                  </a:lnTo>
                  <a:lnTo>
                    <a:pt x="351" y="29"/>
                  </a:lnTo>
                  <a:lnTo>
                    <a:pt x="351" y="20"/>
                  </a:lnTo>
                  <a:lnTo>
                    <a:pt x="348" y="17"/>
                  </a:lnTo>
                  <a:lnTo>
                    <a:pt x="332" y="17"/>
                  </a:lnTo>
                  <a:lnTo>
                    <a:pt x="324" y="24"/>
                  </a:lnTo>
                  <a:lnTo>
                    <a:pt x="322" y="24"/>
                  </a:lnTo>
                  <a:lnTo>
                    <a:pt x="322" y="29"/>
                  </a:lnTo>
                  <a:lnTo>
                    <a:pt x="320" y="32"/>
                  </a:lnTo>
                  <a:lnTo>
                    <a:pt x="320" y="53"/>
                  </a:lnTo>
                  <a:lnTo>
                    <a:pt x="322" y="56"/>
                  </a:lnTo>
                  <a:lnTo>
                    <a:pt x="322" y="58"/>
                  </a:lnTo>
                  <a:lnTo>
                    <a:pt x="327" y="63"/>
                  </a:lnTo>
                  <a:lnTo>
                    <a:pt x="329" y="63"/>
                  </a:lnTo>
                  <a:lnTo>
                    <a:pt x="332" y="65"/>
                  </a:lnTo>
                  <a:lnTo>
                    <a:pt x="353" y="65"/>
                  </a:lnTo>
                  <a:lnTo>
                    <a:pt x="356" y="63"/>
                  </a:lnTo>
                  <a:lnTo>
                    <a:pt x="358" y="63"/>
                  </a:lnTo>
                  <a:lnTo>
                    <a:pt x="358" y="60"/>
                  </a:lnTo>
                  <a:lnTo>
                    <a:pt x="358" y="56"/>
                  </a:lnTo>
                  <a:lnTo>
                    <a:pt x="356" y="56"/>
                  </a:lnTo>
                  <a:lnTo>
                    <a:pt x="356" y="58"/>
                  </a:lnTo>
                  <a:lnTo>
                    <a:pt x="348" y="58"/>
                  </a:lnTo>
                  <a:lnTo>
                    <a:pt x="346" y="60"/>
                  </a:lnTo>
                  <a:lnTo>
                    <a:pt x="336" y="60"/>
                  </a:lnTo>
                  <a:lnTo>
                    <a:pt x="336" y="58"/>
                  </a:lnTo>
                  <a:lnTo>
                    <a:pt x="334" y="58"/>
                  </a:lnTo>
                  <a:lnTo>
                    <a:pt x="329" y="53"/>
                  </a:lnTo>
                  <a:lnTo>
                    <a:pt x="329" y="51"/>
                  </a:lnTo>
                  <a:lnTo>
                    <a:pt x="327" y="48"/>
                  </a:lnTo>
                  <a:lnTo>
                    <a:pt x="327" y="44"/>
                  </a:lnTo>
                  <a:lnTo>
                    <a:pt x="358" y="44"/>
                  </a:lnTo>
                  <a:lnTo>
                    <a:pt x="358" y="41"/>
                  </a:lnTo>
                  <a:lnTo>
                    <a:pt x="360" y="41"/>
                  </a:lnTo>
                  <a:lnTo>
                    <a:pt x="360" y="36"/>
                  </a:lnTo>
                  <a:lnTo>
                    <a:pt x="360" y="32"/>
                  </a:lnTo>
                  <a:close/>
                  <a:moveTo>
                    <a:pt x="399" y="20"/>
                  </a:moveTo>
                  <a:lnTo>
                    <a:pt x="396" y="20"/>
                  </a:lnTo>
                  <a:lnTo>
                    <a:pt x="396" y="17"/>
                  </a:lnTo>
                  <a:lnTo>
                    <a:pt x="387" y="17"/>
                  </a:lnTo>
                  <a:lnTo>
                    <a:pt x="380" y="24"/>
                  </a:lnTo>
                  <a:lnTo>
                    <a:pt x="380" y="20"/>
                  </a:lnTo>
                  <a:lnTo>
                    <a:pt x="377" y="17"/>
                  </a:lnTo>
                  <a:lnTo>
                    <a:pt x="372" y="17"/>
                  </a:lnTo>
                  <a:lnTo>
                    <a:pt x="372" y="65"/>
                  </a:lnTo>
                  <a:lnTo>
                    <a:pt x="380" y="65"/>
                  </a:lnTo>
                  <a:lnTo>
                    <a:pt x="380" y="34"/>
                  </a:lnTo>
                  <a:lnTo>
                    <a:pt x="382" y="32"/>
                  </a:lnTo>
                  <a:lnTo>
                    <a:pt x="382" y="29"/>
                  </a:lnTo>
                  <a:lnTo>
                    <a:pt x="384" y="27"/>
                  </a:lnTo>
                  <a:lnTo>
                    <a:pt x="387" y="27"/>
                  </a:lnTo>
                  <a:lnTo>
                    <a:pt x="387" y="24"/>
                  </a:lnTo>
                  <a:lnTo>
                    <a:pt x="396" y="24"/>
                  </a:lnTo>
                  <a:lnTo>
                    <a:pt x="396" y="22"/>
                  </a:lnTo>
                  <a:lnTo>
                    <a:pt x="399" y="22"/>
                  </a:lnTo>
                  <a:lnTo>
                    <a:pt x="399"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50" name="Picture 26">
              <a:extLst>
                <a:ext uri="{FF2B5EF4-FFF2-40B4-BE49-F238E27FC236}">
                  <a16:creationId xmlns:a16="http://schemas.microsoft.com/office/drawing/2014/main" id="{E950323F-0B18-95CE-7000-A9F178BF23D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40" y="645"/>
              <a:ext cx="96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7">
              <a:extLst>
                <a:ext uri="{FF2B5EF4-FFF2-40B4-BE49-F238E27FC236}">
                  <a16:creationId xmlns:a16="http://schemas.microsoft.com/office/drawing/2014/main" id="{EF7907F5-E454-7666-7181-963F2DC2C9E0}"/>
                </a:ext>
              </a:extLst>
            </p:cNvPr>
            <p:cNvSpPr>
              <a:spLocks noChangeArrowheads="1"/>
            </p:cNvSpPr>
            <p:nvPr/>
          </p:nvSpPr>
          <p:spPr bwMode="auto">
            <a:xfrm>
              <a:off x="8061" y="650"/>
              <a:ext cx="898"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Rectangle 28">
              <a:extLst>
                <a:ext uri="{FF2B5EF4-FFF2-40B4-BE49-F238E27FC236}">
                  <a16:creationId xmlns:a16="http://schemas.microsoft.com/office/drawing/2014/main" id="{ABA5EC93-F8EE-39A0-9B93-1D73183DC120}"/>
                </a:ext>
              </a:extLst>
            </p:cNvPr>
            <p:cNvSpPr>
              <a:spLocks noChangeArrowheads="1"/>
            </p:cNvSpPr>
            <p:nvPr/>
          </p:nvSpPr>
          <p:spPr bwMode="auto">
            <a:xfrm>
              <a:off x="8061" y="650"/>
              <a:ext cx="898" cy="168"/>
            </a:xfrm>
            <a:prstGeom prst="rect">
              <a:avLst/>
            </a:prstGeom>
            <a:noFill/>
            <a:ln w="609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29">
              <a:extLst>
                <a:ext uri="{FF2B5EF4-FFF2-40B4-BE49-F238E27FC236}">
                  <a16:creationId xmlns:a16="http://schemas.microsoft.com/office/drawing/2014/main" id="{504EC498-48C8-90F5-0B24-46EB494441DE}"/>
                </a:ext>
              </a:extLst>
            </p:cNvPr>
            <p:cNvSpPr>
              <a:spLocks/>
            </p:cNvSpPr>
            <p:nvPr/>
          </p:nvSpPr>
          <p:spPr bwMode="auto">
            <a:xfrm>
              <a:off x="8332" y="702"/>
              <a:ext cx="368" cy="65"/>
            </a:xfrm>
            <a:custGeom>
              <a:avLst/>
              <a:gdLst>
                <a:gd name="T0" fmla="+- 0 8390 8333"/>
                <a:gd name="T1" fmla="*/ T0 w 368"/>
                <a:gd name="T2" fmla="+- 0 705 703"/>
                <a:gd name="T3" fmla="*/ 705 h 65"/>
                <a:gd name="T4" fmla="+- 0 8350 8333"/>
                <a:gd name="T5" fmla="*/ T4 w 368"/>
                <a:gd name="T6" fmla="+- 0 710 703"/>
                <a:gd name="T7" fmla="*/ 710 h 65"/>
                <a:gd name="T8" fmla="+- 0 8345 8333"/>
                <a:gd name="T9" fmla="*/ T8 w 368"/>
                <a:gd name="T10" fmla="+- 0 703 703"/>
                <a:gd name="T11" fmla="*/ 703 h 65"/>
                <a:gd name="T12" fmla="+- 0 8342 8333"/>
                <a:gd name="T13" fmla="*/ T12 w 368"/>
                <a:gd name="T14" fmla="+- 0 765 703"/>
                <a:gd name="T15" fmla="*/ 765 h 65"/>
                <a:gd name="T16" fmla="+- 0 8393 8333"/>
                <a:gd name="T17" fmla="*/ T16 w 368"/>
                <a:gd name="T18" fmla="+- 0 710 703"/>
                <a:gd name="T19" fmla="*/ 710 h 65"/>
                <a:gd name="T20" fmla="+- 0 8458 8333"/>
                <a:gd name="T21" fmla="*/ T20 w 368"/>
                <a:gd name="T22" fmla="+- 0 720 703"/>
                <a:gd name="T23" fmla="*/ 720 h 65"/>
                <a:gd name="T24" fmla="+- 0 8443 8333"/>
                <a:gd name="T25" fmla="*/ T24 w 368"/>
                <a:gd name="T26" fmla="+- 0 758 703"/>
                <a:gd name="T27" fmla="*/ 758 h 65"/>
                <a:gd name="T28" fmla="+- 0 8431 8333"/>
                <a:gd name="T29" fmla="*/ T28 w 368"/>
                <a:gd name="T30" fmla="+- 0 758 703"/>
                <a:gd name="T31" fmla="*/ 758 h 65"/>
                <a:gd name="T32" fmla="+- 0 8419 8333"/>
                <a:gd name="T33" fmla="*/ T32 w 368"/>
                <a:gd name="T34" fmla="+- 0 720 703"/>
                <a:gd name="T35" fmla="*/ 720 h 65"/>
                <a:gd name="T36" fmla="+- 0 8429 8333"/>
                <a:gd name="T37" fmla="*/ T36 w 368"/>
                <a:gd name="T38" fmla="+- 0 765 703"/>
                <a:gd name="T39" fmla="*/ 765 h 65"/>
                <a:gd name="T40" fmla="+- 0 8448 8333"/>
                <a:gd name="T41" fmla="*/ T40 w 368"/>
                <a:gd name="T42" fmla="+- 0 760 703"/>
                <a:gd name="T43" fmla="*/ 760 h 65"/>
                <a:gd name="T44" fmla="+- 0 8491 8333"/>
                <a:gd name="T45" fmla="*/ T44 w 368"/>
                <a:gd name="T46" fmla="+- 0 720 703"/>
                <a:gd name="T47" fmla="*/ 720 h 65"/>
                <a:gd name="T48" fmla="+- 0 8462 8333"/>
                <a:gd name="T49" fmla="*/ T48 w 368"/>
                <a:gd name="T50" fmla="+- 0 720 703"/>
                <a:gd name="T51" fmla="*/ 720 h 65"/>
                <a:gd name="T52" fmla="+- 0 8474 8333"/>
                <a:gd name="T53" fmla="*/ T52 w 368"/>
                <a:gd name="T54" fmla="+- 0 765 703"/>
                <a:gd name="T55" fmla="*/ 765 h 65"/>
                <a:gd name="T56" fmla="+- 0 8491 8333"/>
                <a:gd name="T57" fmla="*/ T56 w 368"/>
                <a:gd name="T58" fmla="+- 0 765 703"/>
                <a:gd name="T59" fmla="*/ 765 h 65"/>
                <a:gd name="T60" fmla="+- 0 8484 8333"/>
                <a:gd name="T61" fmla="*/ T60 w 368"/>
                <a:gd name="T62" fmla="+- 0 760 703"/>
                <a:gd name="T63" fmla="*/ 760 h 65"/>
                <a:gd name="T64" fmla="+- 0 8534 8333"/>
                <a:gd name="T65" fmla="*/ T64 w 368"/>
                <a:gd name="T66" fmla="+- 0 729 703"/>
                <a:gd name="T67" fmla="*/ 729 h 65"/>
                <a:gd name="T68" fmla="+- 0 8527 8333"/>
                <a:gd name="T69" fmla="*/ T68 w 368"/>
                <a:gd name="T70" fmla="+- 0 720 703"/>
                <a:gd name="T71" fmla="*/ 720 h 65"/>
                <a:gd name="T72" fmla="+- 0 8503 8333"/>
                <a:gd name="T73" fmla="*/ T72 w 368"/>
                <a:gd name="T74" fmla="+- 0 720 703"/>
                <a:gd name="T75" fmla="*/ 720 h 65"/>
                <a:gd name="T76" fmla="+- 0 8508 8333"/>
                <a:gd name="T77" fmla="*/ T76 w 368"/>
                <a:gd name="T78" fmla="+- 0 724 703"/>
                <a:gd name="T79" fmla="*/ 724 h 65"/>
                <a:gd name="T80" fmla="+- 0 8525 8333"/>
                <a:gd name="T81" fmla="*/ T80 w 368"/>
                <a:gd name="T82" fmla="+- 0 744 703"/>
                <a:gd name="T83" fmla="*/ 744 h 65"/>
                <a:gd name="T84" fmla="+- 0 8510 8333"/>
                <a:gd name="T85" fmla="*/ T84 w 368"/>
                <a:gd name="T86" fmla="+- 0 760 703"/>
                <a:gd name="T87" fmla="*/ 760 h 65"/>
                <a:gd name="T88" fmla="+- 0 8508 8333"/>
                <a:gd name="T89" fmla="*/ T88 w 368"/>
                <a:gd name="T90" fmla="+- 0 746 703"/>
                <a:gd name="T91" fmla="*/ 746 h 65"/>
                <a:gd name="T92" fmla="+- 0 8515 8333"/>
                <a:gd name="T93" fmla="*/ T92 w 368"/>
                <a:gd name="T94" fmla="+- 0 736 703"/>
                <a:gd name="T95" fmla="*/ 736 h 65"/>
                <a:gd name="T96" fmla="+- 0 8498 8333"/>
                <a:gd name="T97" fmla="*/ T96 w 368"/>
                <a:gd name="T98" fmla="+- 0 746 703"/>
                <a:gd name="T99" fmla="*/ 746 h 65"/>
                <a:gd name="T100" fmla="+- 0 8515 8333"/>
                <a:gd name="T101" fmla="*/ T100 w 368"/>
                <a:gd name="T102" fmla="+- 0 768 703"/>
                <a:gd name="T103" fmla="*/ 768 h 65"/>
                <a:gd name="T104" fmla="+- 0 8527 8333"/>
                <a:gd name="T105" fmla="*/ T104 w 368"/>
                <a:gd name="T106" fmla="+- 0 765 703"/>
                <a:gd name="T107" fmla="*/ 765 h 65"/>
                <a:gd name="T108" fmla="+- 0 8561 8333"/>
                <a:gd name="T109" fmla="*/ T108 w 368"/>
                <a:gd name="T110" fmla="+- 0 720 703"/>
                <a:gd name="T111" fmla="*/ 720 h 65"/>
                <a:gd name="T112" fmla="+- 0 8544 8333"/>
                <a:gd name="T113" fmla="*/ T112 w 368"/>
                <a:gd name="T114" fmla="+- 0 724 703"/>
                <a:gd name="T115" fmla="*/ 724 h 65"/>
                <a:gd name="T116" fmla="+- 0 8556 8333"/>
                <a:gd name="T117" fmla="*/ T116 w 368"/>
                <a:gd name="T118" fmla="+- 0 763 703"/>
                <a:gd name="T119" fmla="*/ 763 h 65"/>
                <a:gd name="T120" fmla="+- 0 8570 8333"/>
                <a:gd name="T121" fmla="*/ T120 w 368"/>
                <a:gd name="T122" fmla="+- 0 765 703"/>
                <a:gd name="T123" fmla="*/ 765 h 65"/>
                <a:gd name="T124" fmla="+- 0 8570 8333"/>
                <a:gd name="T125" fmla="*/ T124 w 368"/>
                <a:gd name="T126" fmla="+- 0 760 703"/>
                <a:gd name="T127" fmla="*/ 760 h 65"/>
                <a:gd name="T128" fmla="+- 0 8573 8333"/>
                <a:gd name="T129" fmla="*/ T128 w 368"/>
                <a:gd name="T130" fmla="+- 0 724 703"/>
                <a:gd name="T131" fmla="*/ 724 h 65"/>
                <a:gd name="T132" fmla="+- 0 8590 8333"/>
                <a:gd name="T133" fmla="*/ T132 w 368"/>
                <a:gd name="T134" fmla="+- 0 765 703"/>
                <a:gd name="T135" fmla="*/ 765 h 65"/>
                <a:gd name="T136" fmla="+- 0 8590 8333"/>
                <a:gd name="T137" fmla="*/ T136 w 368"/>
                <a:gd name="T138" fmla="+- 0 710 703"/>
                <a:gd name="T139" fmla="*/ 710 h 65"/>
                <a:gd name="T140" fmla="+- 0 8642 8333"/>
                <a:gd name="T141" fmla="*/ T140 w 368"/>
                <a:gd name="T142" fmla="+- 0 724 703"/>
                <a:gd name="T143" fmla="*/ 724 h 65"/>
                <a:gd name="T144" fmla="+- 0 8638 8333"/>
                <a:gd name="T145" fmla="*/ T144 w 368"/>
                <a:gd name="T146" fmla="+- 0 753 703"/>
                <a:gd name="T147" fmla="*/ 753 h 65"/>
                <a:gd name="T148" fmla="+- 0 8618 8333"/>
                <a:gd name="T149" fmla="*/ T148 w 368"/>
                <a:gd name="T150" fmla="+- 0 758 703"/>
                <a:gd name="T151" fmla="*/ 758 h 65"/>
                <a:gd name="T152" fmla="+- 0 8611 8333"/>
                <a:gd name="T153" fmla="*/ T152 w 368"/>
                <a:gd name="T154" fmla="+- 0 746 703"/>
                <a:gd name="T155" fmla="*/ 746 h 65"/>
                <a:gd name="T156" fmla="+- 0 8616 8333"/>
                <a:gd name="T157" fmla="*/ T156 w 368"/>
                <a:gd name="T158" fmla="+- 0 727 703"/>
                <a:gd name="T159" fmla="*/ 727 h 65"/>
                <a:gd name="T160" fmla="+- 0 8635 8333"/>
                <a:gd name="T161" fmla="*/ T160 w 368"/>
                <a:gd name="T162" fmla="+- 0 727 703"/>
                <a:gd name="T163" fmla="*/ 727 h 65"/>
                <a:gd name="T164" fmla="+- 0 8640 8333"/>
                <a:gd name="T165" fmla="*/ T164 w 368"/>
                <a:gd name="T166" fmla="+- 0 722 703"/>
                <a:gd name="T167" fmla="*/ 722 h 65"/>
                <a:gd name="T168" fmla="+- 0 8616 8333"/>
                <a:gd name="T169" fmla="*/ T168 w 368"/>
                <a:gd name="T170" fmla="+- 0 720 703"/>
                <a:gd name="T171" fmla="*/ 720 h 65"/>
                <a:gd name="T172" fmla="+- 0 8604 8333"/>
                <a:gd name="T173" fmla="*/ T172 w 368"/>
                <a:gd name="T174" fmla="+- 0 753 703"/>
                <a:gd name="T175" fmla="*/ 753 h 65"/>
                <a:gd name="T176" fmla="+- 0 8621 8333"/>
                <a:gd name="T177" fmla="*/ T176 w 368"/>
                <a:gd name="T178" fmla="+- 0 768 703"/>
                <a:gd name="T179" fmla="*/ 768 h 65"/>
                <a:gd name="T180" fmla="+- 0 8640 8333"/>
                <a:gd name="T181" fmla="*/ T180 w 368"/>
                <a:gd name="T182" fmla="+- 0 763 703"/>
                <a:gd name="T183" fmla="*/ 763 h 65"/>
                <a:gd name="T184" fmla="+- 0 8647 8333"/>
                <a:gd name="T185" fmla="*/ T184 w 368"/>
                <a:gd name="T186" fmla="+- 0 748 703"/>
                <a:gd name="T187" fmla="*/ 748 h 65"/>
                <a:gd name="T188" fmla="+- 0 8695 8333"/>
                <a:gd name="T189" fmla="*/ T188 w 368"/>
                <a:gd name="T190" fmla="+- 0 722 703"/>
                <a:gd name="T191" fmla="*/ 722 h 65"/>
                <a:gd name="T192" fmla="+- 0 8676 8333"/>
                <a:gd name="T193" fmla="*/ T192 w 368"/>
                <a:gd name="T194" fmla="+- 0 720 703"/>
                <a:gd name="T195" fmla="*/ 720 h 65"/>
                <a:gd name="T196" fmla="+- 0 8662 8333"/>
                <a:gd name="T197" fmla="*/ T196 w 368"/>
                <a:gd name="T198" fmla="+- 0 720 703"/>
                <a:gd name="T199" fmla="*/ 720 h 65"/>
                <a:gd name="T200" fmla="+- 0 8678 8333"/>
                <a:gd name="T201" fmla="*/ T200 w 368"/>
                <a:gd name="T202" fmla="+- 0 724 703"/>
                <a:gd name="T203" fmla="*/ 724 h 65"/>
                <a:gd name="T204" fmla="+- 0 8693 8333"/>
                <a:gd name="T205" fmla="*/ T204 w 368"/>
                <a:gd name="T206" fmla="+- 0 732 703"/>
                <a:gd name="T207" fmla="*/ 732 h 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Lst>
              <a:rect l="0" t="0" r="r" b="b"/>
              <a:pathLst>
                <a:path w="368" h="65">
                  <a:moveTo>
                    <a:pt x="69" y="2"/>
                  </a:moveTo>
                  <a:lnTo>
                    <a:pt x="67" y="2"/>
                  </a:lnTo>
                  <a:lnTo>
                    <a:pt x="67" y="0"/>
                  </a:lnTo>
                  <a:lnTo>
                    <a:pt x="57" y="0"/>
                  </a:lnTo>
                  <a:lnTo>
                    <a:pt x="57" y="2"/>
                  </a:lnTo>
                  <a:lnTo>
                    <a:pt x="55" y="2"/>
                  </a:lnTo>
                  <a:lnTo>
                    <a:pt x="55" y="5"/>
                  </a:lnTo>
                  <a:lnTo>
                    <a:pt x="53" y="5"/>
                  </a:lnTo>
                  <a:lnTo>
                    <a:pt x="33" y="50"/>
                  </a:lnTo>
                  <a:lnTo>
                    <a:pt x="17" y="7"/>
                  </a:lnTo>
                  <a:lnTo>
                    <a:pt x="17" y="5"/>
                  </a:lnTo>
                  <a:lnTo>
                    <a:pt x="14" y="5"/>
                  </a:lnTo>
                  <a:lnTo>
                    <a:pt x="14" y="2"/>
                  </a:lnTo>
                  <a:lnTo>
                    <a:pt x="12" y="2"/>
                  </a:lnTo>
                  <a:lnTo>
                    <a:pt x="12" y="0"/>
                  </a:lnTo>
                  <a:lnTo>
                    <a:pt x="2" y="0"/>
                  </a:lnTo>
                  <a:lnTo>
                    <a:pt x="2" y="2"/>
                  </a:lnTo>
                  <a:lnTo>
                    <a:pt x="0" y="2"/>
                  </a:lnTo>
                  <a:lnTo>
                    <a:pt x="0" y="62"/>
                  </a:lnTo>
                  <a:lnTo>
                    <a:pt x="9" y="62"/>
                  </a:lnTo>
                  <a:lnTo>
                    <a:pt x="9" y="7"/>
                  </a:lnTo>
                  <a:lnTo>
                    <a:pt x="31" y="62"/>
                  </a:lnTo>
                  <a:lnTo>
                    <a:pt x="38" y="62"/>
                  </a:lnTo>
                  <a:lnTo>
                    <a:pt x="43" y="50"/>
                  </a:lnTo>
                  <a:lnTo>
                    <a:pt x="60" y="7"/>
                  </a:lnTo>
                  <a:lnTo>
                    <a:pt x="60" y="62"/>
                  </a:lnTo>
                  <a:lnTo>
                    <a:pt x="69" y="62"/>
                  </a:lnTo>
                  <a:lnTo>
                    <a:pt x="69" y="7"/>
                  </a:lnTo>
                  <a:lnTo>
                    <a:pt x="69" y="2"/>
                  </a:lnTo>
                  <a:close/>
                  <a:moveTo>
                    <a:pt x="125" y="17"/>
                  </a:moveTo>
                  <a:lnTo>
                    <a:pt x="115" y="17"/>
                  </a:lnTo>
                  <a:lnTo>
                    <a:pt x="115" y="48"/>
                  </a:lnTo>
                  <a:lnTo>
                    <a:pt x="113" y="50"/>
                  </a:lnTo>
                  <a:lnTo>
                    <a:pt x="113" y="53"/>
                  </a:lnTo>
                  <a:lnTo>
                    <a:pt x="110" y="55"/>
                  </a:lnTo>
                  <a:lnTo>
                    <a:pt x="108" y="55"/>
                  </a:lnTo>
                  <a:lnTo>
                    <a:pt x="105" y="57"/>
                  </a:lnTo>
                  <a:lnTo>
                    <a:pt x="101" y="57"/>
                  </a:lnTo>
                  <a:lnTo>
                    <a:pt x="101" y="55"/>
                  </a:lnTo>
                  <a:lnTo>
                    <a:pt x="98" y="55"/>
                  </a:lnTo>
                  <a:lnTo>
                    <a:pt x="96" y="53"/>
                  </a:lnTo>
                  <a:lnTo>
                    <a:pt x="96" y="50"/>
                  </a:lnTo>
                  <a:lnTo>
                    <a:pt x="93" y="48"/>
                  </a:lnTo>
                  <a:lnTo>
                    <a:pt x="93" y="17"/>
                  </a:lnTo>
                  <a:lnTo>
                    <a:pt x="86" y="17"/>
                  </a:lnTo>
                  <a:lnTo>
                    <a:pt x="86" y="53"/>
                  </a:lnTo>
                  <a:lnTo>
                    <a:pt x="89" y="55"/>
                  </a:lnTo>
                  <a:lnTo>
                    <a:pt x="89" y="57"/>
                  </a:lnTo>
                  <a:lnTo>
                    <a:pt x="93" y="62"/>
                  </a:lnTo>
                  <a:lnTo>
                    <a:pt x="96" y="62"/>
                  </a:lnTo>
                  <a:lnTo>
                    <a:pt x="98" y="65"/>
                  </a:lnTo>
                  <a:lnTo>
                    <a:pt x="105" y="65"/>
                  </a:lnTo>
                  <a:lnTo>
                    <a:pt x="108" y="62"/>
                  </a:lnTo>
                  <a:lnTo>
                    <a:pt x="110" y="62"/>
                  </a:lnTo>
                  <a:lnTo>
                    <a:pt x="115" y="57"/>
                  </a:lnTo>
                  <a:lnTo>
                    <a:pt x="117" y="55"/>
                  </a:lnTo>
                  <a:lnTo>
                    <a:pt x="117" y="62"/>
                  </a:lnTo>
                  <a:lnTo>
                    <a:pt x="125" y="62"/>
                  </a:lnTo>
                  <a:lnTo>
                    <a:pt x="125" y="17"/>
                  </a:lnTo>
                  <a:close/>
                  <a:moveTo>
                    <a:pt x="158" y="17"/>
                  </a:moveTo>
                  <a:lnTo>
                    <a:pt x="146" y="17"/>
                  </a:lnTo>
                  <a:lnTo>
                    <a:pt x="146" y="5"/>
                  </a:lnTo>
                  <a:lnTo>
                    <a:pt x="139" y="5"/>
                  </a:lnTo>
                  <a:lnTo>
                    <a:pt x="139" y="17"/>
                  </a:lnTo>
                  <a:lnTo>
                    <a:pt x="129" y="17"/>
                  </a:lnTo>
                  <a:lnTo>
                    <a:pt x="129" y="21"/>
                  </a:lnTo>
                  <a:lnTo>
                    <a:pt x="139" y="21"/>
                  </a:lnTo>
                  <a:lnTo>
                    <a:pt x="139" y="60"/>
                  </a:lnTo>
                  <a:lnTo>
                    <a:pt x="141" y="60"/>
                  </a:lnTo>
                  <a:lnTo>
                    <a:pt x="141" y="62"/>
                  </a:lnTo>
                  <a:lnTo>
                    <a:pt x="146" y="62"/>
                  </a:lnTo>
                  <a:lnTo>
                    <a:pt x="146" y="65"/>
                  </a:lnTo>
                  <a:lnTo>
                    <a:pt x="156" y="65"/>
                  </a:lnTo>
                  <a:lnTo>
                    <a:pt x="156" y="62"/>
                  </a:lnTo>
                  <a:lnTo>
                    <a:pt x="158" y="62"/>
                  </a:lnTo>
                  <a:lnTo>
                    <a:pt x="158" y="57"/>
                  </a:lnTo>
                  <a:lnTo>
                    <a:pt x="158" y="55"/>
                  </a:lnTo>
                  <a:lnTo>
                    <a:pt x="156" y="55"/>
                  </a:lnTo>
                  <a:lnTo>
                    <a:pt x="156" y="57"/>
                  </a:lnTo>
                  <a:lnTo>
                    <a:pt x="151" y="57"/>
                  </a:lnTo>
                  <a:lnTo>
                    <a:pt x="146" y="53"/>
                  </a:lnTo>
                  <a:lnTo>
                    <a:pt x="146" y="21"/>
                  </a:lnTo>
                  <a:lnTo>
                    <a:pt x="158" y="21"/>
                  </a:lnTo>
                  <a:lnTo>
                    <a:pt x="158" y="17"/>
                  </a:lnTo>
                  <a:close/>
                  <a:moveTo>
                    <a:pt x="201" y="26"/>
                  </a:moveTo>
                  <a:lnTo>
                    <a:pt x="199" y="24"/>
                  </a:lnTo>
                  <a:lnTo>
                    <a:pt x="199" y="21"/>
                  </a:lnTo>
                  <a:lnTo>
                    <a:pt x="199" y="19"/>
                  </a:lnTo>
                  <a:lnTo>
                    <a:pt x="197" y="19"/>
                  </a:lnTo>
                  <a:lnTo>
                    <a:pt x="194" y="17"/>
                  </a:lnTo>
                  <a:lnTo>
                    <a:pt x="192" y="17"/>
                  </a:lnTo>
                  <a:lnTo>
                    <a:pt x="189" y="14"/>
                  </a:lnTo>
                  <a:lnTo>
                    <a:pt x="177" y="14"/>
                  </a:lnTo>
                  <a:lnTo>
                    <a:pt x="175" y="17"/>
                  </a:lnTo>
                  <a:lnTo>
                    <a:pt x="170" y="17"/>
                  </a:lnTo>
                  <a:lnTo>
                    <a:pt x="168" y="19"/>
                  </a:lnTo>
                  <a:lnTo>
                    <a:pt x="168" y="26"/>
                  </a:lnTo>
                  <a:lnTo>
                    <a:pt x="170" y="24"/>
                  </a:lnTo>
                  <a:lnTo>
                    <a:pt x="173" y="24"/>
                  </a:lnTo>
                  <a:lnTo>
                    <a:pt x="175" y="21"/>
                  </a:lnTo>
                  <a:lnTo>
                    <a:pt x="189" y="21"/>
                  </a:lnTo>
                  <a:lnTo>
                    <a:pt x="189" y="24"/>
                  </a:lnTo>
                  <a:lnTo>
                    <a:pt x="192" y="24"/>
                  </a:lnTo>
                  <a:lnTo>
                    <a:pt x="192" y="33"/>
                  </a:lnTo>
                  <a:lnTo>
                    <a:pt x="192" y="41"/>
                  </a:lnTo>
                  <a:lnTo>
                    <a:pt x="192" y="53"/>
                  </a:lnTo>
                  <a:lnTo>
                    <a:pt x="189" y="55"/>
                  </a:lnTo>
                  <a:lnTo>
                    <a:pt x="187" y="55"/>
                  </a:lnTo>
                  <a:lnTo>
                    <a:pt x="185" y="57"/>
                  </a:lnTo>
                  <a:lnTo>
                    <a:pt x="177" y="57"/>
                  </a:lnTo>
                  <a:lnTo>
                    <a:pt x="175" y="55"/>
                  </a:lnTo>
                  <a:lnTo>
                    <a:pt x="173" y="55"/>
                  </a:lnTo>
                  <a:lnTo>
                    <a:pt x="173" y="45"/>
                  </a:lnTo>
                  <a:lnTo>
                    <a:pt x="175" y="45"/>
                  </a:lnTo>
                  <a:lnTo>
                    <a:pt x="175" y="43"/>
                  </a:lnTo>
                  <a:lnTo>
                    <a:pt x="177" y="43"/>
                  </a:lnTo>
                  <a:lnTo>
                    <a:pt x="177" y="41"/>
                  </a:lnTo>
                  <a:lnTo>
                    <a:pt x="192" y="41"/>
                  </a:lnTo>
                  <a:lnTo>
                    <a:pt x="192" y="33"/>
                  </a:lnTo>
                  <a:lnTo>
                    <a:pt x="182" y="33"/>
                  </a:lnTo>
                  <a:lnTo>
                    <a:pt x="180" y="36"/>
                  </a:lnTo>
                  <a:lnTo>
                    <a:pt x="175" y="36"/>
                  </a:lnTo>
                  <a:lnTo>
                    <a:pt x="173" y="38"/>
                  </a:lnTo>
                  <a:lnTo>
                    <a:pt x="170" y="38"/>
                  </a:lnTo>
                  <a:lnTo>
                    <a:pt x="165" y="43"/>
                  </a:lnTo>
                  <a:lnTo>
                    <a:pt x="165" y="57"/>
                  </a:lnTo>
                  <a:lnTo>
                    <a:pt x="170" y="62"/>
                  </a:lnTo>
                  <a:lnTo>
                    <a:pt x="173" y="62"/>
                  </a:lnTo>
                  <a:lnTo>
                    <a:pt x="175" y="65"/>
                  </a:lnTo>
                  <a:lnTo>
                    <a:pt x="182" y="65"/>
                  </a:lnTo>
                  <a:lnTo>
                    <a:pt x="185" y="62"/>
                  </a:lnTo>
                  <a:lnTo>
                    <a:pt x="187" y="62"/>
                  </a:lnTo>
                  <a:lnTo>
                    <a:pt x="192" y="57"/>
                  </a:lnTo>
                  <a:lnTo>
                    <a:pt x="194" y="57"/>
                  </a:lnTo>
                  <a:lnTo>
                    <a:pt x="194" y="62"/>
                  </a:lnTo>
                  <a:lnTo>
                    <a:pt x="201" y="62"/>
                  </a:lnTo>
                  <a:lnTo>
                    <a:pt x="201" y="41"/>
                  </a:lnTo>
                  <a:lnTo>
                    <a:pt x="201" y="26"/>
                  </a:lnTo>
                  <a:close/>
                  <a:moveTo>
                    <a:pt x="240" y="17"/>
                  </a:moveTo>
                  <a:lnTo>
                    <a:pt x="228" y="17"/>
                  </a:lnTo>
                  <a:lnTo>
                    <a:pt x="228" y="5"/>
                  </a:lnTo>
                  <a:lnTo>
                    <a:pt x="218" y="5"/>
                  </a:lnTo>
                  <a:lnTo>
                    <a:pt x="218" y="17"/>
                  </a:lnTo>
                  <a:lnTo>
                    <a:pt x="211" y="17"/>
                  </a:lnTo>
                  <a:lnTo>
                    <a:pt x="211" y="21"/>
                  </a:lnTo>
                  <a:lnTo>
                    <a:pt x="218" y="21"/>
                  </a:lnTo>
                  <a:lnTo>
                    <a:pt x="218" y="50"/>
                  </a:lnTo>
                  <a:lnTo>
                    <a:pt x="221" y="53"/>
                  </a:lnTo>
                  <a:lnTo>
                    <a:pt x="221" y="60"/>
                  </a:lnTo>
                  <a:lnTo>
                    <a:pt x="223" y="60"/>
                  </a:lnTo>
                  <a:lnTo>
                    <a:pt x="223" y="62"/>
                  </a:lnTo>
                  <a:lnTo>
                    <a:pt x="225" y="62"/>
                  </a:lnTo>
                  <a:lnTo>
                    <a:pt x="228" y="65"/>
                  </a:lnTo>
                  <a:lnTo>
                    <a:pt x="235" y="65"/>
                  </a:lnTo>
                  <a:lnTo>
                    <a:pt x="237" y="62"/>
                  </a:lnTo>
                  <a:lnTo>
                    <a:pt x="240" y="62"/>
                  </a:lnTo>
                  <a:lnTo>
                    <a:pt x="240" y="57"/>
                  </a:lnTo>
                  <a:lnTo>
                    <a:pt x="240" y="55"/>
                  </a:lnTo>
                  <a:lnTo>
                    <a:pt x="237" y="55"/>
                  </a:lnTo>
                  <a:lnTo>
                    <a:pt x="237" y="57"/>
                  </a:lnTo>
                  <a:lnTo>
                    <a:pt x="230" y="57"/>
                  </a:lnTo>
                  <a:lnTo>
                    <a:pt x="230" y="55"/>
                  </a:lnTo>
                  <a:lnTo>
                    <a:pt x="228" y="55"/>
                  </a:lnTo>
                  <a:lnTo>
                    <a:pt x="228" y="21"/>
                  </a:lnTo>
                  <a:lnTo>
                    <a:pt x="240" y="21"/>
                  </a:lnTo>
                  <a:lnTo>
                    <a:pt x="240" y="17"/>
                  </a:lnTo>
                  <a:close/>
                  <a:moveTo>
                    <a:pt x="257" y="17"/>
                  </a:moveTo>
                  <a:lnTo>
                    <a:pt x="249" y="17"/>
                  </a:lnTo>
                  <a:lnTo>
                    <a:pt x="249" y="62"/>
                  </a:lnTo>
                  <a:lnTo>
                    <a:pt x="257" y="62"/>
                  </a:lnTo>
                  <a:lnTo>
                    <a:pt x="257" y="17"/>
                  </a:lnTo>
                  <a:close/>
                  <a:moveTo>
                    <a:pt x="257" y="0"/>
                  </a:moveTo>
                  <a:lnTo>
                    <a:pt x="247" y="0"/>
                  </a:lnTo>
                  <a:lnTo>
                    <a:pt x="247" y="7"/>
                  </a:lnTo>
                  <a:lnTo>
                    <a:pt x="257" y="7"/>
                  </a:lnTo>
                  <a:lnTo>
                    <a:pt x="257" y="0"/>
                  </a:lnTo>
                  <a:close/>
                  <a:moveTo>
                    <a:pt x="314" y="31"/>
                  </a:moveTo>
                  <a:lnTo>
                    <a:pt x="312" y="29"/>
                  </a:lnTo>
                  <a:lnTo>
                    <a:pt x="312" y="24"/>
                  </a:lnTo>
                  <a:lnTo>
                    <a:pt x="309" y="21"/>
                  </a:lnTo>
                  <a:lnTo>
                    <a:pt x="307" y="19"/>
                  </a:lnTo>
                  <a:lnTo>
                    <a:pt x="307" y="36"/>
                  </a:lnTo>
                  <a:lnTo>
                    <a:pt x="307" y="43"/>
                  </a:lnTo>
                  <a:lnTo>
                    <a:pt x="305" y="43"/>
                  </a:lnTo>
                  <a:lnTo>
                    <a:pt x="305" y="50"/>
                  </a:lnTo>
                  <a:lnTo>
                    <a:pt x="300" y="55"/>
                  </a:lnTo>
                  <a:lnTo>
                    <a:pt x="297" y="55"/>
                  </a:lnTo>
                  <a:lnTo>
                    <a:pt x="297" y="57"/>
                  </a:lnTo>
                  <a:lnTo>
                    <a:pt x="288" y="57"/>
                  </a:lnTo>
                  <a:lnTo>
                    <a:pt x="285" y="55"/>
                  </a:lnTo>
                  <a:lnTo>
                    <a:pt x="283" y="55"/>
                  </a:lnTo>
                  <a:lnTo>
                    <a:pt x="283" y="53"/>
                  </a:lnTo>
                  <a:lnTo>
                    <a:pt x="281" y="53"/>
                  </a:lnTo>
                  <a:lnTo>
                    <a:pt x="281" y="45"/>
                  </a:lnTo>
                  <a:lnTo>
                    <a:pt x="278" y="43"/>
                  </a:lnTo>
                  <a:lnTo>
                    <a:pt x="278" y="33"/>
                  </a:lnTo>
                  <a:lnTo>
                    <a:pt x="281" y="31"/>
                  </a:lnTo>
                  <a:lnTo>
                    <a:pt x="281" y="29"/>
                  </a:lnTo>
                  <a:lnTo>
                    <a:pt x="283" y="26"/>
                  </a:lnTo>
                  <a:lnTo>
                    <a:pt x="283" y="24"/>
                  </a:lnTo>
                  <a:lnTo>
                    <a:pt x="285" y="24"/>
                  </a:lnTo>
                  <a:lnTo>
                    <a:pt x="285" y="21"/>
                  </a:lnTo>
                  <a:lnTo>
                    <a:pt x="297" y="21"/>
                  </a:lnTo>
                  <a:lnTo>
                    <a:pt x="300" y="24"/>
                  </a:lnTo>
                  <a:lnTo>
                    <a:pt x="302" y="24"/>
                  </a:lnTo>
                  <a:lnTo>
                    <a:pt x="302" y="26"/>
                  </a:lnTo>
                  <a:lnTo>
                    <a:pt x="305" y="29"/>
                  </a:lnTo>
                  <a:lnTo>
                    <a:pt x="305" y="33"/>
                  </a:lnTo>
                  <a:lnTo>
                    <a:pt x="307" y="36"/>
                  </a:lnTo>
                  <a:lnTo>
                    <a:pt x="307" y="19"/>
                  </a:lnTo>
                  <a:lnTo>
                    <a:pt x="305" y="17"/>
                  </a:lnTo>
                  <a:lnTo>
                    <a:pt x="302" y="17"/>
                  </a:lnTo>
                  <a:lnTo>
                    <a:pt x="300" y="14"/>
                  </a:lnTo>
                  <a:lnTo>
                    <a:pt x="285" y="14"/>
                  </a:lnTo>
                  <a:lnTo>
                    <a:pt x="283" y="17"/>
                  </a:lnTo>
                  <a:lnTo>
                    <a:pt x="281" y="17"/>
                  </a:lnTo>
                  <a:lnTo>
                    <a:pt x="273" y="24"/>
                  </a:lnTo>
                  <a:lnTo>
                    <a:pt x="273" y="26"/>
                  </a:lnTo>
                  <a:lnTo>
                    <a:pt x="271" y="29"/>
                  </a:lnTo>
                  <a:lnTo>
                    <a:pt x="271" y="50"/>
                  </a:lnTo>
                  <a:lnTo>
                    <a:pt x="273" y="53"/>
                  </a:lnTo>
                  <a:lnTo>
                    <a:pt x="273" y="55"/>
                  </a:lnTo>
                  <a:lnTo>
                    <a:pt x="281" y="62"/>
                  </a:lnTo>
                  <a:lnTo>
                    <a:pt x="285" y="62"/>
                  </a:lnTo>
                  <a:lnTo>
                    <a:pt x="288" y="65"/>
                  </a:lnTo>
                  <a:lnTo>
                    <a:pt x="295" y="65"/>
                  </a:lnTo>
                  <a:lnTo>
                    <a:pt x="300" y="62"/>
                  </a:lnTo>
                  <a:lnTo>
                    <a:pt x="302" y="62"/>
                  </a:lnTo>
                  <a:lnTo>
                    <a:pt x="305" y="60"/>
                  </a:lnTo>
                  <a:lnTo>
                    <a:pt x="307" y="60"/>
                  </a:lnTo>
                  <a:lnTo>
                    <a:pt x="309" y="57"/>
                  </a:lnTo>
                  <a:lnTo>
                    <a:pt x="309" y="55"/>
                  </a:lnTo>
                  <a:lnTo>
                    <a:pt x="312" y="53"/>
                  </a:lnTo>
                  <a:lnTo>
                    <a:pt x="312" y="48"/>
                  </a:lnTo>
                  <a:lnTo>
                    <a:pt x="314" y="45"/>
                  </a:lnTo>
                  <a:lnTo>
                    <a:pt x="314" y="31"/>
                  </a:lnTo>
                  <a:close/>
                  <a:moveTo>
                    <a:pt x="367" y="24"/>
                  </a:moveTo>
                  <a:lnTo>
                    <a:pt x="365" y="21"/>
                  </a:lnTo>
                  <a:lnTo>
                    <a:pt x="365" y="19"/>
                  </a:lnTo>
                  <a:lnTo>
                    <a:pt x="362" y="19"/>
                  </a:lnTo>
                  <a:lnTo>
                    <a:pt x="362" y="17"/>
                  </a:lnTo>
                  <a:lnTo>
                    <a:pt x="360" y="17"/>
                  </a:lnTo>
                  <a:lnTo>
                    <a:pt x="357" y="14"/>
                  </a:lnTo>
                  <a:lnTo>
                    <a:pt x="348" y="14"/>
                  </a:lnTo>
                  <a:lnTo>
                    <a:pt x="343" y="17"/>
                  </a:lnTo>
                  <a:lnTo>
                    <a:pt x="341" y="19"/>
                  </a:lnTo>
                  <a:lnTo>
                    <a:pt x="338" y="19"/>
                  </a:lnTo>
                  <a:lnTo>
                    <a:pt x="336" y="24"/>
                  </a:lnTo>
                  <a:lnTo>
                    <a:pt x="336" y="17"/>
                  </a:lnTo>
                  <a:lnTo>
                    <a:pt x="329" y="17"/>
                  </a:lnTo>
                  <a:lnTo>
                    <a:pt x="329" y="62"/>
                  </a:lnTo>
                  <a:lnTo>
                    <a:pt x="338" y="62"/>
                  </a:lnTo>
                  <a:lnTo>
                    <a:pt x="338" y="29"/>
                  </a:lnTo>
                  <a:lnTo>
                    <a:pt x="343" y="24"/>
                  </a:lnTo>
                  <a:lnTo>
                    <a:pt x="345" y="21"/>
                  </a:lnTo>
                  <a:lnTo>
                    <a:pt x="355" y="21"/>
                  </a:lnTo>
                  <a:lnTo>
                    <a:pt x="355" y="24"/>
                  </a:lnTo>
                  <a:lnTo>
                    <a:pt x="357" y="24"/>
                  </a:lnTo>
                  <a:lnTo>
                    <a:pt x="357" y="26"/>
                  </a:lnTo>
                  <a:lnTo>
                    <a:pt x="360" y="29"/>
                  </a:lnTo>
                  <a:lnTo>
                    <a:pt x="360" y="62"/>
                  </a:lnTo>
                  <a:lnTo>
                    <a:pt x="367" y="62"/>
                  </a:lnTo>
                  <a:lnTo>
                    <a:pt x="367"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Line 30">
              <a:extLst>
                <a:ext uri="{FF2B5EF4-FFF2-40B4-BE49-F238E27FC236}">
                  <a16:creationId xmlns:a16="http://schemas.microsoft.com/office/drawing/2014/main" id="{84F20859-7280-E158-1CB8-244360CA88A7}"/>
                </a:ext>
              </a:extLst>
            </p:cNvPr>
            <p:cNvSpPr>
              <a:spLocks noChangeShapeType="1"/>
            </p:cNvSpPr>
            <p:nvPr/>
          </p:nvSpPr>
          <p:spPr bwMode="auto">
            <a:xfrm>
              <a:off x="8510" y="554"/>
              <a:ext cx="0" cy="26"/>
            </a:xfrm>
            <a:prstGeom prst="line">
              <a:avLst/>
            </a:prstGeom>
            <a:noFill/>
            <a:ln w="6096">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Freeform 31">
              <a:extLst>
                <a:ext uri="{FF2B5EF4-FFF2-40B4-BE49-F238E27FC236}">
                  <a16:creationId xmlns:a16="http://schemas.microsoft.com/office/drawing/2014/main" id="{1D7B10C1-F6BC-82D3-B654-778EF0E435B1}"/>
                </a:ext>
              </a:extLst>
            </p:cNvPr>
            <p:cNvSpPr>
              <a:spLocks/>
            </p:cNvSpPr>
            <p:nvPr/>
          </p:nvSpPr>
          <p:spPr bwMode="auto">
            <a:xfrm>
              <a:off x="8469" y="570"/>
              <a:ext cx="82" cy="80"/>
            </a:xfrm>
            <a:custGeom>
              <a:avLst/>
              <a:gdLst>
                <a:gd name="T0" fmla="+- 0 8510 8470"/>
                <a:gd name="T1" fmla="*/ T0 w 82"/>
                <a:gd name="T2" fmla="+- 0 650 571"/>
                <a:gd name="T3" fmla="*/ 650 h 80"/>
                <a:gd name="T4" fmla="+- 0 8470 8470"/>
                <a:gd name="T5" fmla="*/ T4 w 82"/>
                <a:gd name="T6" fmla="+- 0 571 571"/>
                <a:gd name="T7" fmla="*/ 571 h 80"/>
                <a:gd name="T8" fmla="+- 0 8551 8470"/>
                <a:gd name="T9" fmla="*/ T8 w 82"/>
                <a:gd name="T10" fmla="+- 0 571 571"/>
                <a:gd name="T11" fmla="*/ 571 h 80"/>
                <a:gd name="T12" fmla="+- 0 8510 8470"/>
                <a:gd name="T13" fmla="*/ T12 w 82"/>
                <a:gd name="T14" fmla="+- 0 650 571"/>
                <a:gd name="T15" fmla="*/ 650 h 80"/>
              </a:gdLst>
              <a:ahLst/>
              <a:cxnLst>
                <a:cxn ang="0">
                  <a:pos x="T1" y="T3"/>
                </a:cxn>
                <a:cxn ang="0">
                  <a:pos x="T5" y="T7"/>
                </a:cxn>
                <a:cxn ang="0">
                  <a:pos x="T9" y="T11"/>
                </a:cxn>
                <a:cxn ang="0">
                  <a:pos x="T13" y="T15"/>
                </a:cxn>
              </a:cxnLst>
              <a:rect l="0" t="0" r="r" b="b"/>
              <a:pathLst>
                <a:path w="82" h="80">
                  <a:moveTo>
                    <a:pt x="40" y="79"/>
                  </a:moveTo>
                  <a:lnTo>
                    <a:pt x="0" y="0"/>
                  </a:lnTo>
                  <a:lnTo>
                    <a:pt x="81" y="0"/>
                  </a:lnTo>
                  <a:lnTo>
                    <a:pt x="4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Line 32">
              <a:extLst>
                <a:ext uri="{FF2B5EF4-FFF2-40B4-BE49-F238E27FC236}">
                  <a16:creationId xmlns:a16="http://schemas.microsoft.com/office/drawing/2014/main" id="{6969072B-1052-D03A-9ADB-2B2C8C373AFB}"/>
                </a:ext>
              </a:extLst>
            </p:cNvPr>
            <p:cNvSpPr>
              <a:spLocks noChangeShapeType="1"/>
            </p:cNvSpPr>
            <p:nvPr/>
          </p:nvSpPr>
          <p:spPr bwMode="auto">
            <a:xfrm>
              <a:off x="8510" y="818"/>
              <a:ext cx="0" cy="55"/>
            </a:xfrm>
            <a:prstGeom prst="line">
              <a:avLst/>
            </a:prstGeom>
            <a:noFill/>
            <a:ln w="6096">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Freeform 33">
              <a:extLst>
                <a:ext uri="{FF2B5EF4-FFF2-40B4-BE49-F238E27FC236}">
                  <a16:creationId xmlns:a16="http://schemas.microsoft.com/office/drawing/2014/main" id="{AC6B7FC0-0AAF-6072-A1EE-12C0E0E62A99}"/>
                </a:ext>
              </a:extLst>
            </p:cNvPr>
            <p:cNvSpPr>
              <a:spLocks/>
            </p:cNvSpPr>
            <p:nvPr/>
          </p:nvSpPr>
          <p:spPr bwMode="auto">
            <a:xfrm>
              <a:off x="8469" y="861"/>
              <a:ext cx="82" cy="82"/>
            </a:xfrm>
            <a:custGeom>
              <a:avLst/>
              <a:gdLst>
                <a:gd name="T0" fmla="+- 0 8510 8470"/>
                <a:gd name="T1" fmla="*/ T0 w 82"/>
                <a:gd name="T2" fmla="+- 0 943 861"/>
                <a:gd name="T3" fmla="*/ 943 h 82"/>
                <a:gd name="T4" fmla="+- 0 8470 8470"/>
                <a:gd name="T5" fmla="*/ T4 w 82"/>
                <a:gd name="T6" fmla="+- 0 861 861"/>
                <a:gd name="T7" fmla="*/ 861 h 82"/>
                <a:gd name="T8" fmla="+- 0 8551 8470"/>
                <a:gd name="T9" fmla="*/ T8 w 82"/>
                <a:gd name="T10" fmla="+- 0 861 861"/>
                <a:gd name="T11" fmla="*/ 861 h 82"/>
                <a:gd name="T12" fmla="+- 0 8510 8470"/>
                <a:gd name="T13" fmla="*/ T12 w 82"/>
                <a:gd name="T14" fmla="+- 0 943 861"/>
                <a:gd name="T15" fmla="*/ 943 h 82"/>
              </a:gdLst>
              <a:ahLst/>
              <a:cxnLst>
                <a:cxn ang="0">
                  <a:pos x="T1" y="T3"/>
                </a:cxn>
                <a:cxn ang="0">
                  <a:pos x="T5" y="T7"/>
                </a:cxn>
                <a:cxn ang="0">
                  <a:pos x="T9" y="T11"/>
                </a:cxn>
                <a:cxn ang="0">
                  <a:pos x="T13" y="T15"/>
                </a:cxn>
              </a:cxnLst>
              <a:rect l="0" t="0" r="r" b="b"/>
              <a:pathLst>
                <a:path w="82" h="82">
                  <a:moveTo>
                    <a:pt x="40" y="82"/>
                  </a:moveTo>
                  <a:lnTo>
                    <a:pt x="0" y="0"/>
                  </a:lnTo>
                  <a:lnTo>
                    <a:pt x="81" y="0"/>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58" name="Picture 34">
              <a:extLst>
                <a:ext uri="{FF2B5EF4-FFF2-40B4-BE49-F238E27FC236}">
                  <a16:creationId xmlns:a16="http://schemas.microsoft.com/office/drawing/2014/main" id="{56FCDCE7-3DA0-8FD7-9977-E604A6DFDA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40" y="1257"/>
              <a:ext cx="968"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5">
              <a:extLst>
                <a:ext uri="{FF2B5EF4-FFF2-40B4-BE49-F238E27FC236}">
                  <a16:creationId xmlns:a16="http://schemas.microsoft.com/office/drawing/2014/main" id="{75B589BC-149A-3097-FDA5-A68F1B15DFCC}"/>
                </a:ext>
              </a:extLst>
            </p:cNvPr>
            <p:cNvSpPr>
              <a:spLocks noChangeArrowheads="1"/>
            </p:cNvSpPr>
            <p:nvPr/>
          </p:nvSpPr>
          <p:spPr bwMode="auto">
            <a:xfrm>
              <a:off x="8061" y="1262"/>
              <a:ext cx="900" cy="1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Rectangle 36">
              <a:extLst>
                <a:ext uri="{FF2B5EF4-FFF2-40B4-BE49-F238E27FC236}">
                  <a16:creationId xmlns:a16="http://schemas.microsoft.com/office/drawing/2014/main" id="{C4A8AD1C-77DD-D481-ED8C-A5748AF1A1CE}"/>
                </a:ext>
              </a:extLst>
            </p:cNvPr>
            <p:cNvSpPr>
              <a:spLocks noChangeArrowheads="1"/>
            </p:cNvSpPr>
            <p:nvPr/>
          </p:nvSpPr>
          <p:spPr bwMode="auto">
            <a:xfrm>
              <a:off x="8061" y="1262"/>
              <a:ext cx="898" cy="168"/>
            </a:xfrm>
            <a:prstGeom prst="rect">
              <a:avLst/>
            </a:prstGeom>
            <a:noFill/>
            <a:ln w="6096">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AutoShape 37">
              <a:extLst>
                <a:ext uri="{FF2B5EF4-FFF2-40B4-BE49-F238E27FC236}">
                  <a16:creationId xmlns:a16="http://schemas.microsoft.com/office/drawing/2014/main" id="{EEC02014-252D-1E4B-4243-FC22945D2841}"/>
                </a:ext>
              </a:extLst>
            </p:cNvPr>
            <p:cNvSpPr>
              <a:spLocks/>
            </p:cNvSpPr>
            <p:nvPr/>
          </p:nvSpPr>
          <p:spPr bwMode="auto">
            <a:xfrm>
              <a:off x="8332" y="1312"/>
              <a:ext cx="360" cy="68"/>
            </a:xfrm>
            <a:custGeom>
              <a:avLst/>
              <a:gdLst>
                <a:gd name="T0" fmla="+- 0 8364 8333"/>
                <a:gd name="T1" fmla="*/ T0 w 360"/>
                <a:gd name="T2" fmla="+- 0 1348 1312"/>
                <a:gd name="T3" fmla="*/ 1348 h 68"/>
                <a:gd name="T4" fmla="+- 0 8347 8333"/>
                <a:gd name="T5" fmla="*/ T4 w 360"/>
                <a:gd name="T6" fmla="+- 0 1339 1312"/>
                <a:gd name="T7" fmla="*/ 1339 h 68"/>
                <a:gd name="T8" fmla="+- 0 8345 8333"/>
                <a:gd name="T9" fmla="*/ T8 w 360"/>
                <a:gd name="T10" fmla="+- 0 1324 1312"/>
                <a:gd name="T11" fmla="*/ 1324 h 68"/>
                <a:gd name="T12" fmla="+- 0 8369 8333"/>
                <a:gd name="T13" fmla="*/ T12 w 360"/>
                <a:gd name="T14" fmla="+- 0 1322 1312"/>
                <a:gd name="T15" fmla="*/ 1322 h 68"/>
                <a:gd name="T16" fmla="+- 0 8345 8333"/>
                <a:gd name="T17" fmla="*/ T16 w 360"/>
                <a:gd name="T18" fmla="+- 0 1315 1312"/>
                <a:gd name="T19" fmla="*/ 1315 h 68"/>
                <a:gd name="T20" fmla="+- 0 8338 8333"/>
                <a:gd name="T21" fmla="*/ T20 w 360"/>
                <a:gd name="T22" fmla="+- 0 1341 1312"/>
                <a:gd name="T23" fmla="*/ 1341 h 68"/>
                <a:gd name="T24" fmla="+- 0 8354 8333"/>
                <a:gd name="T25" fmla="*/ T24 w 360"/>
                <a:gd name="T26" fmla="+- 0 1351 1312"/>
                <a:gd name="T27" fmla="*/ 1351 h 68"/>
                <a:gd name="T28" fmla="+- 0 8357 8333"/>
                <a:gd name="T29" fmla="*/ T28 w 360"/>
                <a:gd name="T30" fmla="+- 0 1372 1312"/>
                <a:gd name="T31" fmla="*/ 1372 h 68"/>
                <a:gd name="T32" fmla="+- 0 8333 8333"/>
                <a:gd name="T33" fmla="*/ T32 w 360"/>
                <a:gd name="T34" fmla="+- 0 1375 1312"/>
                <a:gd name="T35" fmla="*/ 1375 h 68"/>
                <a:gd name="T36" fmla="+- 0 8362 8333"/>
                <a:gd name="T37" fmla="*/ T36 w 360"/>
                <a:gd name="T38" fmla="+- 0 1377 1312"/>
                <a:gd name="T39" fmla="*/ 1377 h 68"/>
                <a:gd name="T40" fmla="+- 0 8371 8333"/>
                <a:gd name="T41" fmla="*/ T40 w 360"/>
                <a:gd name="T42" fmla="+- 0 1368 1312"/>
                <a:gd name="T43" fmla="*/ 1368 h 68"/>
                <a:gd name="T44" fmla="+- 0 8410 8333"/>
                <a:gd name="T45" fmla="*/ T44 w 360"/>
                <a:gd name="T46" fmla="+- 0 1334 1312"/>
                <a:gd name="T47" fmla="*/ 1334 h 68"/>
                <a:gd name="T48" fmla="+- 0 8388 8333"/>
                <a:gd name="T49" fmla="*/ T48 w 360"/>
                <a:gd name="T50" fmla="+- 0 1341 1312"/>
                <a:gd name="T51" fmla="*/ 1341 h 68"/>
                <a:gd name="T52" fmla="+- 0 8405 8333"/>
                <a:gd name="T53" fmla="*/ T52 w 360"/>
                <a:gd name="T54" fmla="+- 0 1332 1312"/>
                <a:gd name="T55" fmla="*/ 1332 h 68"/>
                <a:gd name="T56" fmla="+- 0 8386 8333"/>
                <a:gd name="T57" fmla="*/ T56 w 360"/>
                <a:gd name="T58" fmla="+- 0 1334 1312"/>
                <a:gd name="T59" fmla="*/ 1334 h 68"/>
                <a:gd name="T60" fmla="+- 0 8381 8333"/>
                <a:gd name="T61" fmla="*/ T60 w 360"/>
                <a:gd name="T62" fmla="+- 0 1372 1312"/>
                <a:gd name="T63" fmla="*/ 1372 h 68"/>
                <a:gd name="T64" fmla="+- 0 8410 8333"/>
                <a:gd name="T65" fmla="*/ T64 w 360"/>
                <a:gd name="T66" fmla="+- 0 1380 1312"/>
                <a:gd name="T67" fmla="*/ 1380 h 68"/>
                <a:gd name="T68" fmla="+- 0 8417 8333"/>
                <a:gd name="T69" fmla="*/ T68 w 360"/>
                <a:gd name="T70" fmla="+- 0 1370 1312"/>
                <a:gd name="T71" fmla="*/ 1370 h 68"/>
                <a:gd name="T72" fmla="+- 0 8388 8333"/>
                <a:gd name="T73" fmla="*/ T72 w 360"/>
                <a:gd name="T74" fmla="+- 0 1365 1312"/>
                <a:gd name="T75" fmla="*/ 1365 h 68"/>
                <a:gd name="T76" fmla="+- 0 8438 8333"/>
                <a:gd name="T77" fmla="*/ T76 w 360"/>
                <a:gd name="T78" fmla="+- 0 1312 1312"/>
                <a:gd name="T79" fmla="*/ 1312 h 68"/>
                <a:gd name="T80" fmla="+- 0 8491 8333"/>
                <a:gd name="T81" fmla="*/ T80 w 360"/>
                <a:gd name="T82" fmla="+- 0 1346 1312"/>
                <a:gd name="T83" fmla="*/ 1346 h 68"/>
                <a:gd name="T84" fmla="+- 0 8484 8333"/>
                <a:gd name="T85" fmla="*/ T84 w 360"/>
                <a:gd name="T86" fmla="+- 0 1344 1312"/>
                <a:gd name="T87" fmla="*/ 1344 h 68"/>
                <a:gd name="T88" fmla="+- 0 8465 8333"/>
                <a:gd name="T89" fmla="*/ T88 w 360"/>
                <a:gd name="T90" fmla="+- 0 1341 1312"/>
                <a:gd name="T91" fmla="*/ 1341 h 68"/>
                <a:gd name="T92" fmla="+- 0 8484 8333"/>
                <a:gd name="T93" fmla="*/ T92 w 360"/>
                <a:gd name="T94" fmla="+- 0 1334 1312"/>
                <a:gd name="T95" fmla="*/ 1334 h 68"/>
                <a:gd name="T96" fmla="+- 0 8465 8333"/>
                <a:gd name="T97" fmla="*/ T96 w 360"/>
                <a:gd name="T98" fmla="+- 0 1332 1312"/>
                <a:gd name="T99" fmla="*/ 1332 h 68"/>
                <a:gd name="T100" fmla="+- 0 8453 8333"/>
                <a:gd name="T101" fmla="*/ T100 w 360"/>
                <a:gd name="T102" fmla="+- 0 1365 1312"/>
                <a:gd name="T103" fmla="*/ 1365 h 68"/>
                <a:gd name="T104" fmla="+- 0 8465 8333"/>
                <a:gd name="T105" fmla="*/ T104 w 360"/>
                <a:gd name="T106" fmla="+- 0 1377 1312"/>
                <a:gd name="T107" fmla="*/ 1377 h 68"/>
                <a:gd name="T108" fmla="+- 0 8491 8333"/>
                <a:gd name="T109" fmla="*/ T108 w 360"/>
                <a:gd name="T110" fmla="+- 0 1370 1312"/>
                <a:gd name="T111" fmla="*/ 1370 h 68"/>
                <a:gd name="T112" fmla="+- 0 8462 8333"/>
                <a:gd name="T113" fmla="*/ T112 w 360"/>
                <a:gd name="T114" fmla="+- 0 1368 1312"/>
                <a:gd name="T115" fmla="*/ 1368 h 68"/>
                <a:gd name="T116" fmla="+- 0 8494 8333"/>
                <a:gd name="T117" fmla="*/ T116 w 360"/>
                <a:gd name="T118" fmla="+- 0 1351 1312"/>
                <a:gd name="T119" fmla="*/ 1351 h 68"/>
                <a:gd name="T120" fmla="+- 0 8525 8333"/>
                <a:gd name="T121" fmla="*/ T120 w 360"/>
                <a:gd name="T122" fmla="+- 0 1329 1312"/>
                <a:gd name="T123" fmla="*/ 1329 h 68"/>
                <a:gd name="T124" fmla="+- 0 8503 8333"/>
                <a:gd name="T125" fmla="*/ T124 w 360"/>
                <a:gd name="T126" fmla="+- 0 1344 1312"/>
                <a:gd name="T127" fmla="*/ 1344 h 68"/>
                <a:gd name="T128" fmla="+- 0 8506 8333"/>
                <a:gd name="T129" fmla="*/ T128 w 360"/>
                <a:gd name="T130" fmla="+- 0 1372 1312"/>
                <a:gd name="T131" fmla="*/ 1372 h 68"/>
                <a:gd name="T132" fmla="+- 0 8530 8333"/>
                <a:gd name="T133" fmla="*/ T132 w 360"/>
                <a:gd name="T134" fmla="+- 0 1380 1312"/>
                <a:gd name="T135" fmla="*/ 1380 h 68"/>
                <a:gd name="T136" fmla="+- 0 8532 8333"/>
                <a:gd name="T137" fmla="*/ T136 w 360"/>
                <a:gd name="T138" fmla="+- 0 1368 1312"/>
                <a:gd name="T139" fmla="*/ 1368 h 68"/>
                <a:gd name="T140" fmla="+- 0 8510 8333"/>
                <a:gd name="T141" fmla="*/ T140 w 360"/>
                <a:gd name="T142" fmla="+- 0 1346 1312"/>
                <a:gd name="T143" fmla="*/ 1346 h 68"/>
                <a:gd name="T144" fmla="+- 0 8532 8333"/>
                <a:gd name="T145" fmla="*/ T144 w 360"/>
                <a:gd name="T146" fmla="+- 0 1341 1312"/>
                <a:gd name="T147" fmla="*/ 1341 h 68"/>
                <a:gd name="T148" fmla="+- 0 8558 8333"/>
                <a:gd name="T149" fmla="*/ T148 w 360"/>
                <a:gd name="T150" fmla="+- 0 1320 1312"/>
                <a:gd name="T151" fmla="*/ 1320 h 68"/>
                <a:gd name="T152" fmla="+- 0 8542 8333"/>
                <a:gd name="T153" fmla="*/ T152 w 360"/>
                <a:gd name="T154" fmla="+- 0 1336 1312"/>
                <a:gd name="T155" fmla="*/ 1336 h 68"/>
                <a:gd name="T156" fmla="+- 0 8554 8333"/>
                <a:gd name="T157" fmla="*/ T156 w 360"/>
                <a:gd name="T158" fmla="+- 0 1377 1312"/>
                <a:gd name="T159" fmla="*/ 1377 h 68"/>
                <a:gd name="T160" fmla="+- 0 8561 8333"/>
                <a:gd name="T161" fmla="*/ T160 w 360"/>
                <a:gd name="T162" fmla="+- 0 1370 1312"/>
                <a:gd name="T163" fmla="*/ 1370 h 68"/>
                <a:gd name="T164" fmla="+- 0 8580 8333"/>
                <a:gd name="T165" fmla="*/ T164 w 360"/>
                <a:gd name="T166" fmla="+- 0 1332 1312"/>
                <a:gd name="T167" fmla="*/ 1332 h 68"/>
                <a:gd name="T168" fmla="+- 0 8580 8333"/>
                <a:gd name="T169" fmla="*/ T168 w 360"/>
                <a:gd name="T170" fmla="+- 0 1315 1312"/>
                <a:gd name="T171" fmla="*/ 1315 h 68"/>
                <a:gd name="T172" fmla="+- 0 8645 8333"/>
                <a:gd name="T173" fmla="*/ T172 w 360"/>
                <a:gd name="T174" fmla="+- 0 1344 1312"/>
                <a:gd name="T175" fmla="*/ 1344 h 68"/>
                <a:gd name="T176" fmla="+- 0 8638 8333"/>
                <a:gd name="T177" fmla="*/ T176 w 360"/>
                <a:gd name="T178" fmla="+- 0 1360 1312"/>
                <a:gd name="T179" fmla="*/ 1360 h 68"/>
                <a:gd name="T180" fmla="+- 0 8630 8333"/>
                <a:gd name="T181" fmla="*/ T180 w 360"/>
                <a:gd name="T182" fmla="+- 0 1372 1312"/>
                <a:gd name="T183" fmla="*/ 1372 h 68"/>
                <a:gd name="T184" fmla="+- 0 8611 8333"/>
                <a:gd name="T185" fmla="*/ T184 w 360"/>
                <a:gd name="T186" fmla="+- 0 1344 1312"/>
                <a:gd name="T187" fmla="*/ 1344 h 68"/>
                <a:gd name="T188" fmla="+- 0 8633 8333"/>
                <a:gd name="T189" fmla="*/ T188 w 360"/>
                <a:gd name="T190" fmla="+- 0 1339 1312"/>
                <a:gd name="T191" fmla="*/ 1339 h 68"/>
                <a:gd name="T192" fmla="+- 0 8635 8333"/>
                <a:gd name="T193" fmla="*/ T192 w 360"/>
                <a:gd name="T194" fmla="+- 0 1334 1312"/>
                <a:gd name="T195" fmla="*/ 1334 h 68"/>
                <a:gd name="T196" fmla="+- 0 8614 8333"/>
                <a:gd name="T197" fmla="*/ T196 w 360"/>
                <a:gd name="T198" fmla="+- 0 1332 1312"/>
                <a:gd name="T199" fmla="*/ 1332 h 68"/>
                <a:gd name="T200" fmla="+- 0 8604 8333"/>
                <a:gd name="T201" fmla="*/ T200 w 360"/>
                <a:gd name="T202" fmla="+- 0 1346 1312"/>
                <a:gd name="T203" fmla="*/ 1346 h 68"/>
                <a:gd name="T204" fmla="+- 0 8611 8333"/>
                <a:gd name="T205" fmla="*/ T204 w 360"/>
                <a:gd name="T206" fmla="+- 0 1377 1312"/>
                <a:gd name="T207" fmla="*/ 1377 h 68"/>
                <a:gd name="T208" fmla="+- 0 8642 8333"/>
                <a:gd name="T209" fmla="*/ T208 w 360"/>
                <a:gd name="T210" fmla="+- 0 1370 1312"/>
                <a:gd name="T211" fmla="*/ 1370 h 68"/>
                <a:gd name="T212" fmla="+- 0 8690 8333"/>
                <a:gd name="T213" fmla="*/ T212 w 360"/>
                <a:gd name="T214" fmla="+- 0 1336 1312"/>
                <a:gd name="T215" fmla="*/ 1336 h 68"/>
                <a:gd name="T216" fmla="+- 0 8674 8333"/>
                <a:gd name="T217" fmla="*/ T216 w 360"/>
                <a:gd name="T218" fmla="+- 0 1329 1312"/>
                <a:gd name="T219" fmla="*/ 1329 h 68"/>
                <a:gd name="T220" fmla="+- 0 8654 8333"/>
                <a:gd name="T221" fmla="*/ T220 w 360"/>
                <a:gd name="T222" fmla="+- 0 1377 1312"/>
                <a:gd name="T223" fmla="*/ 1377 h 68"/>
                <a:gd name="T224" fmla="+- 0 8678 8333"/>
                <a:gd name="T225" fmla="*/ T224 w 360"/>
                <a:gd name="T226" fmla="+- 0 1336 1312"/>
                <a:gd name="T227" fmla="*/ 1336 h 68"/>
                <a:gd name="T228" fmla="+- 0 8693 8333"/>
                <a:gd name="T229" fmla="*/ T228 w 360"/>
                <a:gd name="T230" fmla="+- 0 1341 1312"/>
                <a:gd name="T231" fmla="*/ 1341 h 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360" h="68">
                  <a:moveTo>
                    <a:pt x="38" y="44"/>
                  </a:moveTo>
                  <a:lnTo>
                    <a:pt x="36" y="41"/>
                  </a:lnTo>
                  <a:lnTo>
                    <a:pt x="36" y="39"/>
                  </a:lnTo>
                  <a:lnTo>
                    <a:pt x="33" y="39"/>
                  </a:lnTo>
                  <a:lnTo>
                    <a:pt x="33" y="36"/>
                  </a:lnTo>
                  <a:lnTo>
                    <a:pt x="31" y="36"/>
                  </a:lnTo>
                  <a:lnTo>
                    <a:pt x="26" y="32"/>
                  </a:lnTo>
                  <a:lnTo>
                    <a:pt x="21" y="32"/>
                  </a:lnTo>
                  <a:lnTo>
                    <a:pt x="21" y="29"/>
                  </a:lnTo>
                  <a:lnTo>
                    <a:pt x="17" y="29"/>
                  </a:lnTo>
                  <a:lnTo>
                    <a:pt x="17" y="27"/>
                  </a:lnTo>
                  <a:lnTo>
                    <a:pt x="14" y="27"/>
                  </a:lnTo>
                  <a:lnTo>
                    <a:pt x="12" y="24"/>
                  </a:lnTo>
                  <a:lnTo>
                    <a:pt x="12" y="22"/>
                  </a:lnTo>
                  <a:lnTo>
                    <a:pt x="9" y="22"/>
                  </a:lnTo>
                  <a:lnTo>
                    <a:pt x="9" y="15"/>
                  </a:lnTo>
                  <a:lnTo>
                    <a:pt x="12" y="15"/>
                  </a:lnTo>
                  <a:lnTo>
                    <a:pt x="12" y="12"/>
                  </a:lnTo>
                  <a:lnTo>
                    <a:pt x="14" y="12"/>
                  </a:lnTo>
                  <a:lnTo>
                    <a:pt x="14" y="10"/>
                  </a:lnTo>
                  <a:lnTo>
                    <a:pt x="29" y="10"/>
                  </a:lnTo>
                  <a:lnTo>
                    <a:pt x="29" y="12"/>
                  </a:lnTo>
                  <a:lnTo>
                    <a:pt x="36" y="12"/>
                  </a:lnTo>
                  <a:lnTo>
                    <a:pt x="36" y="10"/>
                  </a:lnTo>
                  <a:lnTo>
                    <a:pt x="36" y="8"/>
                  </a:lnTo>
                  <a:lnTo>
                    <a:pt x="33" y="8"/>
                  </a:lnTo>
                  <a:lnTo>
                    <a:pt x="33" y="5"/>
                  </a:lnTo>
                  <a:lnTo>
                    <a:pt x="29" y="5"/>
                  </a:lnTo>
                  <a:lnTo>
                    <a:pt x="29" y="3"/>
                  </a:lnTo>
                  <a:lnTo>
                    <a:pt x="12" y="3"/>
                  </a:lnTo>
                  <a:lnTo>
                    <a:pt x="7" y="8"/>
                  </a:lnTo>
                  <a:lnTo>
                    <a:pt x="5" y="8"/>
                  </a:lnTo>
                  <a:lnTo>
                    <a:pt x="5" y="10"/>
                  </a:lnTo>
                  <a:lnTo>
                    <a:pt x="2" y="12"/>
                  </a:lnTo>
                  <a:lnTo>
                    <a:pt x="2" y="27"/>
                  </a:lnTo>
                  <a:lnTo>
                    <a:pt x="5" y="29"/>
                  </a:lnTo>
                  <a:lnTo>
                    <a:pt x="5" y="32"/>
                  </a:lnTo>
                  <a:lnTo>
                    <a:pt x="7" y="32"/>
                  </a:lnTo>
                  <a:lnTo>
                    <a:pt x="12" y="36"/>
                  </a:lnTo>
                  <a:lnTo>
                    <a:pt x="14" y="36"/>
                  </a:lnTo>
                  <a:lnTo>
                    <a:pt x="17" y="39"/>
                  </a:lnTo>
                  <a:lnTo>
                    <a:pt x="21" y="39"/>
                  </a:lnTo>
                  <a:lnTo>
                    <a:pt x="21" y="41"/>
                  </a:lnTo>
                  <a:lnTo>
                    <a:pt x="26" y="41"/>
                  </a:lnTo>
                  <a:lnTo>
                    <a:pt x="26" y="44"/>
                  </a:lnTo>
                  <a:lnTo>
                    <a:pt x="29" y="44"/>
                  </a:lnTo>
                  <a:lnTo>
                    <a:pt x="29" y="56"/>
                  </a:lnTo>
                  <a:lnTo>
                    <a:pt x="24" y="60"/>
                  </a:lnTo>
                  <a:lnTo>
                    <a:pt x="9" y="60"/>
                  </a:lnTo>
                  <a:lnTo>
                    <a:pt x="7" y="58"/>
                  </a:lnTo>
                  <a:lnTo>
                    <a:pt x="5" y="58"/>
                  </a:lnTo>
                  <a:lnTo>
                    <a:pt x="5" y="56"/>
                  </a:lnTo>
                  <a:lnTo>
                    <a:pt x="0" y="56"/>
                  </a:lnTo>
                  <a:lnTo>
                    <a:pt x="0" y="63"/>
                  </a:lnTo>
                  <a:lnTo>
                    <a:pt x="2" y="63"/>
                  </a:lnTo>
                  <a:lnTo>
                    <a:pt x="2" y="65"/>
                  </a:lnTo>
                  <a:lnTo>
                    <a:pt x="7" y="65"/>
                  </a:lnTo>
                  <a:lnTo>
                    <a:pt x="7" y="68"/>
                  </a:lnTo>
                  <a:lnTo>
                    <a:pt x="26" y="68"/>
                  </a:lnTo>
                  <a:lnTo>
                    <a:pt x="29" y="65"/>
                  </a:lnTo>
                  <a:lnTo>
                    <a:pt x="31" y="65"/>
                  </a:lnTo>
                  <a:lnTo>
                    <a:pt x="33" y="63"/>
                  </a:lnTo>
                  <a:lnTo>
                    <a:pt x="33" y="60"/>
                  </a:lnTo>
                  <a:lnTo>
                    <a:pt x="36" y="60"/>
                  </a:lnTo>
                  <a:lnTo>
                    <a:pt x="36" y="58"/>
                  </a:lnTo>
                  <a:lnTo>
                    <a:pt x="38" y="56"/>
                  </a:lnTo>
                  <a:lnTo>
                    <a:pt x="38" y="44"/>
                  </a:lnTo>
                  <a:close/>
                  <a:moveTo>
                    <a:pt x="84" y="29"/>
                  </a:moveTo>
                  <a:lnTo>
                    <a:pt x="81" y="27"/>
                  </a:lnTo>
                  <a:lnTo>
                    <a:pt x="81" y="24"/>
                  </a:lnTo>
                  <a:lnTo>
                    <a:pt x="79" y="22"/>
                  </a:lnTo>
                  <a:lnTo>
                    <a:pt x="77" y="22"/>
                  </a:lnTo>
                  <a:lnTo>
                    <a:pt x="77" y="32"/>
                  </a:lnTo>
                  <a:lnTo>
                    <a:pt x="77" y="39"/>
                  </a:lnTo>
                  <a:lnTo>
                    <a:pt x="53" y="39"/>
                  </a:lnTo>
                  <a:lnTo>
                    <a:pt x="53" y="34"/>
                  </a:lnTo>
                  <a:lnTo>
                    <a:pt x="55" y="32"/>
                  </a:lnTo>
                  <a:lnTo>
                    <a:pt x="55" y="29"/>
                  </a:lnTo>
                  <a:lnTo>
                    <a:pt x="60" y="24"/>
                  </a:lnTo>
                  <a:lnTo>
                    <a:pt x="69" y="24"/>
                  </a:lnTo>
                  <a:lnTo>
                    <a:pt x="77" y="32"/>
                  </a:lnTo>
                  <a:lnTo>
                    <a:pt x="77" y="22"/>
                  </a:lnTo>
                  <a:lnTo>
                    <a:pt x="74" y="20"/>
                  </a:lnTo>
                  <a:lnTo>
                    <a:pt x="72" y="20"/>
                  </a:lnTo>
                  <a:lnTo>
                    <a:pt x="69" y="17"/>
                  </a:lnTo>
                  <a:lnTo>
                    <a:pt x="62" y="17"/>
                  </a:lnTo>
                  <a:lnTo>
                    <a:pt x="60" y="20"/>
                  </a:lnTo>
                  <a:lnTo>
                    <a:pt x="57" y="20"/>
                  </a:lnTo>
                  <a:lnTo>
                    <a:pt x="55" y="22"/>
                  </a:lnTo>
                  <a:lnTo>
                    <a:pt x="53" y="22"/>
                  </a:lnTo>
                  <a:lnTo>
                    <a:pt x="48" y="27"/>
                  </a:lnTo>
                  <a:lnTo>
                    <a:pt x="48" y="29"/>
                  </a:lnTo>
                  <a:lnTo>
                    <a:pt x="45" y="32"/>
                  </a:lnTo>
                  <a:lnTo>
                    <a:pt x="45" y="53"/>
                  </a:lnTo>
                  <a:lnTo>
                    <a:pt x="48" y="58"/>
                  </a:lnTo>
                  <a:lnTo>
                    <a:pt x="48" y="60"/>
                  </a:lnTo>
                  <a:lnTo>
                    <a:pt x="50" y="63"/>
                  </a:lnTo>
                  <a:lnTo>
                    <a:pt x="53" y="63"/>
                  </a:lnTo>
                  <a:lnTo>
                    <a:pt x="55" y="65"/>
                  </a:lnTo>
                  <a:lnTo>
                    <a:pt x="57" y="65"/>
                  </a:lnTo>
                  <a:lnTo>
                    <a:pt x="60" y="68"/>
                  </a:lnTo>
                  <a:lnTo>
                    <a:pt x="77" y="68"/>
                  </a:lnTo>
                  <a:lnTo>
                    <a:pt x="77" y="65"/>
                  </a:lnTo>
                  <a:lnTo>
                    <a:pt x="81" y="65"/>
                  </a:lnTo>
                  <a:lnTo>
                    <a:pt x="81" y="63"/>
                  </a:lnTo>
                  <a:lnTo>
                    <a:pt x="84" y="63"/>
                  </a:lnTo>
                  <a:lnTo>
                    <a:pt x="84" y="60"/>
                  </a:lnTo>
                  <a:lnTo>
                    <a:pt x="84" y="58"/>
                  </a:lnTo>
                  <a:lnTo>
                    <a:pt x="79" y="58"/>
                  </a:lnTo>
                  <a:lnTo>
                    <a:pt x="79" y="60"/>
                  </a:lnTo>
                  <a:lnTo>
                    <a:pt x="57" y="60"/>
                  </a:lnTo>
                  <a:lnTo>
                    <a:pt x="57" y="58"/>
                  </a:lnTo>
                  <a:lnTo>
                    <a:pt x="55" y="56"/>
                  </a:lnTo>
                  <a:lnTo>
                    <a:pt x="55" y="53"/>
                  </a:lnTo>
                  <a:lnTo>
                    <a:pt x="53" y="51"/>
                  </a:lnTo>
                  <a:lnTo>
                    <a:pt x="53" y="44"/>
                  </a:lnTo>
                  <a:lnTo>
                    <a:pt x="84" y="44"/>
                  </a:lnTo>
                  <a:lnTo>
                    <a:pt x="84" y="39"/>
                  </a:lnTo>
                  <a:lnTo>
                    <a:pt x="84" y="29"/>
                  </a:lnTo>
                  <a:close/>
                  <a:moveTo>
                    <a:pt x="105" y="0"/>
                  </a:moveTo>
                  <a:lnTo>
                    <a:pt x="98" y="0"/>
                  </a:lnTo>
                  <a:lnTo>
                    <a:pt x="98" y="65"/>
                  </a:lnTo>
                  <a:lnTo>
                    <a:pt x="105" y="65"/>
                  </a:lnTo>
                  <a:lnTo>
                    <a:pt x="105" y="0"/>
                  </a:lnTo>
                  <a:close/>
                  <a:moveTo>
                    <a:pt x="161" y="36"/>
                  </a:moveTo>
                  <a:lnTo>
                    <a:pt x="158" y="34"/>
                  </a:lnTo>
                  <a:lnTo>
                    <a:pt x="158" y="29"/>
                  </a:lnTo>
                  <a:lnTo>
                    <a:pt x="156" y="27"/>
                  </a:lnTo>
                  <a:lnTo>
                    <a:pt x="156" y="24"/>
                  </a:lnTo>
                  <a:lnTo>
                    <a:pt x="153" y="22"/>
                  </a:lnTo>
                  <a:lnTo>
                    <a:pt x="151" y="22"/>
                  </a:lnTo>
                  <a:lnTo>
                    <a:pt x="151" y="32"/>
                  </a:lnTo>
                  <a:lnTo>
                    <a:pt x="151" y="39"/>
                  </a:lnTo>
                  <a:lnTo>
                    <a:pt x="127" y="39"/>
                  </a:lnTo>
                  <a:lnTo>
                    <a:pt x="127" y="34"/>
                  </a:lnTo>
                  <a:lnTo>
                    <a:pt x="129" y="34"/>
                  </a:lnTo>
                  <a:lnTo>
                    <a:pt x="129" y="29"/>
                  </a:lnTo>
                  <a:lnTo>
                    <a:pt x="132" y="29"/>
                  </a:lnTo>
                  <a:lnTo>
                    <a:pt x="132" y="27"/>
                  </a:lnTo>
                  <a:lnTo>
                    <a:pt x="134" y="27"/>
                  </a:lnTo>
                  <a:lnTo>
                    <a:pt x="134" y="24"/>
                  </a:lnTo>
                  <a:lnTo>
                    <a:pt x="144" y="24"/>
                  </a:lnTo>
                  <a:lnTo>
                    <a:pt x="151" y="32"/>
                  </a:lnTo>
                  <a:lnTo>
                    <a:pt x="151" y="22"/>
                  </a:lnTo>
                  <a:lnTo>
                    <a:pt x="149" y="20"/>
                  </a:lnTo>
                  <a:lnTo>
                    <a:pt x="146" y="20"/>
                  </a:lnTo>
                  <a:lnTo>
                    <a:pt x="144" y="17"/>
                  </a:lnTo>
                  <a:lnTo>
                    <a:pt x="137" y="17"/>
                  </a:lnTo>
                  <a:lnTo>
                    <a:pt x="134" y="20"/>
                  </a:lnTo>
                  <a:lnTo>
                    <a:pt x="132" y="20"/>
                  </a:lnTo>
                  <a:lnTo>
                    <a:pt x="129" y="22"/>
                  </a:lnTo>
                  <a:lnTo>
                    <a:pt x="127" y="22"/>
                  </a:lnTo>
                  <a:lnTo>
                    <a:pt x="122" y="27"/>
                  </a:lnTo>
                  <a:lnTo>
                    <a:pt x="122" y="29"/>
                  </a:lnTo>
                  <a:lnTo>
                    <a:pt x="120" y="32"/>
                  </a:lnTo>
                  <a:lnTo>
                    <a:pt x="120" y="53"/>
                  </a:lnTo>
                  <a:lnTo>
                    <a:pt x="122" y="58"/>
                  </a:lnTo>
                  <a:lnTo>
                    <a:pt x="122" y="60"/>
                  </a:lnTo>
                  <a:lnTo>
                    <a:pt x="125" y="63"/>
                  </a:lnTo>
                  <a:lnTo>
                    <a:pt x="127" y="63"/>
                  </a:lnTo>
                  <a:lnTo>
                    <a:pt x="129" y="65"/>
                  </a:lnTo>
                  <a:lnTo>
                    <a:pt x="132" y="65"/>
                  </a:lnTo>
                  <a:lnTo>
                    <a:pt x="134" y="68"/>
                  </a:lnTo>
                  <a:lnTo>
                    <a:pt x="151" y="68"/>
                  </a:lnTo>
                  <a:lnTo>
                    <a:pt x="151" y="65"/>
                  </a:lnTo>
                  <a:lnTo>
                    <a:pt x="158" y="65"/>
                  </a:lnTo>
                  <a:lnTo>
                    <a:pt x="158" y="60"/>
                  </a:lnTo>
                  <a:lnTo>
                    <a:pt x="158" y="58"/>
                  </a:lnTo>
                  <a:lnTo>
                    <a:pt x="153" y="58"/>
                  </a:lnTo>
                  <a:lnTo>
                    <a:pt x="153" y="60"/>
                  </a:lnTo>
                  <a:lnTo>
                    <a:pt x="134" y="60"/>
                  </a:lnTo>
                  <a:lnTo>
                    <a:pt x="132" y="58"/>
                  </a:lnTo>
                  <a:lnTo>
                    <a:pt x="132" y="56"/>
                  </a:lnTo>
                  <a:lnTo>
                    <a:pt x="129" y="56"/>
                  </a:lnTo>
                  <a:lnTo>
                    <a:pt x="129" y="51"/>
                  </a:lnTo>
                  <a:lnTo>
                    <a:pt x="127" y="48"/>
                  </a:lnTo>
                  <a:lnTo>
                    <a:pt x="127" y="44"/>
                  </a:lnTo>
                  <a:lnTo>
                    <a:pt x="158" y="44"/>
                  </a:lnTo>
                  <a:lnTo>
                    <a:pt x="161" y="41"/>
                  </a:lnTo>
                  <a:lnTo>
                    <a:pt x="161" y="39"/>
                  </a:lnTo>
                  <a:lnTo>
                    <a:pt x="161" y="36"/>
                  </a:lnTo>
                  <a:close/>
                  <a:moveTo>
                    <a:pt x="204" y="22"/>
                  </a:moveTo>
                  <a:lnTo>
                    <a:pt x="199" y="22"/>
                  </a:lnTo>
                  <a:lnTo>
                    <a:pt x="199" y="20"/>
                  </a:lnTo>
                  <a:lnTo>
                    <a:pt x="194" y="20"/>
                  </a:lnTo>
                  <a:lnTo>
                    <a:pt x="192" y="17"/>
                  </a:lnTo>
                  <a:lnTo>
                    <a:pt x="187" y="17"/>
                  </a:lnTo>
                  <a:lnTo>
                    <a:pt x="185" y="20"/>
                  </a:lnTo>
                  <a:lnTo>
                    <a:pt x="180" y="20"/>
                  </a:lnTo>
                  <a:lnTo>
                    <a:pt x="173" y="27"/>
                  </a:lnTo>
                  <a:lnTo>
                    <a:pt x="173" y="29"/>
                  </a:lnTo>
                  <a:lnTo>
                    <a:pt x="170" y="32"/>
                  </a:lnTo>
                  <a:lnTo>
                    <a:pt x="170" y="36"/>
                  </a:lnTo>
                  <a:lnTo>
                    <a:pt x="168" y="39"/>
                  </a:lnTo>
                  <a:lnTo>
                    <a:pt x="168" y="48"/>
                  </a:lnTo>
                  <a:lnTo>
                    <a:pt x="170" y="51"/>
                  </a:lnTo>
                  <a:lnTo>
                    <a:pt x="170" y="58"/>
                  </a:lnTo>
                  <a:lnTo>
                    <a:pt x="173" y="60"/>
                  </a:lnTo>
                  <a:lnTo>
                    <a:pt x="175" y="60"/>
                  </a:lnTo>
                  <a:lnTo>
                    <a:pt x="175" y="63"/>
                  </a:lnTo>
                  <a:lnTo>
                    <a:pt x="177" y="65"/>
                  </a:lnTo>
                  <a:lnTo>
                    <a:pt x="180" y="65"/>
                  </a:lnTo>
                  <a:lnTo>
                    <a:pt x="182" y="68"/>
                  </a:lnTo>
                  <a:lnTo>
                    <a:pt x="197" y="68"/>
                  </a:lnTo>
                  <a:lnTo>
                    <a:pt x="197" y="65"/>
                  </a:lnTo>
                  <a:lnTo>
                    <a:pt x="199" y="65"/>
                  </a:lnTo>
                  <a:lnTo>
                    <a:pt x="201" y="63"/>
                  </a:lnTo>
                  <a:lnTo>
                    <a:pt x="204" y="63"/>
                  </a:lnTo>
                  <a:lnTo>
                    <a:pt x="204" y="56"/>
                  </a:lnTo>
                  <a:lnTo>
                    <a:pt x="199" y="56"/>
                  </a:lnTo>
                  <a:lnTo>
                    <a:pt x="199" y="58"/>
                  </a:lnTo>
                  <a:lnTo>
                    <a:pt x="197" y="58"/>
                  </a:lnTo>
                  <a:lnTo>
                    <a:pt x="194" y="60"/>
                  </a:lnTo>
                  <a:lnTo>
                    <a:pt x="185" y="60"/>
                  </a:lnTo>
                  <a:lnTo>
                    <a:pt x="177" y="53"/>
                  </a:lnTo>
                  <a:lnTo>
                    <a:pt x="177" y="34"/>
                  </a:lnTo>
                  <a:lnTo>
                    <a:pt x="180" y="29"/>
                  </a:lnTo>
                  <a:lnTo>
                    <a:pt x="185" y="24"/>
                  </a:lnTo>
                  <a:lnTo>
                    <a:pt x="192" y="24"/>
                  </a:lnTo>
                  <a:lnTo>
                    <a:pt x="194" y="27"/>
                  </a:lnTo>
                  <a:lnTo>
                    <a:pt x="197" y="27"/>
                  </a:lnTo>
                  <a:lnTo>
                    <a:pt x="199" y="29"/>
                  </a:lnTo>
                  <a:lnTo>
                    <a:pt x="204" y="29"/>
                  </a:lnTo>
                  <a:lnTo>
                    <a:pt x="204" y="24"/>
                  </a:lnTo>
                  <a:lnTo>
                    <a:pt x="204" y="22"/>
                  </a:lnTo>
                  <a:close/>
                  <a:moveTo>
                    <a:pt x="237" y="20"/>
                  </a:moveTo>
                  <a:lnTo>
                    <a:pt x="225" y="20"/>
                  </a:lnTo>
                  <a:lnTo>
                    <a:pt x="225" y="8"/>
                  </a:lnTo>
                  <a:lnTo>
                    <a:pt x="218" y="8"/>
                  </a:lnTo>
                  <a:lnTo>
                    <a:pt x="218" y="20"/>
                  </a:lnTo>
                  <a:lnTo>
                    <a:pt x="211" y="20"/>
                  </a:lnTo>
                  <a:lnTo>
                    <a:pt x="211" y="22"/>
                  </a:lnTo>
                  <a:lnTo>
                    <a:pt x="209" y="22"/>
                  </a:lnTo>
                  <a:lnTo>
                    <a:pt x="209" y="24"/>
                  </a:lnTo>
                  <a:lnTo>
                    <a:pt x="211" y="24"/>
                  </a:lnTo>
                  <a:lnTo>
                    <a:pt x="211" y="27"/>
                  </a:lnTo>
                  <a:lnTo>
                    <a:pt x="218" y="27"/>
                  </a:lnTo>
                  <a:lnTo>
                    <a:pt x="218" y="60"/>
                  </a:lnTo>
                  <a:lnTo>
                    <a:pt x="221" y="63"/>
                  </a:lnTo>
                  <a:lnTo>
                    <a:pt x="221" y="65"/>
                  </a:lnTo>
                  <a:lnTo>
                    <a:pt x="223" y="65"/>
                  </a:lnTo>
                  <a:lnTo>
                    <a:pt x="225" y="68"/>
                  </a:lnTo>
                  <a:lnTo>
                    <a:pt x="237" y="68"/>
                  </a:lnTo>
                  <a:lnTo>
                    <a:pt x="237" y="60"/>
                  </a:lnTo>
                  <a:lnTo>
                    <a:pt x="228" y="60"/>
                  </a:lnTo>
                  <a:lnTo>
                    <a:pt x="228" y="58"/>
                  </a:lnTo>
                  <a:lnTo>
                    <a:pt x="225" y="58"/>
                  </a:lnTo>
                  <a:lnTo>
                    <a:pt x="225" y="27"/>
                  </a:lnTo>
                  <a:lnTo>
                    <a:pt x="237" y="27"/>
                  </a:lnTo>
                  <a:lnTo>
                    <a:pt x="237" y="20"/>
                  </a:lnTo>
                  <a:close/>
                  <a:moveTo>
                    <a:pt x="254" y="20"/>
                  </a:moveTo>
                  <a:lnTo>
                    <a:pt x="247" y="20"/>
                  </a:lnTo>
                  <a:lnTo>
                    <a:pt x="247" y="65"/>
                  </a:lnTo>
                  <a:lnTo>
                    <a:pt x="254" y="65"/>
                  </a:lnTo>
                  <a:lnTo>
                    <a:pt x="254" y="20"/>
                  </a:lnTo>
                  <a:close/>
                  <a:moveTo>
                    <a:pt x="257" y="5"/>
                  </a:moveTo>
                  <a:lnTo>
                    <a:pt x="254" y="3"/>
                  </a:lnTo>
                  <a:lnTo>
                    <a:pt x="247" y="3"/>
                  </a:lnTo>
                  <a:lnTo>
                    <a:pt x="247" y="12"/>
                  </a:lnTo>
                  <a:lnTo>
                    <a:pt x="254" y="12"/>
                  </a:lnTo>
                  <a:lnTo>
                    <a:pt x="254" y="10"/>
                  </a:lnTo>
                  <a:lnTo>
                    <a:pt x="257" y="10"/>
                  </a:lnTo>
                  <a:lnTo>
                    <a:pt x="257" y="5"/>
                  </a:lnTo>
                  <a:close/>
                  <a:moveTo>
                    <a:pt x="312" y="32"/>
                  </a:moveTo>
                  <a:lnTo>
                    <a:pt x="309" y="29"/>
                  </a:lnTo>
                  <a:lnTo>
                    <a:pt x="309" y="27"/>
                  </a:lnTo>
                  <a:lnTo>
                    <a:pt x="307" y="24"/>
                  </a:lnTo>
                  <a:lnTo>
                    <a:pt x="305" y="22"/>
                  </a:lnTo>
                  <a:lnTo>
                    <a:pt x="305" y="36"/>
                  </a:lnTo>
                  <a:lnTo>
                    <a:pt x="305" y="48"/>
                  </a:lnTo>
                  <a:lnTo>
                    <a:pt x="302" y="51"/>
                  </a:lnTo>
                  <a:lnTo>
                    <a:pt x="302" y="53"/>
                  </a:lnTo>
                  <a:lnTo>
                    <a:pt x="300" y="56"/>
                  </a:lnTo>
                  <a:lnTo>
                    <a:pt x="300" y="58"/>
                  </a:lnTo>
                  <a:lnTo>
                    <a:pt x="297" y="58"/>
                  </a:lnTo>
                  <a:lnTo>
                    <a:pt x="297" y="60"/>
                  </a:lnTo>
                  <a:lnTo>
                    <a:pt x="283" y="60"/>
                  </a:lnTo>
                  <a:lnTo>
                    <a:pt x="283" y="58"/>
                  </a:lnTo>
                  <a:lnTo>
                    <a:pt x="281" y="58"/>
                  </a:lnTo>
                  <a:lnTo>
                    <a:pt x="281" y="56"/>
                  </a:lnTo>
                  <a:lnTo>
                    <a:pt x="278" y="53"/>
                  </a:lnTo>
                  <a:lnTo>
                    <a:pt x="278" y="32"/>
                  </a:lnTo>
                  <a:lnTo>
                    <a:pt x="283" y="27"/>
                  </a:lnTo>
                  <a:lnTo>
                    <a:pt x="285" y="27"/>
                  </a:lnTo>
                  <a:lnTo>
                    <a:pt x="288" y="24"/>
                  </a:lnTo>
                  <a:lnTo>
                    <a:pt x="293" y="24"/>
                  </a:lnTo>
                  <a:lnTo>
                    <a:pt x="295" y="27"/>
                  </a:lnTo>
                  <a:lnTo>
                    <a:pt x="300" y="27"/>
                  </a:lnTo>
                  <a:lnTo>
                    <a:pt x="300" y="29"/>
                  </a:lnTo>
                  <a:lnTo>
                    <a:pt x="302" y="32"/>
                  </a:lnTo>
                  <a:lnTo>
                    <a:pt x="302" y="34"/>
                  </a:lnTo>
                  <a:lnTo>
                    <a:pt x="305" y="36"/>
                  </a:lnTo>
                  <a:lnTo>
                    <a:pt x="305" y="22"/>
                  </a:lnTo>
                  <a:lnTo>
                    <a:pt x="302" y="22"/>
                  </a:lnTo>
                  <a:lnTo>
                    <a:pt x="300" y="20"/>
                  </a:lnTo>
                  <a:lnTo>
                    <a:pt x="297" y="20"/>
                  </a:lnTo>
                  <a:lnTo>
                    <a:pt x="295" y="17"/>
                  </a:lnTo>
                  <a:lnTo>
                    <a:pt x="288" y="17"/>
                  </a:lnTo>
                  <a:lnTo>
                    <a:pt x="283" y="20"/>
                  </a:lnTo>
                  <a:lnTo>
                    <a:pt x="281" y="20"/>
                  </a:lnTo>
                  <a:lnTo>
                    <a:pt x="278" y="22"/>
                  </a:lnTo>
                  <a:lnTo>
                    <a:pt x="276" y="22"/>
                  </a:lnTo>
                  <a:lnTo>
                    <a:pt x="273" y="24"/>
                  </a:lnTo>
                  <a:lnTo>
                    <a:pt x="273" y="27"/>
                  </a:lnTo>
                  <a:lnTo>
                    <a:pt x="271" y="29"/>
                  </a:lnTo>
                  <a:lnTo>
                    <a:pt x="271" y="34"/>
                  </a:lnTo>
                  <a:lnTo>
                    <a:pt x="269" y="36"/>
                  </a:lnTo>
                  <a:lnTo>
                    <a:pt x="269" y="51"/>
                  </a:lnTo>
                  <a:lnTo>
                    <a:pt x="271" y="53"/>
                  </a:lnTo>
                  <a:lnTo>
                    <a:pt x="271" y="60"/>
                  </a:lnTo>
                  <a:lnTo>
                    <a:pt x="273" y="60"/>
                  </a:lnTo>
                  <a:lnTo>
                    <a:pt x="278" y="65"/>
                  </a:lnTo>
                  <a:lnTo>
                    <a:pt x="281" y="65"/>
                  </a:lnTo>
                  <a:lnTo>
                    <a:pt x="283" y="68"/>
                  </a:lnTo>
                  <a:lnTo>
                    <a:pt x="297" y="68"/>
                  </a:lnTo>
                  <a:lnTo>
                    <a:pt x="300" y="65"/>
                  </a:lnTo>
                  <a:lnTo>
                    <a:pt x="302" y="65"/>
                  </a:lnTo>
                  <a:lnTo>
                    <a:pt x="309" y="58"/>
                  </a:lnTo>
                  <a:lnTo>
                    <a:pt x="309" y="56"/>
                  </a:lnTo>
                  <a:lnTo>
                    <a:pt x="312" y="53"/>
                  </a:lnTo>
                  <a:lnTo>
                    <a:pt x="312" y="32"/>
                  </a:lnTo>
                  <a:close/>
                  <a:moveTo>
                    <a:pt x="360" y="29"/>
                  </a:moveTo>
                  <a:lnTo>
                    <a:pt x="357" y="27"/>
                  </a:lnTo>
                  <a:lnTo>
                    <a:pt x="357" y="24"/>
                  </a:lnTo>
                  <a:lnTo>
                    <a:pt x="355" y="24"/>
                  </a:lnTo>
                  <a:lnTo>
                    <a:pt x="355" y="22"/>
                  </a:lnTo>
                  <a:lnTo>
                    <a:pt x="353" y="20"/>
                  </a:lnTo>
                  <a:lnTo>
                    <a:pt x="350" y="20"/>
                  </a:lnTo>
                  <a:lnTo>
                    <a:pt x="348" y="17"/>
                  </a:lnTo>
                  <a:lnTo>
                    <a:pt x="341" y="17"/>
                  </a:lnTo>
                  <a:lnTo>
                    <a:pt x="338" y="20"/>
                  </a:lnTo>
                  <a:lnTo>
                    <a:pt x="336" y="20"/>
                  </a:lnTo>
                  <a:lnTo>
                    <a:pt x="329" y="27"/>
                  </a:lnTo>
                  <a:lnTo>
                    <a:pt x="329" y="20"/>
                  </a:lnTo>
                  <a:lnTo>
                    <a:pt x="321" y="20"/>
                  </a:lnTo>
                  <a:lnTo>
                    <a:pt x="321" y="65"/>
                  </a:lnTo>
                  <a:lnTo>
                    <a:pt x="329" y="65"/>
                  </a:lnTo>
                  <a:lnTo>
                    <a:pt x="329" y="34"/>
                  </a:lnTo>
                  <a:lnTo>
                    <a:pt x="336" y="27"/>
                  </a:lnTo>
                  <a:lnTo>
                    <a:pt x="338" y="27"/>
                  </a:lnTo>
                  <a:lnTo>
                    <a:pt x="341" y="24"/>
                  </a:lnTo>
                  <a:lnTo>
                    <a:pt x="345" y="24"/>
                  </a:lnTo>
                  <a:lnTo>
                    <a:pt x="345" y="27"/>
                  </a:lnTo>
                  <a:lnTo>
                    <a:pt x="348" y="27"/>
                  </a:lnTo>
                  <a:lnTo>
                    <a:pt x="350" y="29"/>
                  </a:lnTo>
                  <a:lnTo>
                    <a:pt x="350" y="65"/>
                  </a:lnTo>
                  <a:lnTo>
                    <a:pt x="360" y="65"/>
                  </a:lnTo>
                  <a:lnTo>
                    <a:pt x="36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38">
              <a:extLst>
                <a:ext uri="{FF2B5EF4-FFF2-40B4-BE49-F238E27FC236}">
                  <a16:creationId xmlns:a16="http://schemas.microsoft.com/office/drawing/2014/main" id="{24413BFA-6061-9F4A-6B75-8D12297406A1}"/>
                </a:ext>
              </a:extLst>
            </p:cNvPr>
            <p:cNvSpPr>
              <a:spLocks/>
            </p:cNvSpPr>
            <p:nvPr/>
          </p:nvSpPr>
          <p:spPr bwMode="auto">
            <a:xfrm>
              <a:off x="7358" y="220"/>
              <a:ext cx="1152" cy="2098"/>
            </a:xfrm>
            <a:custGeom>
              <a:avLst/>
              <a:gdLst>
                <a:gd name="T0" fmla="+- 0 7358 7358"/>
                <a:gd name="T1" fmla="*/ T0 w 1152"/>
                <a:gd name="T2" fmla="+- 0 2318 220"/>
                <a:gd name="T3" fmla="*/ 2318 h 2098"/>
                <a:gd name="T4" fmla="+- 0 7836 7358"/>
                <a:gd name="T5" fmla="*/ T4 w 1152"/>
                <a:gd name="T6" fmla="+- 0 2318 220"/>
                <a:gd name="T7" fmla="*/ 2318 h 2098"/>
                <a:gd name="T8" fmla="+- 0 7836 7358"/>
                <a:gd name="T9" fmla="*/ T8 w 1152"/>
                <a:gd name="T10" fmla="+- 0 220 220"/>
                <a:gd name="T11" fmla="*/ 220 h 2098"/>
                <a:gd name="T12" fmla="+- 0 8510 7358"/>
                <a:gd name="T13" fmla="*/ T12 w 1152"/>
                <a:gd name="T14" fmla="+- 0 220 220"/>
                <a:gd name="T15" fmla="*/ 220 h 2098"/>
                <a:gd name="T16" fmla="+- 0 8510 7358"/>
                <a:gd name="T17" fmla="*/ T16 w 1152"/>
                <a:gd name="T18" fmla="+- 0 316 220"/>
                <a:gd name="T19" fmla="*/ 316 h 2098"/>
              </a:gdLst>
              <a:ahLst/>
              <a:cxnLst>
                <a:cxn ang="0">
                  <a:pos x="T1" y="T3"/>
                </a:cxn>
                <a:cxn ang="0">
                  <a:pos x="T5" y="T7"/>
                </a:cxn>
                <a:cxn ang="0">
                  <a:pos x="T9" y="T11"/>
                </a:cxn>
                <a:cxn ang="0">
                  <a:pos x="T13" y="T15"/>
                </a:cxn>
                <a:cxn ang="0">
                  <a:pos x="T17" y="T19"/>
                </a:cxn>
              </a:cxnLst>
              <a:rect l="0" t="0" r="r" b="b"/>
              <a:pathLst>
                <a:path w="1152" h="2098">
                  <a:moveTo>
                    <a:pt x="0" y="2098"/>
                  </a:moveTo>
                  <a:lnTo>
                    <a:pt x="478" y="2098"/>
                  </a:lnTo>
                  <a:lnTo>
                    <a:pt x="478" y="0"/>
                  </a:lnTo>
                  <a:lnTo>
                    <a:pt x="1152" y="0"/>
                  </a:lnTo>
                  <a:lnTo>
                    <a:pt x="1152" y="96"/>
                  </a:lnTo>
                </a:path>
              </a:pathLst>
            </a:custGeom>
            <a:noFill/>
            <a:ln w="609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Freeform 39">
              <a:extLst>
                <a:ext uri="{FF2B5EF4-FFF2-40B4-BE49-F238E27FC236}">
                  <a16:creationId xmlns:a16="http://schemas.microsoft.com/office/drawing/2014/main" id="{03B8E24E-D1E7-762A-71E8-81CB8EC7C8CD}"/>
                </a:ext>
              </a:extLst>
            </p:cNvPr>
            <p:cNvSpPr>
              <a:spLocks/>
            </p:cNvSpPr>
            <p:nvPr/>
          </p:nvSpPr>
          <p:spPr bwMode="auto">
            <a:xfrm>
              <a:off x="8469" y="306"/>
              <a:ext cx="82" cy="80"/>
            </a:xfrm>
            <a:custGeom>
              <a:avLst/>
              <a:gdLst>
                <a:gd name="T0" fmla="+- 0 8510 8470"/>
                <a:gd name="T1" fmla="*/ T0 w 82"/>
                <a:gd name="T2" fmla="+- 0 386 307"/>
                <a:gd name="T3" fmla="*/ 386 h 80"/>
                <a:gd name="T4" fmla="+- 0 8470 8470"/>
                <a:gd name="T5" fmla="*/ T4 w 82"/>
                <a:gd name="T6" fmla="+- 0 307 307"/>
                <a:gd name="T7" fmla="*/ 307 h 80"/>
                <a:gd name="T8" fmla="+- 0 8551 8470"/>
                <a:gd name="T9" fmla="*/ T8 w 82"/>
                <a:gd name="T10" fmla="+- 0 307 307"/>
                <a:gd name="T11" fmla="*/ 307 h 80"/>
                <a:gd name="T12" fmla="+- 0 8510 8470"/>
                <a:gd name="T13" fmla="*/ T12 w 82"/>
                <a:gd name="T14" fmla="+- 0 386 307"/>
                <a:gd name="T15" fmla="*/ 386 h 80"/>
              </a:gdLst>
              <a:ahLst/>
              <a:cxnLst>
                <a:cxn ang="0">
                  <a:pos x="T1" y="T3"/>
                </a:cxn>
                <a:cxn ang="0">
                  <a:pos x="T5" y="T7"/>
                </a:cxn>
                <a:cxn ang="0">
                  <a:pos x="T9" y="T11"/>
                </a:cxn>
                <a:cxn ang="0">
                  <a:pos x="T13" y="T15"/>
                </a:cxn>
              </a:cxnLst>
              <a:rect l="0" t="0" r="r" b="b"/>
              <a:pathLst>
                <a:path w="82" h="80">
                  <a:moveTo>
                    <a:pt x="40" y="79"/>
                  </a:moveTo>
                  <a:lnTo>
                    <a:pt x="0" y="0"/>
                  </a:lnTo>
                  <a:lnTo>
                    <a:pt x="81" y="0"/>
                  </a:lnTo>
                  <a:lnTo>
                    <a:pt x="40"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64" name="Picture 40">
              <a:extLst>
                <a:ext uri="{FF2B5EF4-FFF2-40B4-BE49-F238E27FC236}">
                  <a16:creationId xmlns:a16="http://schemas.microsoft.com/office/drawing/2014/main" id="{0D65AC71-2D18-C3B8-A6BC-26A79E9F4E1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63" y="2190"/>
              <a:ext cx="118"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 name="Picture 41">
              <a:extLst>
                <a:ext uri="{FF2B5EF4-FFF2-40B4-BE49-F238E27FC236}">
                  <a16:creationId xmlns:a16="http://schemas.microsoft.com/office/drawing/2014/main" id="{CC14457B-1593-E6D7-F4A1-F4D29000006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51" y="1802"/>
              <a:ext cx="1126"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42">
              <a:extLst>
                <a:ext uri="{FF2B5EF4-FFF2-40B4-BE49-F238E27FC236}">
                  <a16:creationId xmlns:a16="http://schemas.microsoft.com/office/drawing/2014/main" id="{00CD0A1B-CB45-412E-B651-6B9492F1B423}"/>
                </a:ext>
              </a:extLst>
            </p:cNvPr>
            <p:cNvSpPr>
              <a:spLocks/>
            </p:cNvSpPr>
            <p:nvPr/>
          </p:nvSpPr>
          <p:spPr bwMode="auto">
            <a:xfrm>
              <a:off x="8004" y="1833"/>
              <a:ext cx="1013" cy="221"/>
            </a:xfrm>
            <a:custGeom>
              <a:avLst/>
              <a:gdLst>
                <a:gd name="T0" fmla="+- 0 8904 8004"/>
                <a:gd name="T1" fmla="*/ T0 w 1013"/>
                <a:gd name="T2" fmla="+- 0 2054 1833"/>
                <a:gd name="T3" fmla="*/ 2054 h 221"/>
                <a:gd name="T4" fmla="+- 0 8004 8004"/>
                <a:gd name="T5" fmla="*/ T4 w 1013"/>
                <a:gd name="T6" fmla="+- 0 2054 1833"/>
                <a:gd name="T7" fmla="*/ 2054 h 221"/>
                <a:gd name="T8" fmla="+- 0 8117 8004"/>
                <a:gd name="T9" fmla="*/ T8 w 1013"/>
                <a:gd name="T10" fmla="+- 0 1833 1833"/>
                <a:gd name="T11" fmla="*/ 1833 h 221"/>
                <a:gd name="T12" fmla="+- 0 9017 8004"/>
                <a:gd name="T13" fmla="*/ T12 w 1013"/>
                <a:gd name="T14" fmla="+- 0 1833 1833"/>
                <a:gd name="T15" fmla="*/ 1833 h 221"/>
                <a:gd name="T16" fmla="+- 0 8904 8004"/>
                <a:gd name="T17" fmla="*/ T16 w 1013"/>
                <a:gd name="T18" fmla="+- 0 2054 1833"/>
                <a:gd name="T19" fmla="*/ 2054 h 221"/>
              </a:gdLst>
              <a:ahLst/>
              <a:cxnLst>
                <a:cxn ang="0">
                  <a:pos x="T1" y="T3"/>
                </a:cxn>
                <a:cxn ang="0">
                  <a:pos x="T5" y="T7"/>
                </a:cxn>
                <a:cxn ang="0">
                  <a:pos x="T9" y="T11"/>
                </a:cxn>
                <a:cxn ang="0">
                  <a:pos x="T13" y="T15"/>
                </a:cxn>
                <a:cxn ang="0">
                  <a:pos x="T17" y="T19"/>
                </a:cxn>
              </a:cxnLst>
              <a:rect l="0" t="0" r="r" b="b"/>
              <a:pathLst>
                <a:path w="1013" h="221">
                  <a:moveTo>
                    <a:pt x="900" y="221"/>
                  </a:moveTo>
                  <a:lnTo>
                    <a:pt x="0" y="221"/>
                  </a:lnTo>
                  <a:lnTo>
                    <a:pt x="113" y="0"/>
                  </a:lnTo>
                  <a:lnTo>
                    <a:pt x="1013" y="0"/>
                  </a:lnTo>
                  <a:lnTo>
                    <a:pt x="900" y="2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Freeform 43">
              <a:extLst>
                <a:ext uri="{FF2B5EF4-FFF2-40B4-BE49-F238E27FC236}">
                  <a16:creationId xmlns:a16="http://schemas.microsoft.com/office/drawing/2014/main" id="{BAD98E39-BF9F-52F2-F0F6-956019E3E1E9}"/>
                </a:ext>
              </a:extLst>
            </p:cNvPr>
            <p:cNvSpPr>
              <a:spLocks/>
            </p:cNvSpPr>
            <p:nvPr/>
          </p:nvSpPr>
          <p:spPr bwMode="auto">
            <a:xfrm>
              <a:off x="8004" y="1833"/>
              <a:ext cx="1013" cy="221"/>
            </a:xfrm>
            <a:custGeom>
              <a:avLst/>
              <a:gdLst>
                <a:gd name="T0" fmla="+- 0 8004 8004"/>
                <a:gd name="T1" fmla="*/ T0 w 1013"/>
                <a:gd name="T2" fmla="+- 0 2054 1833"/>
                <a:gd name="T3" fmla="*/ 2054 h 221"/>
                <a:gd name="T4" fmla="+- 0 8904 8004"/>
                <a:gd name="T5" fmla="*/ T4 w 1013"/>
                <a:gd name="T6" fmla="+- 0 2054 1833"/>
                <a:gd name="T7" fmla="*/ 2054 h 221"/>
                <a:gd name="T8" fmla="+- 0 9017 8004"/>
                <a:gd name="T9" fmla="*/ T8 w 1013"/>
                <a:gd name="T10" fmla="+- 0 1833 1833"/>
                <a:gd name="T11" fmla="*/ 1833 h 221"/>
                <a:gd name="T12" fmla="+- 0 8117 8004"/>
                <a:gd name="T13" fmla="*/ T12 w 1013"/>
                <a:gd name="T14" fmla="+- 0 1833 1833"/>
                <a:gd name="T15" fmla="*/ 1833 h 221"/>
                <a:gd name="T16" fmla="+- 0 8004 8004"/>
                <a:gd name="T17" fmla="*/ T16 w 1013"/>
                <a:gd name="T18" fmla="+- 0 2054 1833"/>
                <a:gd name="T19" fmla="*/ 2054 h 221"/>
              </a:gdLst>
              <a:ahLst/>
              <a:cxnLst>
                <a:cxn ang="0">
                  <a:pos x="T1" y="T3"/>
                </a:cxn>
                <a:cxn ang="0">
                  <a:pos x="T5" y="T7"/>
                </a:cxn>
                <a:cxn ang="0">
                  <a:pos x="T9" y="T11"/>
                </a:cxn>
                <a:cxn ang="0">
                  <a:pos x="T13" y="T15"/>
                </a:cxn>
                <a:cxn ang="0">
                  <a:pos x="T17" y="T19"/>
                </a:cxn>
              </a:cxnLst>
              <a:rect l="0" t="0" r="r" b="b"/>
              <a:pathLst>
                <a:path w="1013" h="221">
                  <a:moveTo>
                    <a:pt x="0" y="221"/>
                  </a:moveTo>
                  <a:lnTo>
                    <a:pt x="900" y="221"/>
                  </a:lnTo>
                  <a:lnTo>
                    <a:pt x="1013" y="0"/>
                  </a:lnTo>
                  <a:lnTo>
                    <a:pt x="113" y="0"/>
                  </a:lnTo>
                  <a:lnTo>
                    <a:pt x="0" y="221"/>
                  </a:lnTo>
                  <a:close/>
                </a:path>
              </a:pathLst>
            </a:custGeom>
            <a:noFill/>
            <a:ln w="609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AutoShape 44">
              <a:extLst>
                <a:ext uri="{FF2B5EF4-FFF2-40B4-BE49-F238E27FC236}">
                  <a16:creationId xmlns:a16="http://schemas.microsoft.com/office/drawing/2014/main" id="{B03DC994-E9F5-9533-A4FD-DE86397ABF8B}"/>
                </a:ext>
              </a:extLst>
            </p:cNvPr>
            <p:cNvSpPr>
              <a:spLocks/>
            </p:cNvSpPr>
            <p:nvPr/>
          </p:nvSpPr>
          <p:spPr bwMode="auto">
            <a:xfrm>
              <a:off x="8435" y="1854"/>
              <a:ext cx="166" cy="65"/>
            </a:xfrm>
            <a:custGeom>
              <a:avLst/>
              <a:gdLst>
                <a:gd name="T0" fmla="+- 0 8474 8436"/>
                <a:gd name="T1" fmla="*/ T0 w 166"/>
                <a:gd name="T2" fmla="+- 0 1891 1855"/>
                <a:gd name="T3" fmla="*/ 1891 h 65"/>
                <a:gd name="T4" fmla="+- 0 8467 8436"/>
                <a:gd name="T5" fmla="*/ T4 w 166"/>
                <a:gd name="T6" fmla="+- 0 1896 1855"/>
                <a:gd name="T7" fmla="*/ 1896 h 65"/>
                <a:gd name="T8" fmla="+- 0 8443 8436"/>
                <a:gd name="T9" fmla="*/ T8 w 166"/>
                <a:gd name="T10" fmla="+- 0 1910 1855"/>
                <a:gd name="T11" fmla="*/ 1910 h 65"/>
                <a:gd name="T12" fmla="+- 0 8467 8436"/>
                <a:gd name="T13" fmla="*/ T12 w 166"/>
                <a:gd name="T14" fmla="+- 0 1896 1855"/>
                <a:gd name="T15" fmla="*/ 1896 h 65"/>
                <a:gd name="T16" fmla="+- 0 8465 8436"/>
                <a:gd name="T17" fmla="*/ T16 w 166"/>
                <a:gd name="T18" fmla="+- 0 1884 1855"/>
                <a:gd name="T19" fmla="*/ 1884 h 65"/>
                <a:gd name="T20" fmla="+- 0 8470 8436"/>
                <a:gd name="T21" fmla="*/ T20 w 166"/>
                <a:gd name="T22" fmla="+- 0 1879 1855"/>
                <a:gd name="T23" fmla="*/ 1879 h 65"/>
                <a:gd name="T24" fmla="+- 0 8470 8436"/>
                <a:gd name="T25" fmla="*/ T24 w 166"/>
                <a:gd name="T26" fmla="+- 0 1862 1855"/>
                <a:gd name="T27" fmla="*/ 1862 h 65"/>
                <a:gd name="T28" fmla="+- 0 8465 8436"/>
                <a:gd name="T29" fmla="*/ T28 w 166"/>
                <a:gd name="T30" fmla="+- 0 1876 1855"/>
                <a:gd name="T31" fmla="*/ 1876 h 65"/>
                <a:gd name="T32" fmla="+- 0 8460 8436"/>
                <a:gd name="T33" fmla="*/ T32 w 166"/>
                <a:gd name="T34" fmla="+- 0 1881 1855"/>
                <a:gd name="T35" fmla="*/ 1881 h 65"/>
                <a:gd name="T36" fmla="+- 0 8443 8436"/>
                <a:gd name="T37" fmla="*/ T36 w 166"/>
                <a:gd name="T38" fmla="+- 0 1862 1855"/>
                <a:gd name="T39" fmla="*/ 1862 h 65"/>
                <a:gd name="T40" fmla="+- 0 8462 8436"/>
                <a:gd name="T41" fmla="*/ T40 w 166"/>
                <a:gd name="T42" fmla="+- 0 1864 1855"/>
                <a:gd name="T43" fmla="*/ 1864 h 65"/>
                <a:gd name="T44" fmla="+- 0 8465 8436"/>
                <a:gd name="T45" fmla="*/ T44 w 166"/>
                <a:gd name="T46" fmla="+- 0 1857 1855"/>
                <a:gd name="T47" fmla="*/ 1857 h 65"/>
                <a:gd name="T48" fmla="+- 0 8438 8436"/>
                <a:gd name="T49" fmla="*/ T48 w 166"/>
                <a:gd name="T50" fmla="+- 0 1855 1855"/>
                <a:gd name="T51" fmla="*/ 1855 h 65"/>
                <a:gd name="T52" fmla="+- 0 8465 8436"/>
                <a:gd name="T53" fmla="*/ T52 w 166"/>
                <a:gd name="T54" fmla="+- 0 1917 1855"/>
                <a:gd name="T55" fmla="*/ 1917 h 65"/>
                <a:gd name="T56" fmla="+- 0 8470 8436"/>
                <a:gd name="T57" fmla="*/ T56 w 166"/>
                <a:gd name="T58" fmla="+- 0 1912 1855"/>
                <a:gd name="T59" fmla="*/ 1912 h 65"/>
                <a:gd name="T60" fmla="+- 0 8474 8436"/>
                <a:gd name="T61" fmla="*/ T60 w 166"/>
                <a:gd name="T62" fmla="+- 0 1908 1855"/>
                <a:gd name="T63" fmla="*/ 1908 h 65"/>
                <a:gd name="T64" fmla="+- 0 8527 8436"/>
                <a:gd name="T65" fmla="*/ T64 w 166"/>
                <a:gd name="T66" fmla="+- 0 1881 1855"/>
                <a:gd name="T67" fmla="*/ 1881 h 65"/>
                <a:gd name="T68" fmla="+- 0 8520 8436"/>
                <a:gd name="T69" fmla="*/ T68 w 166"/>
                <a:gd name="T70" fmla="+- 0 1872 1855"/>
                <a:gd name="T71" fmla="*/ 1872 h 65"/>
                <a:gd name="T72" fmla="+- 0 8496 8436"/>
                <a:gd name="T73" fmla="*/ T72 w 166"/>
                <a:gd name="T74" fmla="+- 0 1891 1855"/>
                <a:gd name="T75" fmla="*/ 1891 h 65"/>
                <a:gd name="T76" fmla="+- 0 8498 8436"/>
                <a:gd name="T77" fmla="*/ T76 w 166"/>
                <a:gd name="T78" fmla="+- 0 1881 1855"/>
                <a:gd name="T79" fmla="*/ 1881 h 65"/>
                <a:gd name="T80" fmla="+- 0 8520 8436"/>
                <a:gd name="T81" fmla="*/ T80 w 166"/>
                <a:gd name="T82" fmla="+- 0 1881 1855"/>
                <a:gd name="T83" fmla="*/ 1881 h 65"/>
                <a:gd name="T84" fmla="+- 0 8515 8436"/>
                <a:gd name="T85" fmla="*/ T84 w 166"/>
                <a:gd name="T86" fmla="+- 0 1869 1855"/>
                <a:gd name="T87" fmla="*/ 1869 h 65"/>
                <a:gd name="T88" fmla="+- 0 8498 8436"/>
                <a:gd name="T89" fmla="*/ T88 w 166"/>
                <a:gd name="T90" fmla="+- 0 1872 1855"/>
                <a:gd name="T91" fmla="*/ 1872 h 65"/>
                <a:gd name="T92" fmla="+- 0 8489 8436"/>
                <a:gd name="T93" fmla="*/ T92 w 166"/>
                <a:gd name="T94" fmla="+- 0 1884 1855"/>
                <a:gd name="T95" fmla="*/ 1884 h 65"/>
                <a:gd name="T96" fmla="+- 0 8491 8436"/>
                <a:gd name="T97" fmla="*/ T96 w 166"/>
                <a:gd name="T98" fmla="+- 0 1910 1855"/>
                <a:gd name="T99" fmla="*/ 1910 h 65"/>
                <a:gd name="T100" fmla="+- 0 8503 8436"/>
                <a:gd name="T101" fmla="*/ T100 w 166"/>
                <a:gd name="T102" fmla="+- 0 1920 1855"/>
                <a:gd name="T103" fmla="*/ 1920 h 65"/>
                <a:gd name="T104" fmla="+- 0 8525 8436"/>
                <a:gd name="T105" fmla="*/ T104 w 166"/>
                <a:gd name="T106" fmla="+- 0 1917 1855"/>
                <a:gd name="T107" fmla="*/ 1917 h 65"/>
                <a:gd name="T108" fmla="+- 0 8527 8436"/>
                <a:gd name="T109" fmla="*/ T108 w 166"/>
                <a:gd name="T110" fmla="+- 0 1912 1855"/>
                <a:gd name="T111" fmla="*/ 1912 h 65"/>
                <a:gd name="T112" fmla="+- 0 8520 8436"/>
                <a:gd name="T113" fmla="*/ T112 w 166"/>
                <a:gd name="T114" fmla="+- 0 1912 1855"/>
                <a:gd name="T115" fmla="*/ 1912 h 65"/>
                <a:gd name="T116" fmla="+- 0 8501 8436"/>
                <a:gd name="T117" fmla="*/ T116 w 166"/>
                <a:gd name="T118" fmla="+- 0 1910 1855"/>
                <a:gd name="T119" fmla="*/ 1910 h 65"/>
                <a:gd name="T120" fmla="+- 0 8496 8436"/>
                <a:gd name="T121" fmla="*/ T120 w 166"/>
                <a:gd name="T122" fmla="+- 0 1903 1855"/>
                <a:gd name="T123" fmla="*/ 1903 h 65"/>
                <a:gd name="T124" fmla="+- 0 8527 8436"/>
                <a:gd name="T125" fmla="*/ T124 w 166"/>
                <a:gd name="T126" fmla="+- 0 1891 1855"/>
                <a:gd name="T127" fmla="*/ 1891 h 65"/>
                <a:gd name="T128" fmla="+- 0 8566 8436"/>
                <a:gd name="T129" fmla="*/ T128 w 166"/>
                <a:gd name="T130" fmla="+- 0 1898 1855"/>
                <a:gd name="T131" fmla="*/ 1898 h 65"/>
                <a:gd name="T132" fmla="+- 0 8563 8436"/>
                <a:gd name="T133" fmla="*/ T132 w 166"/>
                <a:gd name="T134" fmla="+- 0 1893 1855"/>
                <a:gd name="T135" fmla="*/ 1893 h 65"/>
                <a:gd name="T136" fmla="+- 0 8554 8436"/>
                <a:gd name="T137" fmla="*/ T136 w 166"/>
                <a:gd name="T138" fmla="+- 0 1891 1855"/>
                <a:gd name="T139" fmla="*/ 1891 h 65"/>
                <a:gd name="T140" fmla="+- 0 8549 8436"/>
                <a:gd name="T141" fmla="*/ T140 w 166"/>
                <a:gd name="T142" fmla="+- 0 1886 1855"/>
                <a:gd name="T143" fmla="*/ 1886 h 65"/>
                <a:gd name="T144" fmla="+- 0 8549 8436"/>
                <a:gd name="T145" fmla="*/ T144 w 166"/>
                <a:gd name="T146" fmla="+- 0 1879 1855"/>
                <a:gd name="T147" fmla="*/ 1879 h 65"/>
                <a:gd name="T148" fmla="+- 0 8563 8436"/>
                <a:gd name="T149" fmla="*/ T148 w 166"/>
                <a:gd name="T150" fmla="+- 0 1879 1855"/>
                <a:gd name="T151" fmla="*/ 1879 h 65"/>
                <a:gd name="T152" fmla="+- 0 8566 8436"/>
                <a:gd name="T153" fmla="*/ T152 w 166"/>
                <a:gd name="T154" fmla="+- 0 1872 1855"/>
                <a:gd name="T155" fmla="*/ 1872 h 65"/>
                <a:gd name="T156" fmla="+- 0 8549 8436"/>
                <a:gd name="T157" fmla="*/ T156 w 166"/>
                <a:gd name="T158" fmla="+- 0 1869 1855"/>
                <a:gd name="T159" fmla="*/ 1869 h 65"/>
                <a:gd name="T160" fmla="+- 0 8539 8436"/>
                <a:gd name="T161" fmla="*/ T160 w 166"/>
                <a:gd name="T162" fmla="+- 0 1876 1855"/>
                <a:gd name="T163" fmla="*/ 1876 h 65"/>
                <a:gd name="T164" fmla="+- 0 8546 8436"/>
                <a:gd name="T165" fmla="*/ T164 w 166"/>
                <a:gd name="T166" fmla="+- 0 1896 1855"/>
                <a:gd name="T167" fmla="*/ 1896 h 65"/>
                <a:gd name="T168" fmla="+- 0 8556 8436"/>
                <a:gd name="T169" fmla="*/ T168 w 166"/>
                <a:gd name="T170" fmla="+- 0 1898 1855"/>
                <a:gd name="T171" fmla="*/ 1898 h 65"/>
                <a:gd name="T172" fmla="+- 0 8558 8436"/>
                <a:gd name="T173" fmla="*/ T172 w 166"/>
                <a:gd name="T174" fmla="+- 0 1903 1855"/>
                <a:gd name="T175" fmla="*/ 1903 h 65"/>
                <a:gd name="T176" fmla="+- 0 8556 8436"/>
                <a:gd name="T177" fmla="*/ T176 w 166"/>
                <a:gd name="T178" fmla="+- 0 1912 1855"/>
                <a:gd name="T179" fmla="*/ 1912 h 65"/>
                <a:gd name="T180" fmla="+- 0 8539 8436"/>
                <a:gd name="T181" fmla="*/ T180 w 166"/>
                <a:gd name="T182" fmla="+- 0 1910 1855"/>
                <a:gd name="T183" fmla="*/ 1910 h 65"/>
                <a:gd name="T184" fmla="+- 0 8537 8436"/>
                <a:gd name="T185" fmla="*/ T184 w 166"/>
                <a:gd name="T186" fmla="+- 0 1915 1855"/>
                <a:gd name="T187" fmla="*/ 1915 h 65"/>
                <a:gd name="T188" fmla="+- 0 8544 8436"/>
                <a:gd name="T189" fmla="*/ T188 w 166"/>
                <a:gd name="T190" fmla="+- 0 1917 1855"/>
                <a:gd name="T191" fmla="*/ 1917 h 65"/>
                <a:gd name="T192" fmla="+- 0 8558 8436"/>
                <a:gd name="T193" fmla="*/ T192 w 166"/>
                <a:gd name="T194" fmla="+- 0 1917 1855"/>
                <a:gd name="T195" fmla="*/ 1917 h 65"/>
                <a:gd name="T196" fmla="+- 0 8566 8436"/>
                <a:gd name="T197" fmla="*/ T196 w 166"/>
                <a:gd name="T198" fmla="+- 0 1915 1855"/>
                <a:gd name="T199" fmla="*/ 1915 h 65"/>
                <a:gd name="T200" fmla="+- 0 8568 8436"/>
                <a:gd name="T201" fmla="*/ T200 w 166"/>
                <a:gd name="T202" fmla="+- 0 1898 1855"/>
                <a:gd name="T203" fmla="*/ 1898 h 65"/>
                <a:gd name="T204" fmla="+- 0 8590 8436"/>
                <a:gd name="T205" fmla="*/ T204 w 166"/>
                <a:gd name="T206" fmla="+- 0 1860 1855"/>
                <a:gd name="T207" fmla="*/ 1860 h 65"/>
                <a:gd name="T208" fmla="+- 0 8573 8436"/>
                <a:gd name="T209" fmla="*/ T208 w 166"/>
                <a:gd name="T210" fmla="+- 0 1872 1855"/>
                <a:gd name="T211" fmla="*/ 1872 h 65"/>
                <a:gd name="T212" fmla="+- 0 8580 8436"/>
                <a:gd name="T213" fmla="*/ T212 w 166"/>
                <a:gd name="T214" fmla="+- 0 1910 1855"/>
                <a:gd name="T215" fmla="*/ 1910 h 65"/>
                <a:gd name="T216" fmla="+- 0 8585 8436"/>
                <a:gd name="T217" fmla="*/ T216 w 166"/>
                <a:gd name="T218" fmla="+- 0 1917 1855"/>
                <a:gd name="T219" fmla="*/ 1917 h 65"/>
                <a:gd name="T220" fmla="+- 0 8599 8436"/>
                <a:gd name="T221" fmla="*/ T220 w 166"/>
                <a:gd name="T222" fmla="+- 0 1920 1855"/>
                <a:gd name="T223" fmla="*/ 1920 h 65"/>
                <a:gd name="T224" fmla="+- 0 8602 8436"/>
                <a:gd name="T225" fmla="*/ T224 w 166"/>
                <a:gd name="T226" fmla="+- 0 1912 1855"/>
                <a:gd name="T227" fmla="*/ 1912 h 65"/>
                <a:gd name="T228" fmla="+- 0 8599 8436"/>
                <a:gd name="T229" fmla="*/ T228 w 166"/>
                <a:gd name="T230" fmla="+- 0 1912 1855"/>
                <a:gd name="T231" fmla="*/ 1912 h 65"/>
                <a:gd name="T232" fmla="+- 0 8599 8436"/>
                <a:gd name="T233" fmla="*/ T232 w 166"/>
                <a:gd name="T234" fmla="+- 0 1879 1855"/>
                <a:gd name="T235" fmla="*/ 1879 h 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166" h="65">
                  <a:moveTo>
                    <a:pt x="41" y="41"/>
                  </a:moveTo>
                  <a:lnTo>
                    <a:pt x="38" y="38"/>
                  </a:lnTo>
                  <a:lnTo>
                    <a:pt x="38" y="36"/>
                  </a:lnTo>
                  <a:lnTo>
                    <a:pt x="34" y="31"/>
                  </a:lnTo>
                  <a:lnTo>
                    <a:pt x="31" y="31"/>
                  </a:lnTo>
                  <a:lnTo>
                    <a:pt x="31" y="41"/>
                  </a:lnTo>
                  <a:lnTo>
                    <a:pt x="31" y="50"/>
                  </a:lnTo>
                  <a:lnTo>
                    <a:pt x="26" y="55"/>
                  </a:lnTo>
                  <a:lnTo>
                    <a:pt x="7" y="55"/>
                  </a:lnTo>
                  <a:lnTo>
                    <a:pt x="7" y="36"/>
                  </a:lnTo>
                  <a:lnTo>
                    <a:pt x="26" y="36"/>
                  </a:lnTo>
                  <a:lnTo>
                    <a:pt x="31" y="41"/>
                  </a:lnTo>
                  <a:lnTo>
                    <a:pt x="31" y="31"/>
                  </a:lnTo>
                  <a:lnTo>
                    <a:pt x="29" y="31"/>
                  </a:lnTo>
                  <a:lnTo>
                    <a:pt x="29" y="29"/>
                  </a:lnTo>
                  <a:lnTo>
                    <a:pt x="31" y="29"/>
                  </a:lnTo>
                  <a:lnTo>
                    <a:pt x="34" y="26"/>
                  </a:lnTo>
                  <a:lnTo>
                    <a:pt x="34" y="24"/>
                  </a:lnTo>
                  <a:lnTo>
                    <a:pt x="36" y="24"/>
                  </a:lnTo>
                  <a:lnTo>
                    <a:pt x="36" y="7"/>
                  </a:lnTo>
                  <a:lnTo>
                    <a:pt x="34" y="7"/>
                  </a:lnTo>
                  <a:lnTo>
                    <a:pt x="29" y="2"/>
                  </a:lnTo>
                  <a:lnTo>
                    <a:pt x="29" y="14"/>
                  </a:lnTo>
                  <a:lnTo>
                    <a:pt x="29" y="21"/>
                  </a:lnTo>
                  <a:lnTo>
                    <a:pt x="26" y="24"/>
                  </a:lnTo>
                  <a:lnTo>
                    <a:pt x="26" y="26"/>
                  </a:lnTo>
                  <a:lnTo>
                    <a:pt x="24" y="26"/>
                  </a:lnTo>
                  <a:lnTo>
                    <a:pt x="22" y="29"/>
                  </a:lnTo>
                  <a:lnTo>
                    <a:pt x="7" y="29"/>
                  </a:lnTo>
                  <a:lnTo>
                    <a:pt x="7" y="7"/>
                  </a:lnTo>
                  <a:lnTo>
                    <a:pt x="22" y="7"/>
                  </a:lnTo>
                  <a:lnTo>
                    <a:pt x="22" y="9"/>
                  </a:lnTo>
                  <a:lnTo>
                    <a:pt x="26" y="9"/>
                  </a:lnTo>
                  <a:lnTo>
                    <a:pt x="26" y="14"/>
                  </a:lnTo>
                  <a:lnTo>
                    <a:pt x="29" y="14"/>
                  </a:lnTo>
                  <a:lnTo>
                    <a:pt x="29" y="2"/>
                  </a:lnTo>
                  <a:lnTo>
                    <a:pt x="24" y="2"/>
                  </a:lnTo>
                  <a:lnTo>
                    <a:pt x="22" y="0"/>
                  </a:lnTo>
                  <a:lnTo>
                    <a:pt x="2" y="0"/>
                  </a:lnTo>
                  <a:lnTo>
                    <a:pt x="0" y="2"/>
                  </a:lnTo>
                  <a:lnTo>
                    <a:pt x="0" y="62"/>
                  </a:lnTo>
                  <a:lnTo>
                    <a:pt x="29" y="62"/>
                  </a:lnTo>
                  <a:lnTo>
                    <a:pt x="31" y="60"/>
                  </a:lnTo>
                  <a:lnTo>
                    <a:pt x="34" y="60"/>
                  </a:lnTo>
                  <a:lnTo>
                    <a:pt x="34" y="57"/>
                  </a:lnTo>
                  <a:lnTo>
                    <a:pt x="36" y="57"/>
                  </a:lnTo>
                  <a:lnTo>
                    <a:pt x="38" y="55"/>
                  </a:lnTo>
                  <a:lnTo>
                    <a:pt x="38" y="53"/>
                  </a:lnTo>
                  <a:lnTo>
                    <a:pt x="41" y="53"/>
                  </a:lnTo>
                  <a:lnTo>
                    <a:pt x="41" y="41"/>
                  </a:lnTo>
                  <a:close/>
                  <a:moveTo>
                    <a:pt x="91" y="26"/>
                  </a:moveTo>
                  <a:lnTo>
                    <a:pt x="89" y="24"/>
                  </a:lnTo>
                  <a:lnTo>
                    <a:pt x="89" y="21"/>
                  </a:lnTo>
                  <a:lnTo>
                    <a:pt x="84" y="17"/>
                  </a:lnTo>
                  <a:lnTo>
                    <a:pt x="84" y="26"/>
                  </a:lnTo>
                  <a:lnTo>
                    <a:pt x="84" y="36"/>
                  </a:lnTo>
                  <a:lnTo>
                    <a:pt x="60" y="36"/>
                  </a:lnTo>
                  <a:lnTo>
                    <a:pt x="60" y="29"/>
                  </a:lnTo>
                  <a:lnTo>
                    <a:pt x="62" y="29"/>
                  </a:lnTo>
                  <a:lnTo>
                    <a:pt x="62" y="26"/>
                  </a:lnTo>
                  <a:lnTo>
                    <a:pt x="67" y="21"/>
                  </a:lnTo>
                  <a:lnTo>
                    <a:pt x="79" y="21"/>
                  </a:lnTo>
                  <a:lnTo>
                    <a:pt x="84" y="26"/>
                  </a:lnTo>
                  <a:lnTo>
                    <a:pt x="84" y="17"/>
                  </a:lnTo>
                  <a:lnTo>
                    <a:pt x="82" y="17"/>
                  </a:lnTo>
                  <a:lnTo>
                    <a:pt x="79" y="14"/>
                  </a:lnTo>
                  <a:lnTo>
                    <a:pt x="67" y="14"/>
                  </a:lnTo>
                  <a:lnTo>
                    <a:pt x="65" y="17"/>
                  </a:lnTo>
                  <a:lnTo>
                    <a:pt x="62" y="17"/>
                  </a:lnTo>
                  <a:lnTo>
                    <a:pt x="55" y="24"/>
                  </a:lnTo>
                  <a:lnTo>
                    <a:pt x="55" y="26"/>
                  </a:lnTo>
                  <a:lnTo>
                    <a:pt x="53" y="29"/>
                  </a:lnTo>
                  <a:lnTo>
                    <a:pt x="53" y="50"/>
                  </a:lnTo>
                  <a:lnTo>
                    <a:pt x="55" y="53"/>
                  </a:lnTo>
                  <a:lnTo>
                    <a:pt x="55" y="55"/>
                  </a:lnTo>
                  <a:lnTo>
                    <a:pt x="62" y="62"/>
                  </a:lnTo>
                  <a:lnTo>
                    <a:pt x="65" y="62"/>
                  </a:lnTo>
                  <a:lnTo>
                    <a:pt x="67" y="65"/>
                  </a:lnTo>
                  <a:lnTo>
                    <a:pt x="82" y="65"/>
                  </a:lnTo>
                  <a:lnTo>
                    <a:pt x="84" y="62"/>
                  </a:lnTo>
                  <a:lnTo>
                    <a:pt x="89" y="62"/>
                  </a:lnTo>
                  <a:lnTo>
                    <a:pt x="89" y="60"/>
                  </a:lnTo>
                  <a:lnTo>
                    <a:pt x="91" y="60"/>
                  </a:lnTo>
                  <a:lnTo>
                    <a:pt x="91" y="57"/>
                  </a:lnTo>
                  <a:lnTo>
                    <a:pt x="91" y="55"/>
                  </a:lnTo>
                  <a:lnTo>
                    <a:pt x="84" y="55"/>
                  </a:lnTo>
                  <a:lnTo>
                    <a:pt x="84" y="57"/>
                  </a:lnTo>
                  <a:lnTo>
                    <a:pt x="67" y="57"/>
                  </a:lnTo>
                  <a:lnTo>
                    <a:pt x="67" y="55"/>
                  </a:lnTo>
                  <a:lnTo>
                    <a:pt x="65" y="55"/>
                  </a:lnTo>
                  <a:lnTo>
                    <a:pt x="62" y="53"/>
                  </a:lnTo>
                  <a:lnTo>
                    <a:pt x="62" y="50"/>
                  </a:lnTo>
                  <a:lnTo>
                    <a:pt x="60" y="48"/>
                  </a:lnTo>
                  <a:lnTo>
                    <a:pt x="60" y="41"/>
                  </a:lnTo>
                  <a:lnTo>
                    <a:pt x="91" y="41"/>
                  </a:lnTo>
                  <a:lnTo>
                    <a:pt x="91" y="36"/>
                  </a:lnTo>
                  <a:lnTo>
                    <a:pt x="91" y="26"/>
                  </a:lnTo>
                  <a:close/>
                  <a:moveTo>
                    <a:pt x="132" y="43"/>
                  </a:moveTo>
                  <a:lnTo>
                    <a:pt x="130" y="43"/>
                  </a:lnTo>
                  <a:lnTo>
                    <a:pt x="130" y="41"/>
                  </a:lnTo>
                  <a:lnTo>
                    <a:pt x="127" y="41"/>
                  </a:lnTo>
                  <a:lnTo>
                    <a:pt x="127" y="38"/>
                  </a:lnTo>
                  <a:lnTo>
                    <a:pt x="122" y="38"/>
                  </a:lnTo>
                  <a:lnTo>
                    <a:pt x="122" y="36"/>
                  </a:lnTo>
                  <a:lnTo>
                    <a:pt x="118" y="36"/>
                  </a:lnTo>
                  <a:lnTo>
                    <a:pt x="115" y="33"/>
                  </a:lnTo>
                  <a:lnTo>
                    <a:pt x="113" y="33"/>
                  </a:lnTo>
                  <a:lnTo>
                    <a:pt x="113" y="31"/>
                  </a:lnTo>
                  <a:lnTo>
                    <a:pt x="110" y="31"/>
                  </a:lnTo>
                  <a:lnTo>
                    <a:pt x="110" y="24"/>
                  </a:lnTo>
                  <a:lnTo>
                    <a:pt x="113" y="24"/>
                  </a:lnTo>
                  <a:lnTo>
                    <a:pt x="113" y="21"/>
                  </a:lnTo>
                  <a:lnTo>
                    <a:pt x="125" y="21"/>
                  </a:lnTo>
                  <a:lnTo>
                    <a:pt x="127" y="24"/>
                  </a:lnTo>
                  <a:lnTo>
                    <a:pt x="130" y="24"/>
                  </a:lnTo>
                  <a:lnTo>
                    <a:pt x="130" y="21"/>
                  </a:lnTo>
                  <a:lnTo>
                    <a:pt x="130" y="17"/>
                  </a:lnTo>
                  <a:lnTo>
                    <a:pt x="125" y="17"/>
                  </a:lnTo>
                  <a:lnTo>
                    <a:pt x="125" y="14"/>
                  </a:lnTo>
                  <a:lnTo>
                    <a:pt x="113" y="14"/>
                  </a:lnTo>
                  <a:lnTo>
                    <a:pt x="110" y="17"/>
                  </a:lnTo>
                  <a:lnTo>
                    <a:pt x="108" y="17"/>
                  </a:lnTo>
                  <a:lnTo>
                    <a:pt x="103" y="21"/>
                  </a:lnTo>
                  <a:lnTo>
                    <a:pt x="103" y="36"/>
                  </a:lnTo>
                  <a:lnTo>
                    <a:pt x="106" y="36"/>
                  </a:lnTo>
                  <a:lnTo>
                    <a:pt x="110" y="41"/>
                  </a:lnTo>
                  <a:lnTo>
                    <a:pt x="113" y="41"/>
                  </a:lnTo>
                  <a:lnTo>
                    <a:pt x="115" y="43"/>
                  </a:lnTo>
                  <a:lnTo>
                    <a:pt x="120" y="43"/>
                  </a:lnTo>
                  <a:lnTo>
                    <a:pt x="120" y="45"/>
                  </a:lnTo>
                  <a:lnTo>
                    <a:pt x="122" y="45"/>
                  </a:lnTo>
                  <a:lnTo>
                    <a:pt x="122" y="48"/>
                  </a:lnTo>
                  <a:lnTo>
                    <a:pt x="125" y="48"/>
                  </a:lnTo>
                  <a:lnTo>
                    <a:pt x="125" y="53"/>
                  </a:lnTo>
                  <a:lnTo>
                    <a:pt x="120" y="57"/>
                  </a:lnTo>
                  <a:lnTo>
                    <a:pt x="108" y="57"/>
                  </a:lnTo>
                  <a:lnTo>
                    <a:pt x="108" y="55"/>
                  </a:lnTo>
                  <a:lnTo>
                    <a:pt x="103" y="55"/>
                  </a:lnTo>
                  <a:lnTo>
                    <a:pt x="103" y="53"/>
                  </a:lnTo>
                  <a:lnTo>
                    <a:pt x="101" y="53"/>
                  </a:lnTo>
                  <a:lnTo>
                    <a:pt x="101" y="60"/>
                  </a:lnTo>
                  <a:lnTo>
                    <a:pt x="103" y="60"/>
                  </a:lnTo>
                  <a:lnTo>
                    <a:pt x="103" y="62"/>
                  </a:lnTo>
                  <a:lnTo>
                    <a:pt x="108" y="62"/>
                  </a:lnTo>
                  <a:lnTo>
                    <a:pt x="110" y="65"/>
                  </a:lnTo>
                  <a:lnTo>
                    <a:pt x="120" y="65"/>
                  </a:lnTo>
                  <a:lnTo>
                    <a:pt x="122" y="62"/>
                  </a:lnTo>
                  <a:lnTo>
                    <a:pt x="127" y="62"/>
                  </a:lnTo>
                  <a:lnTo>
                    <a:pt x="127" y="60"/>
                  </a:lnTo>
                  <a:lnTo>
                    <a:pt x="130" y="60"/>
                  </a:lnTo>
                  <a:lnTo>
                    <a:pt x="130" y="57"/>
                  </a:lnTo>
                  <a:lnTo>
                    <a:pt x="132" y="55"/>
                  </a:lnTo>
                  <a:lnTo>
                    <a:pt x="132" y="43"/>
                  </a:lnTo>
                  <a:close/>
                  <a:moveTo>
                    <a:pt x="166" y="17"/>
                  </a:moveTo>
                  <a:lnTo>
                    <a:pt x="154" y="17"/>
                  </a:lnTo>
                  <a:lnTo>
                    <a:pt x="154" y="5"/>
                  </a:lnTo>
                  <a:lnTo>
                    <a:pt x="144" y="5"/>
                  </a:lnTo>
                  <a:lnTo>
                    <a:pt x="144" y="17"/>
                  </a:lnTo>
                  <a:lnTo>
                    <a:pt x="137" y="17"/>
                  </a:lnTo>
                  <a:lnTo>
                    <a:pt x="137" y="24"/>
                  </a:lnTo>
                  <a:lnTo>
                    <a:pt x="144" y="24"/>
                  </a:lnTo>
                  <a:lnTo>
                    <a:pt x="144" y="55"/>
                  </a:lnTo>
                  <a:lnTo>
                    <a:pt x="146" y="57"/>
                  </a:lnTo>
                  <a:lnTo>
                    <a:pt x="146" y="60"/>
                  </a:lnTo>
                  <a:lnTo>
                    <a:pt x="149" y="62"/>
                  </a:lnTo>
                  <a:lnTo>
                    <a:pt x="151" y="62"/>
                  </a:lnTo>
                  <a:lnTo>
                    <a:pt x="154" y="65"/>
                  </a:lnTo>
                  <a:lnTo>
                    <a:pt x="163" y="65"/>
                  </a:lnTo>
                  <a:lnTo>
                    <a:pt x="163" y="62"/>
                  </a:lnTo>
                  <a:lnTo>
                    <a:pt x="166" y="62"/>
                  </a:lnTo>
                  <a:lnTo>
                    <a:pt x="166" y="57"/>
                  </a:lnTo>
                  <a:lnTo>
                    <a:pt x="166" y="55"/>
                  </a:lnTo>
                  <a:lnTo>
                    <a:pt x="163" y="55"/>
                  </a:lnTo>
                  <a:lnTo>
                    <a:pt x="163" y="57"/>
                  </a:lnTo>
                  <a:lnTo>
                    <a:pt x="154" y="57"/>
                  </a:lnTo>
                  <a:lnTo>
                    <a:pt x="154" y="24"/>
                  </a:lnTo>
                  <a:lnTo>
                    <a:pt x="163" y="24"/>
                  </a:lnTo>
                  <a:lnTo>
                    <a:pt x="166" y="21"/>
                  </a:lnTo>
                  <a:lnTo>
                    <a:pt x="16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69" name="Picture 45">
              <a:extLst>
                <a:ext uri="{FF2B5EF4-FFF2-40B4-BE49-F238E27FC236}">
                  <a16:creationId xmlns:a16="http://schemas.microsoft.com/office/drawing/2014/main" id="{BFED0796-DB64-A26F-60E9-6CF99DA475C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47" y="1974"/>
              <a:ext cx="33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0" name="Picture 46">
              <a:extLst>
                <a:ext uri="{FF2B5EF4-FFF2-40B4-BE49-F238E27FC236}">
                  <a16:creationId xmlns:a16="http://schemas.microsoft.com/office/drawing/2014/main" id="{1A8E0B5B-AFDD-3147-D8EA-84A1977FDC4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44" y="938"/>
              <a:ext cx="113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Line 47">
              <a:extLst>
                <a:ext uri="{FF2B5EF4-FFF2-40B4-BE49-F238E27FC236}">
                  <a16:creationId xmlns:a16="http://schemas.microsoft.com/office/drawing/2014/main" id="{DE2F3285-160E-2A3D-E46E-E159E70B8D2A}"/>
                </a:ext>
              </a:extLst>
            </p:cNvPr>
            <p:cNvSpPr>
              <a:spLocks noChangeShapeType="1"/>
            </p:cNvSpPr>
            <p:nvPr/>
          </p:nvSpPr>
          <p:spPr bwMode="auto">
            <a:xfrm>
              <a:off x="6965" y="1540"/>
              <a:ext cx="0" cy="56"/>
            </a:xfrm>
            <a:prstGeom prst="line">
              <a:avLst/>
            </a:prstGeom>
            <a:noFill/>
            <a:ln w="6096">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Freeform 48">
              <a:extLst>
                <a:ext uri="{FF2B5EF4-FFF2-40B4-BE49-F238E27FC236}">
                  <a16:creationId xmlns:a16="http://schemas.microsoft.com/office/drawing/2014/main" id="{CE93FDC5-DD49-F568-12E8-DF6068775BBE}"/>
                </a:ext>
              </a:extLst>
            </p:cNvPr>
            <p:cNvSpPr>
              <a:spLocks/>
            </p:cNvSpPr>
            <p:nvPr/>
          </p:nvSpPr>
          <p:spPr bwMode="auto">
            <a:xfrm>
              <a:off x="6924" y="1583"/>
              <a:ext cx="82" cy="82"/>
            </a:xfrm>
            <a:custGeom>
              <a:avLst/>
              <a:gdLst>
                <a:gd name="T0" fmla="+- 0 6965 6924"/>
                <a:gd name="T1" fmla="*/ T0 w 82"/>
                <a:gd name="T2" fmla="+- 0 1665 1584"/>
                <a:gd name="T3" fmla="*/ 1665 h 82"/>
                <a:gd name="T4" fmla="+- 0 6924 6924"/>
                <a:gd name="T5" fmla="*/ T4 w 82"/>
                <a:gd name="T6" fmla="+- 0 1584 1584"/>
                <a:gd name="T7" fmla="*/ 1584 h 82"/>
                <a:gd name="T8" fmla="+- 0 7006 6924"/>
                <a:gd name="T9" fmla="*/ T8 w 82"/>
                <a:gd name="T10" fmla="+- 0 1584 1584"/>
                <a:gd name="T11" fmla="*/ 1584 h 82"/>
                <a:gd name="T12" fmla="+- 0 6965 6924"/>
                <a:gd name="T13" fmla="*/ T12 w 82"/>
                <a:gd name="T14" fmla="+- 0 1665 1584"/>
                <a:gd name="T15" fmla="*/ 1665 h 82"/>
              </a:gdLst>
              <a:ahLst/>
              <a:cxnLst>
                <a:cxn ang="0">
                  <a:pos x="T1" y="T3"/>
                </a:cxn>
                <a:cxn ang="0">
                  <a:pos x="T5" y="T7"/>
                </a:cxn>
                <a:cxn ang="0">
                  <a:pos x="T9" y="T11"/>
                </a:cxn>
                <a:cxn ang="0">
                  <a:pos x="T13" y="T15"/>
                </a:cxn>
              </a:cxnLst>
              <a:rect l="0" t="0" r="r" b="b"/>
              <a:pathLst>
                <a:path w="82" h="82">
                  <a:moveTo>
                    <a:pt x="41" y="81"/>
                  </a:moveTo>
                  <a:lnTo>
                    <a:pt x="0" y="0"/>
                  </a:lnTo>
                  <a:lnTo>
                    <a:pt x="82" y="0"/>
                  </a:lnTo>
                  <a:lnTo>
                    <a:pt x="41"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 name="Line 49">
              <a:extLst>
                <a:ext uri="{FF2B5EF4-FFF2-40B4-BE49-F238E27FC236}">
                  <a16:creationId xmlns:a16="http://schemas.microsoft.com/office/drawing/2014/main" id="{D0252BBB-3158-3BDF-1041-8FE483339DAE}"/>
                </a:ext>
              </a:extLst>
            </p:cNvPr>
            <p:cNvSpPr>
              <a:spLocks noChangeShapeType="1"/>
            </p:cNvSpPr>
            <p:nvPr/>
          </p:nvSpPr>
          <p:spPr bwMode="auto">
            <a:xfrm>
              <a:off x="6965" y="1221"/>
              <a:ext cx="0" cy="53"/>
            </a:xfrm>
            <a:prstGeom prst="line">
              <a:avLst/>
            </a:prstGeom>
            <a:noFill/>
            <a:ln w="6096">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Freeform 50">
              <a:extLst>
                <a:ext uri="{FF2B5EF4-FFF2-40B4-BE49-F238E27FC236}">
                  <a16:creationId xmlns:a16="http://schemas.microsoft.com/office/drawing/2014/main" id="{E6AE36CC-0B8E-84B8-2A7D-42E8A5F3F8DE}"/>
                </a:ext>
              </a:extLst>
            </p:cNvPr>
            <p:cNvSpPr>
              <a:spLocks/>
            </p:cNvSpPr>
            <p:nvPr/>
          </p:nvSpPr>
          <p:spPr bwMode="auto">
            <a:xfrm>
              <a:off x="6924" y="1264"/>
              <a:ext cx="82" cy="82"/>
            </a:xfrm>
            <a:custGeom>
              <a:avLst/>
              <a:gdLst>
                <a:gd name="T0" fmla="+- 0 6965 6924"/>
                <a:gd name="T1" fmla="*/ T0 w 82"/>
                <a:gd name="T2" fmla="+- 0 1346 1264"/>
                <a:gd name="T3" fmla="*/ 1346 h 82"/>
                <a:gd name="T4" fmla="+- 0 6924 6924"/>
                <a:gd name="T5" fmla="*/ T4 w 82"/>
                <a:gd name="T6" fmla="+- 0 1264 1264"/>
                <a:gd name="T7" fmla="*/ 1264 h 82"/>
                <a:gd name="T8" fmla="+- 0 7006 6924"/>
                <a:gd name="T9" fmla="*/ T8 w 82"/>
                <a:gd name="T10" fmla="+- 0 1264 1264"/>
                <a:gd name="T11" fmla="*/ 1264 h 82"/>
                <a:gd name="T12" fmla="+- 0 6965 6924"/>
                <a:gd name="T13" fmla="*/ T12 w 82"/>
                <a:gd name="T14" fmla="+- 0 1346 1264"/>
                <a:gd name="T15" fmla="*/ 1346 h 82"/>
              </a:gdLst>
              <a:ahLst/>
              <a:cxnLst>
                <a:cxn ang="0">
                  <a:pos x="T1" y="T3"/>
                </a:cxn>
                <a:cxn ang="0">
                  <a:pos x="T5" y="T7"/>
                </a:cxn>
                <a:cxn ang="0">
                  <a:pos x="T9" y="T11"/>
                </a:cxn>
                <a:cxn ang="0">
                  <a:pos x="T13" y="T15"/>
                </a:cxn>
              </a:cxnLst>
              <a:rect l="0" t="0" r="r" b="b"/>
              <a:pathLst>
                <a:path w="82" h="82">
                  <a:moveTo>
                    <a:pt x="41" y="82"/>
                  </a:moveTo>
                  <a:lnTo>
                    <a:pt x="0" y="0"/>
                  </a:lnTo>
                  <a:lnTo>
                    <a:pt x="82" y="0"/>
                  </a:lnTo>
                  <a:lnTo>
                    <a:pt x="41"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75" name="Picture 51">
              <a:extLst>
                <a:ext uri="{FF2B5EF4-FFF2-40B4-BE49-F238E27FC236}">
                  <a16:creationId xmlns:a16="http://schemas.microsoft.com/office/drawing/2014/main" id="{81CF0D7A-85D5-33B4-7725-D6A95F5B364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04" y="1634"/>
              <a:ext cx="33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Freeform 52">
              <a:extLst>
                <a:ext uri="{FF2B5EF4-FFF2-40B4-BE49-F238E27FC236}">
                  <a16:creationId xmlns:a16="http://schemas.microsoft.com/office/drawing/2014/main" id="{17263A01-8582-AAE4-23D0-535B590457A3}"/>
                </a:ext>
              </a:extLst>
            </p:cNvPr>
            <p:cNvSpPr>
              <a:spLocks/>
            </p:cNvSpPr>
            <p:nvPr/>
          </p:nvSpPr>
          <p:spPr bwMode="auto">
            <a:xfrm>
              <a:off x="6854" y="1665"/>
              <a:ext cx="224" cy="224"/>
            </a:xfrm>
            <a:custGeom>
              <a:avLst/>
              <a:gdLst>
                <a:gd name="T0" fmla="+- 0 6965 6854"/>
                <a:gd name="T1" fmla="*/ T0 w 224"/>
                <a:gd name="T2" fmla="+- 0 1888 1665"/>
                <a:gd name="T3" fmla="*/ 1888 h 224"/>
                <a:gd name="T4" fmla="+- 0 6922 6854"/>
                <a:gd name="T5" fmla="*/ T4 w 224"/>
                <a:gd name="T6" fmla="+- 0 1880 1665"/>
                <a:gd name="T7" fmla="*/ 1880 h 224"/>
                <a:gd name="T8" fmla="+- 0 6887 6854"/>
                <a:gd name="T9" fmla="*/ T8 w 224"/>
                <a:gd name="T10" fmla="+- 0 1855 1665"/>
                <a:gd name="T11" fmla="*/ 1855 h 224"/>
                <a:gd name="T12" fmla="+- 0 6863 6854"/>
                <a:gd name="T13" fmla="*/ T12 w 224"/>
                <a:gd name="T14" fmla="+- 0 1820 1665"/>
                <a:gd name="T15" fmla="*/ 1820 h 224"/>
                <a:gd name="T16" fmla="+- 0 6854 6854"/>
                <a:gd name="T17" fmla="*/ T16 w 224"/>
                <a:gd name="T18" fmla="+- 0 1776 1665"/>
                <a:gd name="T19" fmla="*/ 1776 h 224"/>
                <a:gd name="T20" fmla="+- 0 6863 6854"/>
                <a:gd name="T21" fmla="*/ T20 w 224"/>
                <a:gd name="T22" fmla="+- 0 1733 1665"/>
                <a:gd name="T23" fmla="*/ 1733 h 224"/>
                <a:gd name="T24" fmla="+- 0 6887 6854"/>
                <a:gd name="T25" fmla="*/ T24 w 224"/>
                <a:gd name="T26" fmla="+- 0 1698 1665"/>
                <a:gd name="T27" fmla="*/ 1698 h 224"/>
                <a:gd name="T28" fmla="+- 0 6922 6854"/>
                <a:gd name="T29" fmla="*/ T28 w 224"/>
                <a:gd name="T30" fmla="+- 0 1674 1665"/>
                <a:gd name="T31" fmla="*/ 1674 h 224"/>
                <a:gd name="T32" fmla="+- 0 6965 6854"/>
                <a:gd name="T33" fmla="*/ T32 w 224"/>
                <a:gd name="T34" fmla="+- 0 1665 1665"/>
                <a:gd name="T35" fmla="*/ 1665 h 224"/>
                <a:gd name="T36" fmla="+- 0 7009 6854"/>
                <a:gd name="T37" fmla="*/ T36 w 224"/>
                <a:gd name="T38" fmla="+- 0 1674 1665"/>
                <a:gd name="T39" fmla="*/ 1674 h 224"/>
                <a:gd name="T40" fmla="+- 0 7045 6854"/>
                <a:gd name="T41" fmla="*/ T40 w 224"/>
                <a:gd name="T42" fmla="+- 0 1698 1665"/>
                <a:gd name="T43" fmla="*/ 1698 h 224"/>
                <a:gd name="T44" fmla="+- 0 7069 6854"/>
                <a:gd name="T45" fmla="*/ T44 w 224"/>
                <a:gd name="T46" fmla="+- 0 1733 1665"/>
                <a:gd name="T47" fmla="*/ 1733 h 224"/>
                <a:gd name="T48" fmla="+- 0 7078 6854"/>
                <a:gd name="T49" fmla="*/ T48 w 224"/>
                <a:gd name="T50" fmla="+- 0 1776 1665"/>
                <a:gd name="T51" fmla="*/ 1776 h 224"/>
                <a:gd name="T52" fmla="+- 0 7069 6854"/>
                <a:gd name="T53" fmla="*/ T52 w 224"/>
                <a:gd name="T54" fmla="+- 0 1820 1665"/>
                <a:gd name="T55" fmla="*/ 1820 h 224"/>
                <a:gd name="T56" fmla="+- 0 7045 6854"/>
                <a:gd name="T57" fmla="*/ T56 w 224"/>
                <a:gd name="T58" fmla="+- 0 1855 1665"/>
                <a:gd name="T59" fmla="*/ 1855 h 224"/>
                <a:gd name="T60" fmla="+- 0 7009 6854"/>
                <a:gd name="T61" fmla="*/ T60 w 224"/>
                <a:gd name="T62" fmla="+- 0 1880 1665"/>
                <a:gd name="T63" fmla="*/ 1880 h 224"/>
                <a:gd name="T64" fmla="+- 0 6965 6854"/>
                <a:gd name="T65" fmla="*/ T64 w 224"/>
                <a:gd name="T66" fmla="+- 0 1888 1665"/>
                <a:gd name="T67" fmla="*/ 1888 h 2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224" h="224">
                  <a:moveTo>
                    <a:pt x="111" y="223"/>
                  </a:moveTo>
                  <a:lnTo>
                    <a:pt x="68" y="215"/>
                  </a:lnTo>
                  <a:lnTo>
                    <a:pt x="33" y="190"/>
                  </a:lnTo>
                  <a:lnTo>
                    <a:pt x="9" y="155"/>
                  </a:lnTo>
                  <a:lnTo>
                    <a:pt x="0" y="111"/>
                  </a:lnTo>
                  <a:lnTo>
                    <a:pt x="9" y="68"/>
                  </a:lnTo>
                  <a:lnTo>
                    <a:pt x="33" y="33"/>
                  </a:lnTo>
                  <a:lnTo>
                    <a:pt x="68" y="9"/>
                  </a:lnTo>
                  <a:lnTo>
                    <a:pt x="111" y="0"/>
                  </a:lnTo>
                  <a:lnTo>
                    <a:pt x="155" y="9"/>
                  </a:lnTo>
                  <a:lnTo>
                    <a:pt x="191" y="33"/>
                  </a:lnTo>
                  <a:lnTo>
                    <a:pt x="215" y="68"/>
                  </a:lnTo>
                  <a:lnTo>
                    <a:pt x="224" y="111"/>
                  </a:lnTo>
                  <a:lnTo>
                    <a:pt x="215" y="155"/>
                  </a:lnTo>
                  <a:lnTo>
                    <a:pt x="191" y="190"/>
                  </a:lnTo>
                  <a:lnTo>
                    <a:pt x="155" y="215"/>
                  </a:lnTo>
                  <a:lnTo>
                    <a:pt x="111" y="2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7" name="Freeform 53">
              <a:extLst>
                <a:ext uri="{FF2B5EF4-FFF2-40B4-BE49-F238E27FC236}">
                  <a16:creationId xmlns:a16="http://schemas.microsoft.com/office/drawing/2014/main" id="{BE7EAFD9-B2E0-FB8A-02EE-B1FF56531DCB}"/>
                </a:ext>
              </a:extLst>
            </p:cNvPr>
            <p:cNvSpPr>
              <a:spLocks/>
            </p:cNvSpPr>
            <p:nvPr/>
          </p:nvSpPr>
          <p:spPr bwMode="auto">
            <a:xfrm>
              <a:off x="6854" y="1665"/>
              <a:ext cx="224" cy="224"/>
            </a:xfrm>
            <a:custGeom>
              <a:avLst/>
              <a:gdLst>
                <a:gd name="T0" fmla="+- 0 6854 6854"/>
                <a:gd name="T1" fmla="*/ T0 w 224"/>
                <a:gd name="T2" fmla="+- 0 1776 1665"/>
                <a:gd name="T3" fmla="*/ 1776 h 224"/>
                <a:gd name="T4" fmla="+- 0 6863 6854"/>
                <a:gd name="T5" fmla="*/ T4 w 224"/>
                <a:gd name="T6" fmla="+- 0 1733 1665"/>
                <a:gd name="T7" fmla="*/ 1733 h 224"/>
                <a:gd name="T8" fmla="+- 0 6887 6854"/>
                <a:gd name="T9" fmla="*/ T8 w 224"/>
                <a:gd name="T10" fmla="+- 0 1698 1665"/>
                <a:gd name="T11" fmla="*/ 1698 h 224"/>
                <a:gd name="T12" fmla="+- 0 6922 6854"/>
                <a:gd name="T13" fmla="*/ T12 w 224"/>
                <a:gd name="T14" fmla="+- 0 1674 1665"/>
                <a:gd name="T15" fmla="*/ 1674 h 224"/>
                <a:gd name="T16" fmla="+- 0 6965 6854"/>
                <a:gd name="T17" fmla="*/ T16 w 224"/>
                <a:gd name="T18" fmla="+- 0 1665 1665"/>
                <a:gd name="T19" fmla="*/ 1665 h 224"/>
                <a:gd name="T20" fmla="+- 0 7009 6854"/>
                <a:gd name="T21" fmla="*/ T20 w 224"/>
                <a:gd name="T22" fmla="+- 0 1674 1665"/>
                <a:gd name="T23" fmla="*/ 1674 h 224"/>
                <a:gd name="T24" fmla="+- 0 7045 6854"/>
                <a:gd name="T25" fmla="*/ T24 w 224"/>
                <a:gd name="T26" fmla="+- 0 1698 1665"/>
                <a:gd name="T27" fmla="*/ 1698 h 224"/>
                <a:gd name="T28" fmla="+- 0 7069 6854"/>
                <a:gd name="T29" fmla="*/ T28 w 224"/>
                <a:gd name="T30" fmla="+- 0 1733 1665"/>
                <a:gd name="T31" fmla="*/ 1733 h 224"/>
                <a:gd name="T32" fmla="+- 0 7078 6854"/>
                <a:gd name="T33" fmla="*/ T32 w 224"/>
                <a:gd name="T34" fmla="+- 0 1776 1665"/>
                <a:gd name="T35" fmla="*/ 1776 h 224"/>
                <a:gd name="T36" fmla="+- 0 7069 6854"/>
                <a:gd name="T37" fmla="*/ T36 w 224"/>
                <a:gd name="T38" fmla="+- 0 1820 1665"/>
                <a:gd name="T39" fmla="*/ 1820 h 224"/>
                <a:gd name="T40" fmla="+- 0 7045 6854"/>
                <a:gd name="T41" fmla="*/ T40 w 224"/>
                <a:gd name="T42" fmla="+- 0 1855 1665"/>
                <a:gd name="T43" fmla="*/ 1855 h 224"/>
                <a:gd name="T44" fmla="+- 0 7009 6854"/>
                <a:gd name="T45" fmla="*/ T44 w 224"/>
                <a:gd name="T46" fmla="+- 0 1880 1665"/>
                <a:gd name="T47" fmla="*/ 1880 h 224"/>
                <a:gd name="T48" fmla="+- 0 6965 6854"/>
                <a:gd name="T49" fmla="*/ T48 w 224"/>
                <a:gd name="T50" fmla="+- 0 1888 1665"/>
                <a:gd name="T51" fmla="*/ 1888 h 224"/>
                <a:gd name="T52" fmla="+- 0 6922 6854"/>
                <a:gd name="T53" fmla="*/ T52 w 224"/>
                <a:gd name="T54" fmla="+- 0 1880 1665"/>
                <a:gd name="T55" fmla="*/ 1880 h 224"/>
                <a:gd name="T56" fmla="+- 0 6887 6854"/>
                <a:gd name="T57" fmla="*/ T56 w 224"/>
                <a:gd name="T58" fmla="+- 0 1855 1665"/>
                <a:gd name="T59" fmla="*/ 1855 h 224"/>
                <a:gd name="T60" fmla="+- 0 6863 6854"/>
                <a:gd name="T61" fmla="*/ T60 w 224"/>
                <a:gd name="T62" fmla="+- 0 1820 1665"/>
                <a:gd name="T63" fmla="*/ 1820 h 224"/>
                <a:gd name="T64" fmla="+- 0 6854 6854"/>
                <a:gd name="T65" fmla="*/ T64 w 224"/>
                <a:gd name="T66" fmla="+- 0 1776 1665"/>
                <a:gd name="T67" fmla="*/ 1776 h 2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224" h="224">
                  <a:moveTo>
                    <a:pt x="0" y="111"/>
                  </a:moveTo>
                  <a:lnTo>
                    <a:pt x="9" y="68"/>
                  </a:lnTo>
                  <a:lnTo>
                    <a:pt x="33" y="33"/>
                  </a:lnTo>
                  <a:lnTo>
                    <a:pt x="68" y="9"/>
                  </a:lnTo>
                  <a:lnTo>
                    <a:pt x="111" y="0"/>
                  </a:lnTo>
                  <a:lnTo>
                    <a:pt x="155" y="9"/>
                  </a:lnTo>
                  <a:lnTo>
                    <a:pt x="191" y="33"/>
                  </a:lnTo>
                  <a:lnTo>
                    <a:pt x="215" y="68"/>
                  </a:lnTo>
                  <a:lnTo>
                    <a:pt x="224" y="111"/>
                  </a:lnTo>
                  <a:lnTo>
                    <a:pt x="215" y="155"/>
                  </a:lnTo>
                  <a:lnTo>
                    <a:pt x="191" y="190"/>
                  </a:lnTo>
                  <a:lnTo>
                    <a:pt x="155" y="215"/>
                  </a:lnTo>
                  <a:lnTo>
                    <a:pt x="111" y="223"/>
                  </a:lnTo>
                  <a:lnTo>
                    <a:pt x="68" y="215"/>
                  </a:lnTo>
                  <a:lnTo>
                    <a:pt x="33" y="190"/>
                  </a:lnTo>
                  <a:lnTo>
                    <a:pt x="9" y="155"/>
                  </a:lnTo>
                  <a:lnTo>
                    <a:pt x="0" y="111"/>
                  </a:lnTo>
                </a:path>
              </a:pathLst>
            </a:custGeom>
            <a:noFill/>
            <a:ln w="609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 name="Line 54">
              <a:extLst>
                <a:ext uri="{FF2B5EF4-FFF2-40B4-BE49-F238E27FC236}">
                  <a16:creationId xmlns:a16="http://schemas.microsoft.com/office/drawing/2014/main" id="{E338CC09-3A02-70CA-1153-F802F0D03F0A}"/>
                </a:ext>
              </a:extLst>
            </p:cNvPr>
            <p:cNvSpPr>
              <a:spLocks noChangeShapeType="1"/>
            </p:cNvSpPr>
            <p:nvPr/>
          </p:nvSpPr>
          <p:spPr bwMode="auto">
            <a:xfrm>
              <a:off x="6966" y="1884"/>
              <a:ext cx="0" cy="76"/>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 name="Freeform 55">
              <a:extLst>
                <a:ext uri="{FF2B5EF4-FFF2-40B4-BE49-F238E27FC236}">
                  <a16:creationId xmlns:a16="http://schemas.microsoft.com/office/drawing/2014/main" id="{CFE91246-675F-C301-8CC6-BF4D9046EBE7}"/>
                </a:ext>
              </a:extLst>
            </p:cNvPr>
            <p:cNvSpPr>
              <a:spLocks/>
            </p:cNvSpPr>
            <p:nvPr/>
          </p:nvSpPr>
          <p:spPr bwMode="auto">
            <a:xfrm>
              <a:off x="6926" y="1946"/>
              <a:ext cx="82" cy="82"/>
            </a:xfrm>
            <a:custGeom>
              <a:avLst/>
              <a:gdLst>
                <a:gd name="T0" fmla="+- 0 6967 6926"/>
                <a:gd name="T1" fmla="*/ T0 w 82"/>
                <a:gd name="T2" fmla="+- 0 2028 1946"/>
                <a:gd name="T3" fmla="*/ 2028 h 82"/>
                <a:gd name="T4" fmla="+- 0 6926 6926"/>
                <a:gd name="T5" fmla="*/ T4 w 82"/>
                <a:gd name="T6" fmla="+- 0 1946 1946"/>
                <a:gd name="T7" fmla="*/ 1946 h 82"/>
                <a:gd name="T8" fmla="+- 0 7008 6926"/>
                <a:gd name="T9" fmla="*/ T8 w 82"/>
                <a:gd name="T10" fmla="+- 0 1946 1946"/>
                <a:gd name="T11" fmla="*/ 1946 h 82"/>
                <a:gd name="T12" fmla="+- 0 6967 6926"/>
                <a:gd name="T13" fmla="*/ T12 w 82"/>
                <a:gd name="T14" fmla="+- 0 2028 1946"/>
                <a:gd name="T15" fmla="*/ 2028 h 82"/>
              </a:gdLst>
              <a:ahLst/>
              <a:cxnLst>
                <a:cxn ang="0">
                  <a:pos x="T1" y="T3"/>
                </a:cxn>
                <a:cxn ang="0">
                  <a:pos x="T5" y="T7"/>
                </a:cxn>
                <a:cxn ang="0">
                  <a:pos x="T9" y="T11"/>
                </a:cxn>
                <a:cxn ang="0">
                  <a:pos x="T13" y="T15"/>
                </a:cxn>
              </a:cxnLst>
              <a:rect l="0" t="0" r="r" b="b"/>
              <a:pathLst>
                <a:path w="82" h="82">
                  <a:moveTo>
                    <a:pt x="41" y="82"/>
                  </a:moveTo>
                  <a:lnTo>
                    <a:pt x="0" y="0"/>
                  </a:lnTo>
                  <a:lnTo>
                    <a:pt x="82" y="0"/>
                  </a:lnTo>
                  <a:lnTo>
                    <a:pt x="41"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0" name="Freeform 56">
              <a:extLst>
                <a:ext uri="{FF2B5EF4-FFF2-40B4-BE49-F238E27FC236}">
                  <a16:creationId xmlns:a16="http://schemas.microsoft.com/office/drawing/2014/main" id="{FB674031-6AAD-3926-09FE-D2C18944805B}"/>
                </a:ext>
              </a:extLst>
            </p:cNvPr>
            <p:cNvSpPr>
              <a:spLocks/>
            </p:cNvSpPr>
            <p:nvPr/>
          </p:nvSpPr>
          <p:spPr bwMode="auto">
            <a:xfrm>
              <a:off x="7149" y="1346"/>
              <a:ext cx="912" cy="430"/>
            </a:xfrm>
            <a:custGeom>
              <a:avLst/>
              <a:gdLst>
                <a:gd name="T0" fmla="+- 0 8062 7150"/>
                <a:gd name="T1" fmla="*/ T0 w 912"/>
                <a:gd name="T2" fmla="+- 0 1346 1346"/>
                <a:gd name="T3" fmla="*/ 1346 h 430"/>
                <a:gd name="T4" fmla="+- 0 7958 7150"/>
                <a:gd name="T5" fmla="*/ T4 w 912"/>
                <a:gd name="T6" fmla="+- 0 1346 1346"/>
                <a:gd name="T7" fmla="*/ 1346 h 430"/>
                <a:gd name="T8" fmla="+- 0 7958 7150"/>
                <a:gd name="T9" fmla="*/ T8 w 912"/>
                <a:gd name="T10" fmla="+- 0 1776 1346"/>
                <a:gd name="T11" fmla="*/ 1776 h 430"/>
                <a:gd name="T12" fmla="+- 0 7874 7150"/>
                <a:gd name="T13" fmla="*/ T12 w 912"/>
                <a:gd name="T14" fmla="+- 0 1776 1346"/>
                <a:gd name="T15" fmla="*/ 1776 h 430"/>
                <a:gd name="T16" fmla="+- 0 7871 7150"/>
                <a:gd name="T17" fmla="*/ T16 w 912"/>
                <a:gd name="T18" fmla="+- 0 1762 1346"/>
                <a:gd name="T19" fmla="*/ 1762 h 430"/>
                <a:gd name="T20" fmla="+- 0 7863 7150"/>
                <a:gd name="T21" fmla="*/ T20 w 912"/>
                <a:gd name="T22" fmla="+- 0 1750 1346"/>
                <a:gd name="T23" fmla="*/ 1750 h 430"/>
                <a:gd name="T24" fmla="+- 0 7851 7150"/>
                <a:gd name="T25" fmla="*/ T24 w 912"/>
                <a:gd name="T26" fmla="+- 0 1743 1346"/>
                <a:gd name="T27" fmla="*/ 1743 h 430"/>
                <a:gd name="T28" fmla="+- 0 7836 7150"/>
                <a:gd name="T29" fmla="*/ T28 w 912"/>
                <a:gd name="T30" fmla="+- 0 1740 1346"/>
                <a:gd name="T31" fmla="*/ 1740 h 430"/>
                <a:gd name="T32" fmla="+- 0 7822 7150"/>
                <a:gd name="T33" fmla="*/ T32 w 912"/>
                <a:gd name="T34" fmla="+- 0 1743 1346"/>
                <a:gd name="T35" fmla="*/ 1743 h 430"/>
                <a:gd name="T36" fmla="+- 0 7811 7150"/>
                <a:gd name="T37" fmla="*/ T36 w 912"/>
                <a:gd name="T38" fmla="+- 0 1750 1346"/>
                <a:gd name="T39" fmla="*/ 1750 h 430"/>
                <a:gd name="T40" fmla="+- 0 7803 7150"/>
                <a:gd name="T41" fmla="*/ T40 w 912"/>
                <a:gd name="T42" fmla="+- 0 1762 1346"/>
                <a:gd name="T43" fmla="*/ 1762 h 430"/>
                <a:gd name="T44" fmla="+- 0 7800 7150"/>
                <a:gd name="T45" fmla="*/ T44 w 912"/>
                <a:gd name="T46" fmla="+- 0 1776 1346"/>
                <a:gd name="T47" fmla="*/ 1776 h 430"/>
                <a:gd name="T48" fmla="+- 0 7150 7150"/>
                <a:gd name="T49" fmla="*/ T48 w 912"/>
                <a:gd name="T50" fmla="+- 0 1776 1346"/>
                <a:gd name="T51" fmla="*/ 1776 h 4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12" h="430">
                  <a:moveTo>
                    <a:pt x="912" y="0"/>
                  </a:moveTo>
                  <a:lnTo>
                    <a:pt x="808" y="0"/>
                  </a:lnTo>
                  <a:lnTo>
                    <a:pt x="808" y="430"/>
                  </a:lnTo>
                  <a:lnTo>
                    <a:pt x="724" y="430"/>
                  </a:lnTo>
                  <a:lnTo>
                    <a:pt x="721" y="416"/>
                  </a:lnTo>
                  <a:lnTo>
                    <a:pt x="713" y="404"/>
                  </a:lnTo>
                  <a:lnTo>
                    <a:pt x="701" y="397"/>
                  </a:lnTo>
                  <a:lnTo>
                    <a:pt x="686" y="394"/>
                  </a:lnTo>
                  <a:lnTo>
                    <a:pt x="672" y="397"/>
                  </a:lnTo>
                  <a:lnTo>
                    <a:pt x="661" y="404"/>
                  </a:lnTo>
                  <a:lnTo>
                    <a:pt x="653" y="416"/>
                  </a:lnTo>
                  <a:lnTo>
                    <a:pt x="650" y="430"/>
                  </a:lnTo>
                  <a:lnTo>
                    <a:pt x="0" y="430"/>
                  </a:lnTo>
                </a:path>
              </a:pathLst>
            </a:custGeom>
            <a:noFill/>
            <a:ln w="6096">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 name="Freeform 57">
              <a:extLst>
                <a:ext uri="{FF2B5EF4-FFF2-40B4-BE49-F238E27FC236}">
                  <a16:creationId xmlns:a16="http://schemas.microsoft.com/office/drawing/2014/main" id="{9D89A2FC-8A89-D1A0-2BD0-F58AE71A44F8}"/>
                </a:ext>
              </a:extLst>
            </p:cNvPr>
            <p:cNvSpPr>
              <a:spLocks/>
            </p:cNvSpPr>
            <p:nvPr/>
          </p:nvSpPr>
          <p:spPr bwMode="auto">
            <a:xfrm>
              <a:off x="7077" y="1737"/>
              <a:ext cx="82" cy="80"/>
            </a:xfrm>
            <a:custGeom>
              <a:avLst/>
              <a:gdLst>
                <a:gd name="T0" fmla="+- 0 7159 7078"/>
                <a:gd name="T1" fmla="*/ T0 w 82"/>
                <a:gd name="T2" fmla="+- 0 1816 1737"/>
                <a:gd name="T3" fmla="*/ 1816 h 80"/>
                <a:gd name="T4" fmla="+- 0 7078 7078"/>
                <a:gd name="T5" fmla="*/ T4 w 82"/>
                <a:gd name="T6" fmla="+- 0 1776 1737"/>
                <a:gd name="T7" fmla="*/ 1776 h 80"/>
                <a:gd name="T8" fmla="+- 0 7159 7078"/>
                <a:gd name="T9" fmla="*/ T8 w 82"/>
                <a:gd name="T10" fmla="+- 0 1737 1737"/>
                <a:gd name="T11" fmla="*/ 1737 h 80"/>
                <a:gd name="T12" fmla="+- 0 7159 7078"/>
                <a:gd name="T13" fmla="*/ T12 w 82"/>
                <a:gd name="T14" fmla="+- 0 1816 1737"/>
                <a:gd name="T15" fmla="*/ 1816 h 80"/>
              </a:gdLst>
              <a:ahLst/>
              <a:cxnLst>
                <a:cxn ang="0">
                  <a:pos x="T1" y="T3"/>
                </a:cxn>
                <a:cxn ang="0">
                  <a:pos x="T5" y="T7"/>
                </a:cxn>
                <a:cxn ang="0">
                  <a:pos x="T9" y="T11"/>
                </a:cxn>
                <a:cxn ang="0">
                  <a:pos x="T13" y="T15"/>
                </a:cxn>
              </a:cxnLst>
              <a:rect l="0" t="0" r="r" b="b"/>
              <a:pathLst>
                <a:path w="82" h="80">
                  <a:moveTo>
                    <a:pt x="81" y="79"/>
                  </a:moveTo>
                  <a:lnTo>
                    <a:pt x="0" y="39"/>
                  </a:lnTo>
                  <a:lnTo>
                    <a:pt x="81" y="0"/>
                  </a:lnTo>
                  <a:lnTo>
                    <a:pt x="81"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3" name="TextBox 42">
            <a:extLst>
              <a:ext uri="{FF2B5EF4-FFF2-40B4-BE49-F238E27FC236}">
                <a16:creationId xmlns:a16="http://schemas.microsoft.com/office/drawing/2014/main" id="{F2B6EC88-2E48-55AA-9102-A38A62872633}"/>
              </a:ext>
            </a:extLst>
          </p:cNvPr>
          <p:cNvSpPr txBox="1"/>
          <p:nvPr/>
        </p:nvSpPr>
        <p:spPr>
          <a:xfrm>
            <a:off x="909301" y="4170056"/>
            <a:ext cx="2668411" cy="369332"/>
          </a:xfrm>
          <a:prstGeom prst="rect">
            <a:avLst/>
          </a:prstGeom>
          <a:noFill/>
        </p:spPr>
        <p:txBody>
          <a:bodyPr wrap="square">
            <a:spAutoFit/>
          </a:bodyPr>
          <a:lstStyle/>
          <a:p>
            <a:pPr marL="184785">
              <a:spcBef>
                <a:spcPts val="700"/>
              </a:spcBef>
              <a:spcAft>
                <a:spcPts val="0"/>
              </a:spcAft>
            </a:pPr>
            <a:r>
              <a:rPr lang="en-US" sz="1800" dirty="0">
                <a:effectLst/>
                <a:latin typeface="Times New Roman" panose="02020603050405020304" pitchFamily="18" charset="0"/>
                <a:ea typeface="Times New Roman" panose="02020603050405020304" pitchFamily="18" charset="0"/>
              </a:rPr>
              <a:t>VLCGA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Flowchart</a:t>
            </a:r>
            <a:endParaRPr lang="en-IN" sz="3200" dirty="0">
              <a:effectLst/>
              <a:latin typeface="Times New Roman" panose="02020603050405020304" pitchFamily="18" charset="0"/>
              <a:ea typeface="Times New Roman" panose="02020603050405020304" pitchFamily="18" charset="0"/>
            </a:endParaRPr>
          </a:p>
        </p:txBody>
      </p:sp>
      <p:grpSp>
        <p:nvGrpSpPr>
          <p:cNvPr id="50" name="Group 58">
            <a:extLst>
              <a:ext uri="{FF2B5EF4-FFF2-40B4-BE49-F238E27FC236}">
                <a16:creationId xmlns:a16="http://schemas.microsoft.com/office/drawing/2014/main" id="{9152B66E-155C-189E-2BAB-D3F0F27F4ECA}"/>
              </a:ext>
            </a:extLst>
          </p:cNvPr>
          <p:cNvGrpSpPr>
            <a:grpSpLocks/>
          </p:cNvGrpSpPr>
          <p:nvPr/>
        </p:nvGrpSpPr>
        <p:grpSpPr bwMode="auto">
          <a:xfrm>
            <a:off x="2939741" y="4967351"/>
            <a:ext cx="3189287" cy="852488"/>
            <a:chOff x="972" y="-175"/>
            <a:chExt cx="5022" cy="1342"/>
          </a:xfrm>
        </p:grpSpPr>
        <p:pic>
          <p:nvPicPr>
            <p:cNvPr id="1083" name="Picture 59">
              <a:extLst>
                <a:ext uri="{FF2B5EF4-FFF2-40B4-BE49-F238E27FC236}">
                  <a16:creationId xmlns:a16="http://schemas.microsoft.com/office/drawing/2014/main" id="{734DFE84-1E31-06C7-3960-7206F64CC7D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2" y="-175"/>
              <a:ext cx="984"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60">
              <a:extLst>
                <a:ext uri="{FF2B5EF4-FFF2-40B4-BE49-F238E27FC236}">
                  <a16:creationId xmlns:a16="http://schemas.microsoft.com/office/drawing/2014/main" id="{0A0279CA-BC0C-92AA-F5FB-C7F01AF613CA}"/>
                </a:ext>
              </a:extLst>
            </p:cNvPr>
            <p:cNvSpPr>
              <a:spLocks noChangeArrowheads="1"/>
            </p:cNvSpPr>
            <p:nvPr/>
          </p:nvSpPr>
          <p:spPr bwMode="auto">
            <a:xfrm>
              <a:off x="1005" y="-158"/>
              <a:ext cx="888" cy="4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Rectangle 61">
              <a:extLst>
                <a:ext uri="{FF2B5EF4-FFF2-40B4-BE49-F238E27FC236}">
                  <a16:creationId xmlns:a16="http://schemas.microsoft.com/office/drawing/2014/main" id="{1B4C9952-FE20-EDA2-6929-FE8675399731}"/>
                </a:ext>
              </a:extLst>
            </p:cNvPr>
            <p:cNvSpPr>
              <a:spLocks noChangeArrowheads="1"/>
            </p:cNvSpPr>
            <p:nvPr/>
          </p:nvSpPr>
          <p:spPr bwMode="auto">
            <a:xfrm>
              <a:off x="1005" y="-158"/>
              <a:ext cx="888" cy="411"/>
            </a:xfrm>
            <a:prstGeom prst="rect">
              <a:avLst/>
            </a:prstGeom>
            <a:noFill/>
            <a:ln w="762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86" name="Picture 62">
              <a:extLst>
                <a:ext uri="{FF2B5EF4-FFF2-40B4-BE49-F238E27FC236}">
                  <a16:creationId xmlns:a16="http://schemas.microsoft.com/office/drawing/2014/main" id="{E337AC62-C1AA-3B72-6BF7-F86EDBF8C26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04" y="-2"/>
              <a:ext cx="48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7" name="Picture 63">
              <a:extLst>
                <a:ext uri="{FF2B5EF4-FFF2-40B4-BE49-F238E27FC236}">
                  <a16:creationId xmlns:a16="http://schemas.microsoft.com/office/drawing/2014/main" id="{6964C018-D3A0-920E-C631-396750CCDAA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86" y="-175"/>
              <a:ext cx="1224"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8" name="Picture 64">
              <a:extLst>
                <a:ext uri="{FF2B5EF4-FFF2-40B4-BE49-F238E27FC236}">
                  <a16:creationId xmlns:a16="http://schemas.microsoft.com/office/drawing/2014/main" id="{D75756A0-54B1-0628-D776-B857B65C98C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23" y="-164"/>
              <a:ext cx="1131"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9" name="Picture 65">
              <a:extLst>
                <a:ext uri="{FF2B5EF4-FFF2-40B4-BE49-F238E27FC236}">
                  <a16:creationId xmlns:a16="http://schemas.microsoft.com/office/drawing/2014/main" id="{C4019592-8AD2-9E94-4D83-C95B95200EE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83" y="-175"/>
              <a:ext cx="1935"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0" name="Picture 66">
              <a:extLst>
                <a:ext uri="{FF2B5EF4-FFF2-40B4-BE49-F238E27FC236}">
                  <a16:creationId xmlns:a16="http://schemas.microsoft.com/office/drawing/2014/main" id="{143D52FC-818A-DC10-111E-37483781E3F4}"/>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20" y="-164"/>
              <a:ext cx="1844"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1" name="Picture 67">
              <a:extLst>
                <a:ext uri="{FF2B5EF4-FFF2-40B4-BE49-F238E27FC236}">
                  <a16:creationId xmlns:a16="http://schemas.microsoft.com/office/drawing/2014/main" id="{B233B00F-806A-1693-E026-397467F6077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74" y="394"/>
              <a:ext cx="2883" cy="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2" name="Picture 68">
              <a:extLst>
                <a:ext uri="{FF2B5EF4-FFF2-40B4-BE49-F238E27FC236}">
                  <a16:creationId xmlns:a16="http://schemas.microsoft.com/office/drawing/2014/main" id="{DAECA681-6132-21CD-72AD-5E1923EC763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99" y="397"/>
              <a:ext cx="2808"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3" name="Picture 69">
              <a:extLst>
                <a:ext uri="{FF2B5EF4-FFF2-40B4-BE49-F238E27FC236}">
                  <a16:creationId xmlns:a16="http://schemas.microsoft.com/office/drawing/2014/main" id="{1736AF2F-76DA-A2B5-A5D9-AB971093A223}"/>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10" y="482"/>
              <a:ext cx="1728"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4" name="Picture 70">
              <a:extLst>
                <a:ext uri="{FF2B5EF4-FFF2-40B4-BE49-F238E27FC236}">
                  <a16:creationId xmlns:a16="http://schemas.microsoft.com/office/drawing/2014/main" id="{B76992E8-605E-B7A8-3AAD-3761D1C1A734}"/>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1" y="40"/>
              <a:ext cx="2193"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Line 71">
              <a:extLst>
                <a:ext uri="{FF2B5EF4-FFF2-40B4-BE49-F238E27FC236}">
                  <a16:creationId xmlns:a16="http://schemas.microsoft.com/office/drawing/2014/main" id="{1A1C40B3-DDFB-78D0-C8F3-1D3FE649AA17}"/>
                </a:ext>
              </a:extLst>
            </p:cNvPr>
            <p:cNvSpPr>
              <a:spLocks noChangeShapeType="1"/>
            </p:cNvSpPr>
            <p:nvPr/>
          </p:nvSpPr>
          <p:spPr bwMode="auto">
            <a:xfrm>
              <a:off x="1894" y="49"/>
              <a:ext cx="532" cy="0"/>
            </a:xfrm>
            <a:prstGeom prst="line">
              <a:avLst/>
            </a:prstGeom>
            <a:noFill/>
            <a:ln w="1066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 name="Freeform 72">
              <a:extLst>
                <a:ext uri="{FF2B5EF4-FFF2-40B4-BE49-F238E27FC236}">
                  <a16:creationId xmlns:a16="http://schemas.microsoft.com/office/drawing/2014/main" id="{E988EF86-9DC4-831D-8CC0-40AA2D8564C2}"/>
                </a:ext>
              </a:extLst>
            </p:cNvPr>
            <p:cNvSpPr>
              <a:spLocks/>
            </p:cNvSpPr>
            <p:nvPr/>
          </p:nvSpPr>
          <p:spPr bwMode="auto">
            <a:xfrm>
              <a:off x="2409" y="-12"/>
              <a:ext cx="120" cy="118"/>
            </a:xfrm>
            <a:custGeom>
              <a:avLst/>
              <a:gdLst>
                <a:gd name="T0" fmla="+- 0 2410 2410"/>
                <a:gd name="T1" fmla="*/ T0 w 120"/>
                <a:gd name="T2" fmla="+- 0 106 -11"/>
                <a:gd name="T3" fmla="*/ 106 h 118"/>
                <a:gd name="T4" fmla="+- 0 2410 2410"/>
                <a:gd name="T5" fmla="*/ T4 w 120"/>
                <a:gd name="T6" fmla="+- 0 -11 -11"/>
                <a:gd name="T7" fmla="*/ -11 h 118"/>
                <a:gd name="T8" fmla="+- 0 2530 2410"/>
                <a:gd name="T9" fmla="*/ T8 w 120"/>
                <a:gd name="T10" fmla="+- 0 49 -11"/>
                <a:gd name="T11" fmla="*/ 49 h 118"/>
                <a:gd name="T12" fmla="+- 0 2410 2410"/>
                <a:gd name="T13" fmla="*/ T12 w 120"/>
                <a:gd name="T14" fmla="+- 0 106 -11"/>
                <a:gd name="T15" fmla="*/ 106 h 118"/>
              </a:gdLst>
              <a:ahLst/>
              <a:cxnLst>
                <a:cxn ang="0">
                  <a:pos x="T1" y="T3"/>
                </a:cxn>
                <a:cxn ang="0">
                  <a:pos x="T5" y="T7"/>
                </a:cxn>
                <a:cxn ang="0">
                  <a:pos x="T9" y="T11"/>
                </a:cxn>
                <a:cxn ang="0">
                  <a:pos x="T13" y="T15"/>
                </a:cxn>
              </a:cxnLst>
              <a:rect l="0" t="0" r="r" b="b"/>
              <a:pathLst>
                <a:path w="120" h="118">
                  <a:moveTo>
                    <a:pt x="0" y="117"/>
                  </a:moveTo>
                  <a:lnTo>
                    <a:pt x="0" y="0"/>
                  </a:lnTo>
                  <a:lnTo>
                    <a:pt x="120" y="60"/>
                  </a:lnTo>
                  <a:lnTo>
                    <a:pt x="0"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Line 73">
              <a:extLst>
                <a:ext uri="{FF2B5EF4-FFF2-40B4-BE49-F238E27FC236}">
                  <a16:creationId xmlns:a16="http://schemas.microsoft.com/office/drawing/2014/main" id="{54A98B77-7DB5-9AD4-C6FA-AC49D8AD946F}"/>
                </a:ext>
              </a:extLst>
            </p:cNvPr>
            <p:cNvSpPr>
              <a:spLocks noChangeShapeType="1"/>
            </p:cNvSpPr>
            <p:nvPr/>
          </p:nvSpPr>
          <p:spPr bwMode="auto">
            <a:xfrm>
              <a:off x="3648" y="49"/>
              <a:ext cx="175" cy="0"/>
            </a:xfrm>
            <a:prstGeom prst="line">
              <a:avLst/>
            </a:prstGeom>
            <a:noFill/>
            <a:ln w="10668">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 name="Freeform 74">
              <a:extLst>
                <a:ext uri="{FF2B5EF4-FFF2-40B4-BE49-F238E27FC236}">
                  <a16:creationId xmlns:a16="http://schemas.microsoft.com/office/drawing/2014/main" id="{2B59CCAD-C252-F36E-207A-A3213E80FD5D}"/>
                </a:ext>
              </a:extLst>
            </p:cNvPr>
            <p:cNvSpPr>
              <a:spLocks/>
            </p:cNvSpPr>
            <p:nvPr/>
          </p:nvSpPr>
          <p:spPr bwMode="auto">
            <a:xfrm>
              <a:off x="3808" y="-12"/>
              <a:ext cx="118" cy="118"/>
            </a:xfrm>
            <a:custGeom>
              <a:avLst/>
              <a:gdLst>
                <a:gd name="T0" fmla="+- 0 3809 3809"/>
                <a:gd name="T1" fmla="*/ T0 w 118"/>
                <a:gd name="T2" fmla="+- 0 106 -11"/>
                <a:gd name="T3" fmla="*/ 106 h 118"/>
                <a:gd name="T4" fmla="+- 0 3809 3809"/>
                <a:gd name="T5" fmla="*/ T4 w 118"/>
                <a:gd name="T6" fmla="+- 0 -11 -11"/>
                <a:gd name="T7" fmla="*/ -11 h 118"/>
                <a:gd name="T8" fmla="+- 0 3926 3809"/>
                <a:gd name="T9" fmla="*/ T8 w 118"/>
                <a:gd name="T10" fmla="+- 0 49 -11"/>
                <a:gd name="T11" fmla="*/ 49 h 118"/>
                <a:gd name="T12" fmla="+- 0 3809 3809"/>
                <a:gd name="T13" fmla="*/ T12 w 118"/>
                <a:gd name="T14" fmla="+- 0 106 -11"/>
                <a:gd name="T15" fmla="*/ 106 h 118"/>
              </a:gdLst>
              <a:ahLst/>
              <a:cxnLst>
                <a:cxn ang="0">
                  <a:pos x="T1" y="T3"/>
                </a:cxn>
                <a:cxn ang="0">
                  <a:pos x="T5" y="T7"/>
                </a:cxn>
                <a:cxn ang="0">
                  <a:pos x="T9" y="T11"/>
                </a:cxn>
                <a:cxn ang="0">
                  <a:pos x="T13" y="T15"/>
                </a:cxn>
              </a:cxnLst>
              <a:rect l="0" t="0" r="r" b="b"/>
              <a:pathLst>
                <a:path w="118" h="118">
                  <a:moveTo>
                    <a:pt x="0" y="117"/>
                  </a:moveTo>
                  <a:lnTo>
                    <a:pt x="0" y="0"/>
                  </a:lnTo>
                  <a:lnTo>
                    <a:pt x="117" y="60"/>
                  </a:lnTo>
                  <a:lnTo>
                    <a:pt x="0"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58" name="TextBox 57">
            <a:extLst>
              <a:ext uri="{FF2B5EF4-FFF2-40B4-BE49-F238E27FC236}">
                <a16:creationId xmlns:a16="http://schemas.microsoft.com/office/drawing/2014/main" id="{AE7285BD-CFBB-6825-E312-C724310FD307}"/>
              </a:ext>
            </a:extLst>
          </p:cNvPr>
          <p:cNvSpPr txBox="1"/>
          <p:nvPr/>
        </p:nvSpPr>
        <p:spPr>
          <a:xfrm>
            <a:off x="3035316" y="5859821"/>
            <a:ext cx="2668411" cy="369332"/>
          </a:xfrm>
          <a:prstGeom prst="rect">
            <a:avLst/>
          </a:prstGeom>
          <a:noFill/>
        </p:spPr>
        <p:txBody>
          <a:bodyPr wrap="square">
            <a:spAutoFit/>
          </a:bodyPr>
          <a:lstStyle/>
          <a:p>
            <a:pPr marL="200025"/>
            <a:r>
              <a:rPr lang="en-US" sz="1800" dirty="0">
                <a:effectLst/>
                <a:latin typeface="Times New Roman" panose="02020603050405020304" pitchFamily="18" charset="0"/>
                <a:ea typeface="Times New Roman" panose="02020603050405020304" pitchFamily="18" charset="0"/>
              </a:rPr>
              <a:t>Sentiment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analysis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steps</a:t>
            </a:r>
            <a:endParaRPr lang="en-IN" sz="3200" dirty="0">
              <a:effectLst/>
              <a:latin typeface="Times New Roman" panose="02020603050405020304" pitchFamily="18" charset="0"/>
              <a:ea typeface="Times New Roman" panose="02020603050405020304" pitchFamily="18" charset="0"/>
            </a:endParaRPr>
          </a:p>
        </p:txBody>
      </p:sp>
      <p:pic>
        <p:nvPicPr>
          <p:cNvPr id="60" name="Picture 59">
            <a:extLst>
              <a:ext uri="{FF2B5EF4-FFF2-40B4-BE49-F238E27FC236}">
                <a16:creationId xmlns:a16="http://schemas.microsoft.com/office/drawing/2014/main" id="{C139E61D-B926-15DA-90A7-E8C6DA02D3C4}"/>
              </a:ext>
            </a:extLst>
          </p:cNvPr>
          <p:cNvPicPr>
            <a:picLocks noChangeAspect="1"/>
          </p:cNvPicPr>
          <p:nvPr/>
        </p:nvPicPr>
        <p:blipFill rotWithShape="1">
          <a:blip r:embed="rId28"/>
          <a:srcRect l="34822" t="32774" r="27464" b="23860"/>
          <a:stretch/>
        </p:blipFill>
        <p:spPr>
          <a:xfrm>
            <a:off x="4289885" y="1425849"/>
            <a:ext cx="4107273" cy="2656544"/>
          </a:xfrm>
          <a:prstGeom prst="rect">
            <a:avLst/>
          </a:prstGeom>
        </p:spPr>
      </p:pic>
      <p:sp>
        <p:nvSpPr>
          <p:cNvPr id="61" name="TextBox 60">
            <a:extLst>
              <a:ext uri="{FF2B5EF4-FFF2-40B4-BE49-F238E27FC236}">
                <a16:creationId xmlns:a16="http://schemas.microsoft.com/office/drawing/2014/main" id="{293E55F5-7293-67E4-B6E7-580A91D51721}"/>
              </a:ext>
            </a:extLst>
          </p:cNvPr>
          <p:cNvSpPr txBox="1"/>
          <p:nvPr/>
        </p:nvSpPr>
        <p:spPr>
          <a:xfrm>
            <a:off x="4778248" y="4170056"/>
            <a:ext cx="2990945" cy="369332"/>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Fitness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Calculation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Flowchart</a:t>
            </a:r>
            <a:endParaRPr lang="en-IN" dirty="0"/>
          </a:p>
        </p:txBody>
      </p:sp>
    </p:spTree>
    <p:extLst>
      <p:ext uri="{BB962C8B-B14F-4D97-AF65-F5344CB8AC3E}">
        <p14:creationId xmlns:p14="http://schemas.microsoft.com/office/powerpoint/2010/main" val="2684022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AA12-D56E-015A-9514-4113BEEA1BA6}"/>
              </a:ext>
            </a:extLst>
          </p:cNvPr>
          <p:cNvSpPr>
            <a:spLocks noGrp="1"/>
          </p:cNvSpPr>
          <p:nvPr>
            <p:ph type="title"/>
          </p:nvPr>
        </p:nvSpPr>
        <p:spPr/>
        <p:txBody>
          <a:bodyPr/>
          <a:lstStyle/>
          <a:p>
            <a:r>
              <a:rPr lang="en-IN"/>
              <a:t>References</a:t>
            </a:r>
          </a:p>
        </p:txBody>
      </p:sp>
      <p:sp>
        <p:nvSpPr>
          <p:cNvPr id="3" name="Content Placeholder 2">
            <a:extLst>
              <a:ext uri="{FF2B5EF4-FFF2-40B4-BE49-F238E27FC236}">
                <a16:creationId xmlns:a16="http://schemas.microsoft.com/office/drawing/2014/main" id="{3D46E2ED-F552-1044-A1F5-B986D445D33B}"/>
              </a:ext>
            </a:extLst>
          </p:cNvPr>
          <p:cNvSpPr>
            <a:spLocks noGrp="1"/>
          </p:cNvSpPr>
          <p:nvPr>
            <p:ph idx="1"/>
          </p:nvPr>
        </p:nvSpPr>
        <p:spPr/>
        <p:txBody>
          <a:bodyPr vert="horz" lIns="91440" tIns="45720" rIns="91440" bIns="45720" rtlCol="0" anchor="t">
            <a:normAutofit/>
          </a:bodyPr>
          <a:lstStyle/>
          <a:p>
            <a:pPr marL="0" indent="0" algn="just">
              <a:buNone/>
            </a:pPr>
            <a:endParaRPr lang="en-US" sz="1800" dirty="0">
              <a:solidFill>
                <a:srgbClr val="000000"/>
              </a:solidFill>
              <a:effectLst/>
              <a:latin typeface="Times New Roman" panose="02020603050405020304" pitchFamily="18" charset="0"/>
              <a:ea typeface="SimSun" panose="02010600030101010101" pitchFamily="2" charset="-122"/>
              <a:cs typeface="Times New Roman"/>
            </a:endParaRPr>
          </a:p>
          <a:p>
            <a:r>
              <a:rPr lang="en-IN" dirty="0">
                <a:hlinkClick r:id="rId2"/>
              </a:rPr>
              <a:t>https://ieeexplore.ieee.org/stamp/stamp.jsp?tp=&amp;arnumber=8620527</a:t>
            </a:r>
            <a:endParaRPr lang="en-IN" dirty="0"/>
          </a:p>
          <a:p>
            <a:r>
              <a:rPr lang="en-IN" dirty="0">
                <a:hlinkClick r:id="rId3"/>
              </a:rPr>
              <a:t>https://ieeexplore.ieee.org/document/8693190</a:t>
            </a:r>
            <a:endParaRPr lang="en-IN" dirty="0"/>
          </a:p>
          <a:p>
            <a:r>
              <a:rPr lang="en-IN" dirty="0">
                <a:hlinkClick r:id="rId4"/>
              </a:rPr>
              <a:t>https://monkeylearn.com/sentiment-analysis-online/</a:t>
            </a:r>
            <a:endParaRPr lang="en-IN" dirty="0"/>
          </a:p>
          <a:p>
            <a:r>
              <a:rPr lang="en-IN" dirty="0">
                <a:hlinkClick r:id="rId5"/>
              </a:rPr>
              <a:t>https://www.researchgate.net/publication/330527983_A_Hybrid_Framework_for_Sentiment_Analysis_Using_Genetic_Algorithm_Based_Feature_Reduction</a:t>
            </a:r>
            <a:endParaRPr lang="en-IN" dirty="0"/>
          </a:p>
          <a:p>
            <a:pPr marL="0" indent="0">
              <a:buNone/>
            </a:pPr>
            <a:endParaRPr lang="en-IN" dirty="0"/>
          </a:p>
          <a:p>
            <a:endParaRPr lang="en-IN" dirty="0"/>
          </a:p>
        </p:txBody>
      </p:sp>
    </p:spTree>
    <p:extLst>
      <p:ext uri="{BB962C8B-B14F-4D97-AF65-F5344CB8AC3E}">
        <p14:creationId xmlns:p14="http://schemas.microsoft.com/office/powerpoint/2010/main" val="72983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363200" cy="718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037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72843BB-7691-42C3-BE90-F7DE1ABE26CA}"/>
              </a:ext>
            </a:extLst>
          </p:cNvPr>
          <p:cNvCxnSpPr/>
          <p:nvPr/>
        </p:nvCxnSpPr>
        <p:spPr>
          <a:xfrm>
            <a:off x="0" y="715613"/>
            <a:ext cx="9144000" cy="0"/>
          </a:xfrm>
          <a:prstGeom prst="line">
            <a:avLst/>
          </a:prstGeom>
          <a:ln>
            <a:solidFill>
              <a:srgbClr val="0000FF"/>
            </a:solidFill>
            <a:prstDash val="lgDashDot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59FF1F2-6F37-4A0E-865F-0805944A342F}"/>
              </a:ext>
            </a:extLst>
          </p:cNvPr>
          <p:cNvCxnSpPr/>
          <p:nvPr/>
        </p:nvCxnSpPr>
        <p:spPr>
          <a:xfrm>
            <a:off x="0" y="6143710"/>
            <a:ext cx="9144000" cy="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CEF8129-644D-4588-83D2-9010B4125284}"/>
              </a:ext>
            </a:extLst>
          </p:cNvPr>
          <p:cNvSpPr txBox="1"/>
          <p:nvPr/>
        </p:nvSpPr>
        <p:spPr>
          <a:xfrm>
            <a:off x="4269850" y="6150336"/>
            <a:ext cx="4874150" cy="492443"/>
          </a:xfrm>
          <a:prstGeom prst="rect">
            <a:avLst/>
          </a:prstGeom>
          <a:noFill/>
        </p:spPr>
        <p:txBody>
          <a:bodyPr wrap="square" rtlCol="0">
            <a:spAutoFit/>
          </a:bodyPr>
          <a:lstStyle/>
          <a:p>
            <a:r>
              <a:rPr lang="en-US" sz="1300" b="1">
                <a:solidFill>
                  <a:srgbClr val="C00000"/>
                </a:solidFill>
                <a:latin typeface="Cambria" panose="02040503050406030204" pitchFamily="18" charset="0"/>
                <a:ea typeface="Cambria" panose="02040503050406030204" pitchFamily="18" charset="0"/>
              </a:rPr>
              <a:t>			Engineering Clinic V</a:t>
            </a:r>
          </a:p>
          <a:p>
            <a:r>
              <a:rPr lang="en-US" sz="1300" b="1">
                <a:solidFill>
                  <a:srgbClr val="C00000"/>
                </a:solidFill>
                <a:latin typeface="Cambria" panose="02040503050406030204" pitchFamily="18" charset="0"/>
                <a:ea typeface="Cambria" panose="02040503050406030204" pitchFamily="18" charset="0"/>
              </a:rPr>
              <a:t>	Sem V |CSE | Kumaraguru College of Technology</a:t>
            </a:r>
          </a:p>
        </p:txBody>
      </p:sp>
      <p:cxnSp>
        <p:nvCxnSpPr>
          <p:cNvPr id="11" name="Straight Connector 10">
            <a:extLst>
              <a:ext uri="{FF2B5EF4-FFF2-40B4-BE49-F238E27FC236}">
                <a16:creationId xmlns:a16="http://schemas.microsoft.com/office/drawing/2014/main" id="{C211B47C-FDBD-4DCF-BC9F-C4799EF58008}"/>
              </a:ext>
            </a:extLst>
          </p:cNvPr>
          <p:cNvCxnSpPr/>
          <p:nvPr/>
        </p:nvCxnSpPr>
        <p:spPr>
          <a:xfrm>
            <a:off x="4269850" y="614371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553083-78AC-4707-BC1F-594693ED3E88}"/>
              </a:ext>
            </a:extLst>
          </p:cNvPr>
          <p:cNvSpPr txBox="1"/>
          <p:nvPr/>
        </p:nvSpPr>
        <p:spPr>
          <a:xfrm>
            <a:off x="1354374" y="6156961"/>
            <a:ext cx="2932341" cy="492443"/>
          </a:xfrm>
          <a:prstGeom prst="rect">
            <a:avLst/>
          </a:prstGeom>
          <a:noFill/>
        </p:spPr>
        <p:txBody>
          <a:bodyPr wrap="none" rtlCol="0">
            <a:spAutoFit/>
          </a:bodyPr>
          <a:lstStyle/>
          <a:p>
            <a:pPr algn="r"/>
            <a:r>
              <a:rPr lang="en-US" sz="1300" b="1">
                <a:solidFill>
                  <a:srgbClr val="002060"/>
                </a:solidFill>
                <a:latin typeface="Cambria" panose="02040503050406030204" pitchFamily="18" charset="0"/>
                <a:ea typeface="Cambria" panose="02040503050406030204" pitchFamily="18" charset="0"/>
              </a:rPr>
              <a:t>Kumaraguru College of Technology/</a:t>
            </a:r>
          </a:p>
          <a:p>
            <a:pPr algn="r"/>
            <a:r>
              <a:rPr lang="en-US" sz="1300" b="1">
                <a:solidFill>
                  <a:srgbClr val="002060"/>
                </a:solidFill>
                <a:latin typeface="Cambria" panose="02040503050406030204" pitchFamily="18" charset="0"/>
                <a:ea typeface="Cambria" panose="02040503050406030204" pitchFamily="18" charset="0"/>
              </a:rPr>
              <a:t>Coimbatore</a:t>
            </a:r>
          </a:p>
        </p:txBody>
      </p:sp>
      <p:sp>
        <p:nvSpPr>
          <p:cNvPr id="13" name="TextBox 12">
            <a:extLst>
              <a:ext uri="{FF2B5EF4-FFF2-40B4-BE49-F238E27FC236}">
                <a16:creationId xmlns:a16="http://schemas.microsoft.com/office/drawing/2014/main" id="{701F7CE8-5598-4AA6-AF6E-0515B2C635B4}"/>
              </a:ext>
            </a:extLst>
          </p:cNvPr>
          <p:cNvSpPr txBox="1"/>
          <p:nvPr/>
        </p:nvSpPr>
        <p:spPr>
          <a:xfrm>
            <a:off x="173291" y="116262"/>
            <a:ext cx="7452010" cy="307777"/>
          </a:xfrm>
          <a:prstGeom prst="rect">
            <a:avLst/>
          </a:prstGeom>
          <a:noFill/>
        </p:spPr>
        <p:txBody>
          <a:bodyPr wrap="square" rtlCol="0">
            <a:spAutoFit/>
          </a:bodyPr>
          <a:lstStyle/>
          <a:p>
            <a:pPr algn="ctr"/>
            <a:r>
              <a:rPr lang="en-IN" sz="1400" b="1">
                <a:solidFill>
                  <a:srgbClr val="FF0000"/>
                </a:solidFill>
                <a:latin typeface="Times New Roman" panose="02020603050405020304" pitchFamily="18" charset="0"/>
                <a:cs typeface="Times New Roman" panose="02020603050405020304" pitchFamily="18" charset="0"/>
              </a:rPr>
              <a:t>Presentation Outline</a:t>
            </a:r>
            <a:r>
              <a:rPr lang="en-US" sz="1400" b="1">
                <a:solidFill>
                  <a:srgbClr val="C00000"/>
                </a:solidFill>
              </a:rPr>
              <a:t>	</a:t>
            </a:r>
          </a:p>
        </p:txBody>
      </p:sp>
      <p:cxnSp>
        <p:nvCxnSpPr>
          <p:cNvPr id="20" name="Straight Connector 19">
            <a:extLst>
              <a:ext uri="{FF2B5EF4-FFF2-40B4-BE49-F238E27FC236}">
                <a16:creationId xmlns:a16="http://schemas.microsoft.com/office/drawing/2014/main" id="{BDED24F5-D83E-49E1-80D5-90E70771C00B}"/>
              </a:ext>
            </a:extLst>
          </p:cNvPr>
          <p:cNvCxnSpPr/>
          <p:nvPr/>
        </p:nvCxnSpPr>
        <p:spPr>
          <a:xfrm>
            <a:off x="7706138" y="0"/>
            <a:ext cx="0" cy="714290"/>
          </a:xfrm>
          <a:prstGeom prst="line">
            <a:avLst/>
          </a:prstGeom>
          <a:ln>
            <a:solidFill>
              <a:srgbClr val="0000FF"/>
            </a:solidFill>
            <a:prstDash val="lg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80265D-0301-49D6-AADC-BE0208FC2601}"/>
              </a:ext>
            </a:extLst>
          </p:cNvPr>
          <p:cNvSpPr txBox="1"/>
          <p:nvPr/>
        </p:nvSpPr>
        <p:spPr>
          <a:xfrm>
            <a:off x="7786976" y="218645"/>
            <a:ext cx="1264570" cy="276999"/>
          </a:xfrm>
          <a:prstGeom prst="rect">
            <a:avLst/>
          </a:prstGeom>
          <a:noFill/>
        </p:spPr>
        <p:txBody>
          <a:bodyPr wrap="square" rtlCol="0">
            <a:spAutoFit/>
          </a:bodyPr>
          <a:lstStyle/>
          <a:p>
            <a:pPr algn="l"/>
            <a:r>
              <a:rPr lang="en-IN" sz="1200" b="1">
                <a:latin typeface="Nunito Sans" pitchFamily="2" charset="0"/>
              </a:rPr>
              <a:t>TEAM NO :04</a:t>
            </a:r>
            <a:endParaRPr lang="en-IN" sz="1200" b="1" i="0">
              <a:effectLst/>
              <a:latin typeface="Nunito Sans" pitchFamily="2" charset="0"/>
            </a:endParaRPr>
          </a:p>
        </p:txBody>
      </p:sp>
      <p:sp>
        <p:nvSpPr>
          <p:cNvPr id="14" name="Content Placeholder 2">
            <a:extLst>
              <a:ext uri="{FF2B5EF4-FFF2-40B4-BE49-F238E27FC236}">
                <a16:creationId xmlns:a16="http://schemas.microsoft.com/office/drawing/2014/main" id="{719B207A-16F7-1545-55ED-B0A1D994B606}"/>
              </a:ext>
            </a:extLst>
          </p:cNvPr>
          <p:cNvSpPr txBox="1">
            <a:spLocks/>
          </p:cNvSpPr>
          <p:nvPr/>
        </p:nvSpPr>
        <p:spPr>
          <a:xfrm>
            <a:off x="700088" y="1005865"/>
            <a:ext cx="8052089" cy="491787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400" b="1">
                <a:latin typeface="Times New Roman" panose="02020603050405020304" pitchFamily="18" charset="0"/>
                <a:cs typeface="Times New Roman" panose="02020603050405020304" pitchFamily="18" charset="0"/>
              </a:rPr>
              <a:t>Literature Survey</a:t>
            </a:r>
          </a:p>
          <a:p>
            <a:pPr>
              <a:lnSpc>
                <a:spcPct val="150000"/>
              </a:lnSpc>
            </a:pPr>
            <a:r>
              <a:rPr lang="en-IN" sz="2400" b="1">
                <a:solidFill>
                  <a:schemeClr val="tx1"/>
                </a:solidFill>
                <a:latin typeface="Times New Roman" panose="02020603050405020304" pitchFamily="18" charset="0"/>
                <a:cs typeface="Times New Roman" panose="02020603050405020304" pitchFamily="18" charset="0"/>
              </a:rPr>
              <a:t>Inference</a:t>
            </a:r>
          </a:p>
          <a:p>
            <a:pPr>
              <a:lnSpc>
                <a:spcPct val="150000"/>
              </a:lnSpc>
            </a:pPr>
            <a:r>
              <a:rPr lang="en-IN" sz="2400" b="1">
                <a:latin typeface="Times New Roman" panose="02020603050405020304" pitchFamily="18" charset="0"/>
                <a:cs typeface="Times New Roman" panose="02020603050405020304" pitchFamily="18" charset="0"/>
              </a:rPr>
              <a:t>Problem Statement</a:t>
            </a:r>
            <a:endParaRPr lang="en-IN" sz="2400" b="1">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400" b="1">
                <a:solidFill>
                  <a:schemeClr val="tx1"/>
                </a:solidFill>
                <a:latin typeface="Times New Roman" panose="02020603050405020304" pitchFamily="18" charset="0"/>
                <a:cs typeface="Times New Roman" panose="02020603050405020304" pitchFamily="18" charset="0"/>
              </a:rPr>
              <a:t>Dataset Used</a:t>
            </a:r>
          </a:p>
          <a:p>
            <a:pPr>
              <a:lnSpc>
                <a:spcPct val="150000"/>
              </a:lnSpc>
            </a:pPr>
            <a:r>
              <a:rPr lang="en-IN" sz="2400" b="1">
                <a:solidFill>
                  <a:schemeClr val="tx1"/>
                </a:solidFill>
                <a:latin typeface="Times New Roman" panose="02020603050405020304" pitchFamily="18" charset="0"/>
                <a:cs typeface="Times New Roman" panose="02020603050405020304" pitchFamily="18" charset="0"/>
              </a:rPr>
              <a:t>Block diagram for Proposed System</a:t>
            </a:r>
          </a:p>
          <a:p>
            <a:pPr>
              <a:lnSpc>
                <a:spcPct val="150000"/>
              </a:lnSpc>
            </a:pPr>
            <a:r>
              <a:rPr lang="en-IN" sz="2400" b="1">
                <a:solidFill>
                  <a:schemeClr val="tx1"/>
                </a:solidFill>
                <a:latin typeface="Times New Roman" panose="02020603050405020304" pitchFamily="18" charset="0"/>
                <a:cs typeface="Times New Roman" panose="02020603050405020304" pitchFamily="18" charset="0"/>
              </a:rPr>
              <a:t>Front End &amp; Back End</a:t>
            </a:r>
          </a:p>
          <a:p>
            <a:pPr>
              <a:lnSpc>
                <a:spcPct val="150000"/>
              </a:lnSpc>
            </a:pPr>
            <a:r>
              <a:rPr lang="en-IN" sz="2400" b="1">
                <a:latin typeface="Times New Roman" panose="02020603050405020304" pitchFamily="18" charset="0"/>
                <a:cs typeface="Times New Roman" panose="02020603050405020304" pitchFamily="18" charset="0"/>
              </a:rPr>
              <a:t>Timeline using Gantt chart</a:t>
            </a:r>
            <a:endParaRPr lang="en-IN" sz="2400" b="1">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400" b="1">
                <a:latin typeface="Times New Roman" panose="02020603050405020304" pitchFamily="18" charset="0"/>
                <a:cs typeface="Times New Roman" panose="02020603050405020304" pitchFamily="18" charset="0"/>
              </a:rPr>
              <a:t>References</a:t>
            </a:r>
            <a:endParaRPr lang="en-IN" sz="2400" b="1">
              <a:solidFill>
                <a:schemeClr val="tx1"/>
              </a:solidFill>
              <a:latin typeface="Times New Roman" panose="02020603050405020304" pitchFamily="18" charset="0"/>
              <a:cs typeface="Times New Roman" panose="02020603050405020304" pitchFamily="18" charset="0"/>
            </a:endParaRPr>
          </a:p>
          <a:p>
            <a:endParaRPr lang="en-IN" sz="24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87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CAEAD-435F-48EB-28CE-782D6DDD045D}"/>
              </a:ext>
            </a:extLst>
          </p:cNvPr>
          <p:cNvPicPr>
            <a:picLocks noChangeAspect="1"/>
          </p:cNvPicPr>
          <p:nvPr/>
        </p:nvPicPr>
        <p:blipFill rotWithShape="1">
          <a:blip r:embed="rId3"/>
          <a:srcRect l="28842" t="22819" r="24421" b="19169"/>
          <a:stretch/>
        </p:blipFill>
        <p:spPr>
          <a:xfrm>
            <a:off x="0" y="-1"/>
            <a:ext cx="9144000" cy="6858001"/>
          </a:xfrm>
          <a:prstGeom prst="rect">
            <a:avLst/>
          </a:prstGeom>
        </p:spPr>
      </p:pic>
      <p:sp>
        <p:nvSpPr>
          <p:cNvPr id="3" name="TextBox 2">
            <a:extLst>
              <a:ext uri="{FF2B5EF4-FFF2-40B4-BE49-F238E27FC236}">
                <a16:creationId xmlns:a16="http://schemas.microsoft.com/office/drawing/2014/main" id="{FEE5B17C-8B5F-079F-935C-C5C850D1A299}"/>
              </a:ext>
            </a:extLst>
          </p:cNvPr>
          <p:cNvSpPr txBox="1"/>
          <p:nvPr/>
        </p:nvSpPr>
        <p:spPr>
          <a:xfrm>
            <a:off x="1559293" y="5937623"/>
            <a:ext cx="847023" cy="338554"/>
          </a:xfrm>
          <a:prstGeom prst="rect">
            <a:avLst/>
          </a:prstGeom>
          <a:noFill/>
        </p:spPr>
        <p:txBody>
          <a:bodyPr wrap="square" rtlCol="0">
            <a:spAutoFit/>
          </a:bodyPr>
          <a:lstStyle/>
          <a:p>
            <a:r>
              <a:rPr lang="en-US" sz="1600" dirty="0"/>
              <a:t>(2019)</a:t>
            </a:r>
            <a:endParaRPr lang="en-IN" sz="1600" dirty="0"/>
          </a:p>
        </p:txBody>
      </p:sp>
    </p:spTree>
    <p:extLst>
      <p:ext uri="{BB962C8B-B14F-4D97-AF65-F5344CB8AC3E}">
        <p14:creationId xmlns:p14="http://schemas.microsoft.com/office/powerpoint/2010/main" val="370908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5B8655-3ABF-424A-7A99-2B83DD28EE5F}"/>
              </a:ext>
            </a:extLst>
          </p:cNvPr>
          <p:cNvPicPr>
            <a:picLocks noChangeAspect="1"/>
          </p:cNvPicPr>
          <p:nvPr/>
        </p:nvPicPr>
        <p:blipFill rotWithShape="1">
          <a:blip r:embed="rId3"/>
          <a:srcRect l="28737" t="40596" r="24420" b="11684"/>
          <a:stretch/>
        </p:blipFill>
        <p:spPr>
          <a:xfrm>
            <a:off x="0" y="35626"/>
            <a:ext cx="9144000" cy="6949440"/>
          </a:xfrm>
          <a:prstGeom prst="rect">
            <a:avLst/>
          </a:prstGeom>
        </p:spPr>
      </p:pic>
    </p:spTree>
    <p:extLst>
      <p:ext uri="{BB962C8B-B14F-4D97-AF65-F5344CB8AC3E}">
        <p14:creationId xmlns:p14="http://schemas.microsoft.com/office/powerpoint/2010/main" val="166232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3F00EB6-5F9F-F46E-E081-1F27258793A1}"/>
              </a:ext>
            </a:extLst>
          </p:cNvPr>
          <p:cNvGraphicFramePr>
            <a:graphicFrameLocks noGrp="1"/>
          </p:cNvGraphicFramePr>
          <p:nvPr>
            <p:extLst>
              <p:ext uri="{D42A27DB-BD31-4B8C-83A1-F6EECF244321}">
                <p14:modId xmlns:p14="http://schemas.microsoft.com/office/powerpoint/2010/main" val="55460208"/>
              </p:ext>
            </p:extLst>
          </p:nvPr>
        </p:nvGraphicFramePr>
        <p:xfrm>
          <a:off x="-1" y="0"/>
          <a:ext cx="9223513" cy="6824705"/>
        </p:xfrm>
        <a:graphic>
          <a:graphicData uri="http://schemas.openxmlformats.org/drawingml/2006/table">
            <a:tbl>
              <a:tblPr firstRow="1" bandRow="1">
                <a:tableStyleId>{5C22544A-7EE6-4342-B048-85BDC9FD1C3A}</a:tableStyleId>
              </a:tblPr>
              <a:tblGrid>
                <a:gridCol w="2245725">
                  <a:extLst>
                    <a:ext uri="{9D8B030D-6E8A-4147-A177-3AD203B41FA5}">
                      <a16:colId xmlns:a16="http://schemas.microsoft.com/office/drawing/2014/main" val="20000"/>
                    </a:ext>
                  </a:extLst>
                </a:gridCol>
                <a:gridCol w="1203066">
                  <a:extLst>
                    <a:ext uri="{9D8B030D-6E8A-4147-A177-3AD203B41FA5}">
                      <a16:colId xmlns:a16="http://schemas.microsoft.com/office/drawing/2014/main" val="20001"/>
                    </a:ext>
                  </a:extLst>
                </a:gridCol>
                <a:gridCol w="5774722">
                  <a:extLst>
                    <a:ext uri="{9D8B030D-6E8A-4147-A177-3AD203B41FA5}">
                      <a16:colId xmlns:a16="http://schemas.microsoft.com/office/drawing/2014/main" val="20002"/>
                    </a:ext>
                  </a:extLst>
                </a:gridCol>
              </a:tblGrid>
              <a:tr h="12665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dirty="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dirty="0">
                          <a:solidFill>
                            <a:srgbClr val="FF0000"/>
                          </a:solidFill>
                          <a:latin typeface="Times New Roman" pitchFamily="18" charset="0"/>
                          <a:cs typeface="Times New Roman" pitchFamily="18" charset="0"/>
                        </a:rPr>
                        <a:t>Literature Survey</a:t>
                      </a:r>
                      <a:endParaRPr lang="en-IN" sz="2000" dirty="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effectLst/>
                          <a:latin typeface="Times New Roman" pitchFamily="18" charset="0"/>
                          <a:ea typeface="Calibri" panose="020F0502020204030204" pitchFamily="34" charset="0"/>
                          <a:cs typeface="Times New Roman" pitchFamily="18" charset="0"/>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effectLst/>
                          <a:latin typeface="Times New Roman" pitchFamily="18" charset="0"/>
                          <a:ea typeface="Calibri" panose="020F0502020204030204" pitchFamily="34" charset="0"/>
                          <a:cs typeface="Times New Roman" pitchFamily="18" charset="0"/>
                        </a:rPr>
                        <a:t>Problem Statement:</a:t>
                      </a:r>
                    </a:p>
                    <a:p>
                      <a:pPr algn="ctr">
                        <a:lnSpc>
                          <a:spcPct val="100000"/>
                        </a:lnSpc>
                      </a:pPr>
                      <a:endParaRPr lang="en-IN" sz="1600" b="0" dirty="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latin typeface="Times New Roman" pitchFamily="18" charset="0"/>
                          <a:ea typeface="+mn-ea"/>
                          <a:cs typeface="Times New Roman" pitchFamily="18" charset="0"/>
                        </a:rPr>
                        <a:t>A Hybrid Framework for Sentiment Analysis Using Genetic Algorithm Based Feature Reduction.</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rgbClr val="FF0000"/>
                          </a:solidFill>
                          <a:latin typeface="Times New Roman" pitchFamily="18" charset="0"/>
                          <a:ea typeface="+mn-ea"/>
                          <a:cs typeface="Times New Roman" pitchFamily="18" charset="0"/>
                        </a:rPr>
                        <a:t>Dataset</a:t>
                      </a:r>
                      <a:r>
                        <a:rPr kumimoji="0" lang="en-US" sz="1600" b="0" kern="1200" dirty="0">
                          <a:solidFill>
                            <a:schemeClr val="dk1"/>
                          </a:solidFill>
                          <a:latin typeface="Times New Roman" pitchFamily="18" charset="0"/>
                          <a:ea typeface="+mn-ea"/>
                          <a:cs typeface="Times New Roman" pitchFamily="18" charset="0"/>
                        </a:rPr>
                        <a:t>: UCI ML Repository’s Sentiment Analysis (IMDB, Amazon, and Yelp), Twitter dataset, geopolitical dataset(US Presidential Election).</a:t>
                      </a:r>
                    </a:p>
                  </a:txBody>
                  <a:tcPr>
                    <a:solidFill>
                      <a:schemeClr val="bg2"/>
                    </a:solidFill>
                  </a:tcPr>
                </a:tc>
                <a:extLst>
                  <a:ext uri="{0D108BD9-81ED-4DB2-BD59-A6C34878D82A}">
                    <a16:rowId xmlns:a16="http://schemas.microsoft.com/office/drawing/2014/main" val="10000"/>
                  </a:ext>
                </a:extLst>
              </a:tr>
              <a:tr h="1193366">
                <a:tc rowSpan="5">
                  <a:txBody>
                    <a:bodyPr/>
                    <a:lstStyle/>
                    <a:p>
                      <a:pPr algn="l">
                        <a:lnSpc>
                          <a:spcPct val="100000"/>
                        </a:lnSpc>
                      </a:pPr>
                      <a:r>
                        <a:rPr lang="en-US" sz="1600" dirty="0">
                          <a:latin typeface="Times New Roman" pitchFamily="18" charset="0"/>
                          <a:cs typeface="Times New Roman" pitchFamily="18" charset="0"/>
                        </a:rPr>
                        <a:t>A Hybrid Framework for Sentiment Analysis</a:t>
                      </a:r>
                    </a:p>
                    <a:p>
                      <a:pPr algn="l">
                        <a:lnSpc>
                          <a:spcPct val="100000"/>
                        </a:lnSpc>
                      </a:pPr>
                      <a:r>
                        <a:rPr lang="en-US" sz="1600" dirty="0">
                          <a:latin typeface="Times New Roman" pitchFamily="18" charset="0"/>
                          <a:cs typeface="Times New Roman" pitchFamily="18" charset="0"/>
                        </a:rPr>
                        <a:t>Using Genetic Algorithm Based</a:t>
                      </a:r>
                    </a:p>
                    <a:p>
                      <a:pPr algn="l">
                        <a:lnSpc>
                          <a:spcPct val="100000"/>
                        </a:lnSpc>
                      </a:pPr>
                      <a:r>
                        <a:rPr lang="en-US" sz="1600" dirty="0">
                          <a:latin typeface="Times New Roman" pitchFamily="18" charset="0"/>
                          <a:cs typeface="Times New Roman" pitchFamily="18" charset="0"/>
                        </a:rPr>
                        <a:t>Feature Reduction</a:t>
                      </a:r>
                    </a:p>
                    <a:p>
                      <a:pPr algn="l">
                        <a:lnSpc>
                          <a:spcPct val="100000"/>
                        </a:lnSpc>
                      </a:pPr>
                      <a:r>
                        <a:rPr lang="en-IN" sz="1600" dirty="0">
                          <a:latin typeface="Times New Roman" panose="02020603050405020304" pitchFamily="18" charset="0"/>
                          <a:cs typeface="Times New Roman" panose="02020603050405020304" pitchFamily="18" charset="0"/>
                        </a:rPr>
                        <a:t>FARKHUND IQBAL 1 , JAHANZEB MAQBOOL HASHMI2 , BENJAMIN C. M. FUNG 3 , (Senior Member, IEEE), RABIA BATOOL1 , ASAD MASOOD KHATTAK1 , SAIQA ALEEM 1 , AND PATRICK C. K. HUNG 4 </a:t>
                      </a:r>
                    </a:p>
                    <a:p>
                      <a:pPr algn="l">
                        <a:lnSpc>
                          <a:spcPct val="100000"/>
                        </a:lnSpc>
                      </a:pPr>
                      <a:r>
                        <a:rPr lang="en-US" sz="1600" dirty="0">
                          <a:latin typeface="Times New Roman" pitchFamily="18" charset="0"/>
                          <a:cs typeface="Times New Roman" pitchFamily="18" charset="0"/>
                        </a:rPr>
                        <a:t>date of publication January 21, 2019</a:t>
                      </a:r>
                      <a:endParaRPr lang="en-IN" sz="1600" dirty="0">
                        <a:latin typeface="Times New Roman" pitchFamily="18" charset="0"/>
                        <a:cs typeface="Times New Roman" pitchFamily="18" charset="0"/>
                      </a:endParaRPr>
                    </a:p>
                  </a:txBody>
                  <a:tcPr/>
                </a:tc>
                <a:tc>
                  <a:txBody>
                    <a:bodyPr/>
                    <a:lstStyle/>
                    <a:p>
                      <a:pPr algn="l"/>
                      <a:r>
                        <a:rPr kumimoji="0" lang="en-US" sz="1600" b="1" kern="1200" dirty="0">
                          <a:solidFill>
                            <a:schemeClr val="dk1"/>
                          </a:solidFill>
                          <a:latin typeface="Times New Roman" pitchFamily="18" charset="0"/>
                          <a:ea typeface="+mn-ea"/>
                          <a:cs typeface="Times New Roman" pitchFamily="18" charset="0"/>
                        </a:rPr>
                        <a:t>Proposed Solution:</a:t>
                      </a:r>
                    </a:p>
                    <a:p>
                      <a:pPr algn="l"/>
                      <a:endParaRPr kumimoji="0" lang="en-US" sz="1600" b="0" kern="1200" dirty="0">
                        <a:solidFill>
                          <a:schemeClr val="dk1"/>
                        </a:solidFill>
                        <a:latin typeface="Times New Roman" pitchFamily="18" charset="0"/>
                        <a:ea typeface="+mn-ea"/>
                        <a:cs typeface="Times New Roman" pitchFamily="18" charset="0"/>
                      </a:endParaRPr>
                    </a:p>
                  </a:txBody>
                  <a:tcPr marL="68580" marR="68580" marT="0" marB="0"/>
                </a:tc>
                <a:tc>
                  <a:txBody>
                    <a:bodyPr/>
                    <a:lstStyle/>
                    <a:p>
                      <a:pPr algn="l">
                        <a:lnSpc>
                          <a:spcPct val="100000"/>
                        </a:lnSpc>
                        <a:spcAft>
                          <a:spcPts val="0"/>
                        </a:spcAft>
                      </a:pPr>
                      <a:r>
                        <a:rPr lang="en-US" sz="1600" b="0" dirty="0">
                          <a:solidFill>
                            <a:schemeClr val="tx1"/>
                          </a:solidFill>
                          <a:effectLst/>
                          <a:latin typeface="Times New Roman" pitchFamily="18" charset="0"/>
                          <a:ea typeface="Calibri" panose="020F0502020204030204" pitchFamily="34" charset="0"/>
                          <a:cs typeface="Times New Roman" pitchFamily="18" charset="0"/>
                        </a:rPr>
                        <a:t>A unified framework has been developed which</a:t>
                      </a:r>
                    </a:p>
                    <a:p>
                      <a:pPr algn="l">
                        <a:lnSpc>
                          <a:spcPct val="100000"/>
                        </a:lnSpc>
                        <a:spcAft>
                          <a:spcPts val="0"/>
                        </a:spcAft>
                      </a:pPr>
                      <a:r>
                        <a:rPr lang="en-US" sz="1600" b="0" dirty="0">
                          <a:solidFill>
                            <a:schemeClr val="tx1"/>
                          </a:solidFill>
                          <a:effectLst/>
                          <a:latin typeface="Times New Roman" pitchFamily="18" charset="0"/>
                          <a:ea typeface="Calibri" panose="020F0502020204030204" pitchFamily="34" charset="0"/>
                          <a:cs typeface="Times New Roman" pitchFamily="18" charset="0"/>
                        </a:rPr>
                        <a:t>includes all the components required in sentiment analysis. This modular method provides different approaches to sentiment analysis with a focus on optimizations.</a:t>
                      </a:r>
                      <a:endParaRPr lang="en-IN" sz="1600" b="0"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0001"/>
                  </a:ext>
                </a:extLst>
              </a:tr>
              <a:tr h="1294992">
                <a:tc vMerge="1">
                  <a:txBody>
                    <a:bodyPr/>
                    <a:lstStyle/>
                    <a:p>
                      <a:endParaRPr lang="en-IN" sz="1200" dirty="0">
                        <a:latin typeface="Times New Roman" pitchFamily="18" charset="0"/>
                        <a:cs typeface="Times New Roman" pitchFamily="18" charset="0"/>
                      </a:endParaRPr>
                    </a:p>
                  </a:txBody>
                  <a:tcPr/>
                </a:tc>
                <a:tc>
                  <a:txBody>
                    <a:bodyPr/>
                    <a:lstStyle/>
                    <a:p>
                      <a:pPr algn="l">
                        <a:lnSpc>
                          <a:spcPct val="100000"/>
                        </a:lnSpc>
                      </a:pPr>
                      <a:r>
                        <a:rPr lang="en-US" sz="1600" b="1" dirty="0">
                          <a:solidFill>
                            <a:schemeClr val="tx1"/>
                          </a:solidFill>
                          <a:latin typeface="Times New Roman" pitchFamily="18" charset="0"/>
                          <a:cs typeface="Times New Roman" pitchFamily="18" charset="0"/>
                        </a:rPr>
                        <a:t>Output:</a:t>
                      </a:r>
                      <a:endParaRPr lang="en-IN" sz="1600" b="1" dirty="0">
                        <a:solidFill>
                          <a:schemeClr val="tx1"/>
                        </a:solidFill>
                        <a:latin typeface="Times New Roman" pitchFamily="18" charset="0"/>
                        <a:cs typeface="Times New Roman" pitchFamily="18" charset="0"/>
                      </a:endParaRPr>
                    </a:p>
                    <a:p>
                      <a:pPr algn="l">
                        <a:lnSpc>
                          <a:spcPct val="100000"/>
                        </a:lnSpc>
                      </a:pPr>
                      <a:endParaRPr lang="en-IN" sz="1600" b="0" baseline="0" dirty="0">
                        <a:solidFill>
                          <a:schemeClr val="tx1"/>
                        </a:solidFill>
                        <a:latin typeface="Times New Roman" pitchFamily="18" charset="0"/>
                        <a:cs typeface="Times New Roman" pitchFamily="18" charset="0"/>
                      </a:endParaRPr>
                    </a:p>
                    <a:p>
                      <a:pPr algn="l">
                        <a:lnSpc>
                          <a:spcPct val="100000"/>
                        </a:lnSpc>
                      </a:pPr>
                      <a:endParaRPr lang="en-IN" sz="1600" b="0" dirty="0">
                        <a:solidFill>
                          <a:schemeClr val="tx1"/>
                        </a:solidFill>
                        <a:latin typeface="Times New Roman" pitchFamily="18" charset="0"/>
                        <a:cs typeface="Times New Roman" pitchFamily="18" charset="0"/>
                      </a:endParaRPr>
                    </a:p>
                  </a:txBody>
                  <a:tcPr/>
                </a:tc>
                <a:tc>
                  <a:txBody>
                    <a:bodyPr/>
                    <a:lstStyle/>
                    <a:p>
                      <a:pPr algn="l">
                        <a:lnSpc>
                          <a:spcPct val="100000"/>
                        </a:lnSpc>
                      </a:pPr>
                      <a:r>
                        <a:rPr lang="en-US" sz="1600" dirty="0">
                          <a:solidFill>
                            <a:schemeClr val="tx1"/>
                          </a:solidFill>
                          <a:latin typeface="Times New Roman" pitchFamily="18" charset="0"/>
                          <a:cs typeface="Times New Roman" pitchFamily="18" charset="0"/>
                        </a:rPr>
                        <a:t>The novel approach resulted in 36% - 42% reduced feature size and about 5% increased efficiency as compared to a normal ML approach. This sentiment analysis framework has proved to be a great addition in the discipline of opinion mining.</a:t>
                      </a:r>
                      <a:endParaRPr lang="en-IN" sz="160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266578">
                <a:tc vMerge="1">
                  <a:txBody>
                    <a:bodyPr/>
                    <a:lstStyle/>
                    <a:p>
                      <a:endParaRPr lang="en-IN" sz="1200" dirty="0">
                        <a:latin typeface="Times New Roman" pitchFamily="18" charset="0"/>
                        <a:cs typeface="Times New Roman" pitchFamily="18" charset="0"/>
                      </a:endParaRPr>
                    </a:p>
                  </a:txBody>
                  <a:tcPr/>
                </a:tc>
                <a:tc>
                  <a:txBody>
                    <a:bodyPr/>
                    <a:lstStyle/>
                    <a:p>
                      <a:pPr algn="l">
                        <a:lnSpc>
                          <a:spcPct val="100000"/>
                        </a:lnSpc>
                      </a:pPr>
                      <a:r>
                        <a:rPr lang="en-US" sz="1600" b="1" dirty="0">
                          <a:latin typeface="Times New Roman" pitchFamily="18" charset="0"/>
                          <a:cs typeface="Times New Roman" pitchFamily="18" charset="0"/>
                        </a:rPr>
                        <a:t>Merits:</a:t>
                      </a:r>
                      <a:endParaRPr lang="en-IN" sz="1600" b="0" dirty="0">
                        <a:latin typeface="Times New Roman" pitchFamily="18" charset="0"/>
                        <a:cs typeface="Times New Roman" pitchFamily="18" charset="0"/>
                      </a:endParaRPr>
                    </a:p>
                  </a:txBody>
                  <a:tcPr/>
                </a:tc>
                <a:tc>
                  <a:txBody>
                    <a:bodyPr/>
                    <a:lstStyle/>
                    <a:p>
                      <a:pPr marL="285750" indent="-285750" algn="l">
                        <a:lnSpc>
                          <a:spcPct val="100000"/>
                        </a:lnSpc>
                        <a:buFont typeface="Arial" panose="020B0604020202020204" pitchFamily="34" charset="0"/>
                        <a:buChar char="•"/>
                      </a:pPr>
                      <a:r>
                        <a:rPr lang="en-US" sz="1600" dirty="0">
                          <a:latin typeface="Times New Roman" pitchFamily="18" charset="0"/>
                          <a:cs typeface="Times New Roman" pitchFamily="18" charset="0"/>
                        </a:rPr>
                        <a:t>Flexibility of choosing among three widely used sentiment analysis techniques.</a:t>
                      </a:r>
                    </a:p>
                    <a:p>
                      <a:pPr marL="285750" indent="-285750" algn="l">
                        <a:lnSpc>
                          <a:spcPct val="100000"/>
                        </a:lnSpc>
                        <a:buFont typeface="Arial" panose="020B0604020202020204" pitchFamily="34" charset="0"/>
                        <a:buChar char="•"/>
                      </a:pPr>
                      <a:r>
                        <a:rPr lang="en-US" sz="1600" dirty="0">
                          <a:latin typeface="Times New Roman" pitchFamily="18" charset="0"/>
                          <a:cs typeface="Times New Roman" pitchFamily="18" charset="0"/>
                        </a:rPr>
                        <a:t>Reduces feature size and improves efficiency while maintaining the scalability.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latin typeface="Times New Roman" pitchFamily="18" charset="0"/>
                          <a:cs typeface="Times New Roman" pitchFamily="18" charset="0"/>
                        </a:rPr>
                        <a:t>Great addition in the discipline of opinion mining.</a:t>
                      </a:r>
                    </a:p>
                  </a:txBody>
                  <a:tcPr/>
                </a:tc>
                <a:extLst>
                  <a:ext uri="{0D108BD9-81ED-4DB2-BD59-A6C34878D82A}">
                    <a16:rowId xmlns:a16="http://schemas.microsoft.com/office/drawing/2014/main" val="10003"/>
                  </a:ext>
                </a:extLst>
              </a:tr>
              <a:tr h="795293">
                <a:tc vMerge="1">
                  <a:txBody>
                    <a:bodyPr/>
                    <a:lstStyle/>
                    <a:p>
                      <a:endParaRPr lang="en-IN" sz="1200" dirty="0">
                        <a:latin typeface="Times New Roman" pitchFamily="18" charset="0"/>
                        <a:cs typeface="Times New Roman" pitchFamily="18" charset="0"/>
                      </a:endParaRPr>
                    </a:p>
                  </a:txBody>
                  <a:tcPr/>
                </a:tc>
                <a:tc>
                  <a:txBody>
                    <a:bodyPr/>
                    <a:lstStyle/>
                    <a:p>
                      <a:pPr algn="l">
                        <a:lnSpc>
                          <a:spcPct val="100000"/>
                        </a:lnSpc>
                      </a:pPr>
                      <a:r>
                        <a:rPr lang="en-US" sz="1600" b="1">
                          <a:latin typeface="Times New Roman" pitchFamily="18" charset="0"/>
                          <a:cs typeface="Times New Roman" pitchFamily="18" charset="0"/>
                        </a:rPr>
                        <a:t>Demerits:</a:t>
                      </a:r>
                    </a:p>
                  </a:txBody>
                  <a:tcPr/>
                </a:tc>
                <a:tc>
                  <a:txBody>
                    <a:bodyPr/>
                    <a:lstStyle/>
                    <a:p>
                      <a:pPr marL="285750" indent="-285750" algn="l">
                        <a:lnSpc>
                          <a:spcPct val="100000"/>
                        </a:lnSpc>
                        <a:buFont typeface="Arial" panose="020B0604020202020204" pitchFamily="34" charset="0"/>
                        <a:buChar char="•"/>
                      </a:pPr>
                      <a:r>
                        <a:rPr lang="en-US" sz="1600" dirty="0">
                          <a:latin typeface="Times New Roman" pitchFamily="18" charset="0"/>
                          <a:cs typeface="Times New Roman" pitchFamily="18" charset="0"/>
                        </a:rPr>
                        <a:t>Execution time spent in GA operations can be reduced by employing different parallelization techniques.</a:t>
                      </a:r>
                    </a:p>
                    <a:p>
                      <a:pPr marL="285750" indent="-285750" algn="l">
                        <a:lnSpc>
                          <a:spcPct val="100000"/>
                        </a:lnSpc>
                        <a:buFont typeface="Arial" panose="020B0604020202020204" pitchFamily="34" charset="0"/>
                        <a:buChar char="•"/>
                      </a:pP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892107">
                <a:tc vMerge="1">
                  <a:txBody>
                    <a:bodyPr/>
                    <a:lstStyle/>
                    <a:p>
                      <a:pPr algn="just">
                        <a:lnSpc>
                          <a:spcPct val="100000"/>
                        </a:lnSpc>
                      </a:pPr>
                      <a:endParaRPr lang="en-IN" sz="1200" dirty="0">
                        <a:latin typeface="Times New Roman" pitchFamily="18" charset="0"/>
                        <a:cs typeface="Times New Roman" pitchFamily="18" charset="0"/>
                      </a:endParaRPr>
                    </a:p>
                  </a:txBody>
                  <a:tcPr/>
                </a:tc>
                <a:tc>
                  <a:txBody>
                    <a:bodyPr/>
                    <a:lstStyle/>
                    <a:p>
                      <a:pPr algn="l">
                        <a:lnSpc>
                          <a:spcPct val="100000"/>
                        </a:lnSpc>
                      </a:pPr>
                      <a:r>
                        <a:rPr lang="en-IN" sz="1600" b="1" dirty="0">
                          <a:latin typeface="Times New Roman" pitchFamily="18" charset="0"/>
                          <a:cs typeface="Times New Roman" pitchFamily="18" charset="0"/>
                        </a:rPr>
                        <a:t>Future Scope</a:t>
                      </a:r>
                      <a:r>
                        <a:rPr lang="en-IN" sz="1600" b="0" dirty="0">
                          <a:latin typeface="Times New Roman" pitchFamily="18" charset="0"/>
                          <a:cs typeface="Times New Roman" pitchFamily="18" charset="0"/>
                        </a:rPr>
                        <a:t>:</a:t>
                      </a:r>
                    </a:p>
                  </a:txBody>
                  <a:tcPr/>
                </a:tc>
                <a:tc>
                  <a:txBody>
                    <a:bodyPr/>
                    <a:lstStyle/>
                    <a:p>
                      <a:pPr algn="just">
                        <a:lnSpc>
                          <a:spcPct val="100000"/>
                        </a:lnSpc>
                      </a:pPr>
                      <a:r>
                        <a:rPr lang="en-US" sz="1600" dirty="0">
                          <a:latin typeface="Times New Roman" pitchFamily="18" charset="0"/>
                          <a:cs typeface="Times New Roman" pitchFamily="18" charset="0"/>
                        </a:rPr>
                        <a:t>In the future, extension of framework for cyber-intelligence will be done so that it would help generate recommendations for law-enforcement agencies based on user opinions.</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8625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0FE115B-5DC0-2A2D-C94E-9751C43D5547}"/>
              </a:ext>
            </a:extLst>
          </p:cNvPr>
          <p:cNvGraphicFramePr>
            <a:graphicFrameLocks noGrp="1"/>
          </p:cNvGraphicFramePr>
          <p:nvPr>
            <p:extLst>
              <p:ext uri="{D42A27DB-BD31-4B8C-83A1-F6EECF244321}">
                <p14:modId xmlns:p14="http://schemas.microsoft.com/office/powerpoint/2010/main" val="3544878289"/>
              </p:ext>
            </p:extLst>
          </p:nvPr>
        </p:nvGraphicFramePr>
        <p:xfrm>
          <a:off x="0" y="0"/>
          <a:ext cx="9144000" cy="6922170"/>
        </p:xfrm>
        <a:graphic>
          <a:graphicData uri="http://schemas.openxmlformats.org/drawingml/2006/table">
            <a:tbl>
              <a:tblPr firstRow="1" bandRow="1">
                <a:tableStyleId>{5C22544A-7EE6-4342-B048-85BDC9FD1C3A}</a:tableStyleId>
              </a:tblPr>
              <a:tblGrid>
                <a:gridCol w="2226365">
                  <a:extLst>
                    <a:ext uri="{9D8B030D-6E8A-4147-A177-3AD203B41FA5}">
                      <a16:colId xmlns:a16="http://schemas.microsoft.com/office/drawing/2014/main" val="20000"/>
                    </a:ext>
                  </a:extLst>
                </a:gridCol>
                <a:gridCol w="1192695">
                  <a:extLst>
                    <a:ext uri="{9D8B030D-6E8A-4147-A177-3AD203B41FA5}">
                      <a16:colId xmlns:a16="http://schemas.microsoft.com/office/drawing/2014/main" val="20001"/>
                    </a:ext>
                  </a:extLst>
                </a:gridCol>
                <a:gridCol w="5724940">
                  <a:extLst>
                    <a:ext uri="{9D8B030D-6E8A-4147-A177-3AD203B41FA5}">
                      <a16:colId xmlns:a16="http://schemas.microsoft.com/office/drawing/2014/main" val="20002"/>
                    </a:ext>
                  </a:extLst>
                </a:gridCol>
              </a:tblGrid>
              <a:tr h="102554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600" dirty="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1" dirty="0">
                          <a:solidFill>
                            <a:srgbClr val="FF0000"/>
                          </a:solidFill>
                          <a:latin typeface="Times New Roman" pitchFamily="18" charset="0"/>
                          <a:cs typeface="Times New Roman" pitchFamily="18" charset="0"/>
                        </a:rPr>
                        <a:t>Literature Survey</a:t>
                      </a:r>
                      <a:endParaRPr lang="en-IN" sz="2000" dirty="0">
                        <a:solidFill>
                          <a:schemeClr val="tx1"/>
                        </a:solidFill>
                        <a:effectLst/>
                        <a:latin typeface="Times New Roman" pitchFamily="18" charset="0"/>
                        <a:ea typeface="Calibri" panose="020F0502020204030204" pitchFamily="34"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effectLst/>
                          <a:latin typeface="Times New Roman" pitchFamily="18" charset="0"/>
                          <a:ea typeface="Calibri" panose="020F0502020204030204" pitchFamily="34" charset="0"/>
                          <a:cs typeface="Times New Roman" pitchFamily="18" charset="0"/>
                        </a:rPr>
                        <a:t>TITLE AND AUTHOR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effectLst/>
                          <a:latin typeface="Times New Roman" pitchFamily="18" charset="0"/>
                          <a:ea typeface="Calibri" panose="020F0502020204030204" pitchFamily="34" charset="0"/>
                          <a:cs typeface="Times New Roman" pitchFamily="18" charset="0"/>
                        </a:rPr>
                        <a:t>Problem Statement:</a:t>
                      </a:r>
                    </a:p>
                    <a:p>
                      <a:pPr algn="ctr">
                        <a:lnSpc>
                          <a:spcPct val="100000"/>
                        </a:lnSpc>
                      </a:pPr>
                      <a:endParaRPr lang="en-IN" sz="1600" b="0" dirty="0">
                        <a:solidFill>
                          <a:schemeClr val="accent1">
                            <a:lumMod val="20000"/>
                            <a:lumOff val="80000"/>
                          </a:schemeClr>
                        </a:solidFill>
                        <a:latin typeface="Times New Roman" pitchFamily="18" charset="0"/>
                        <a:cs typeface="Times New Roman" pitchFamily="18" charset="0"/>
                      </a:endParaRPr>
                    </a:p>
                  </a:txBody>
                  <a:tcP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latin typeface="Times New Roman" pitchFamily="18" charset="0"/>
                          <a:ea typeface="+mn-ea"/>
                          <a:cs typeface="Times New Roman" pitchFamily="18" charset="0"/>
                        </a:rPr>
                        <a:t>Effective analysis of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latin typeface="Times New Roman" pitchFamily="18" charset="0"/>
                          <a:ea typeface="+mn-ea"/>
                          <a:cs typeface="Times New Roman" pitchFamily="18" charset="0"/>
                        </a:rPr>
                        <a:t>The dataset was taken from a Kaggle facial expression recognition challenge.</a:t>
                      </a:r>
                    </a:p>
                  </a:txBody>
                  <a:tcPr>
                    <a:solidFill>
                      <a:schemeClr val="bg2"/>
                    </a:solidFill>
                  </a:tcPr>
                </a:tc>
                <a:extLst>
                  <a:ext uri="{0D108BD9-81ED-4DB2-BD59-A6C34878D82A}">
                    <a16:rowId xmlns:a16="http://schemas.microsoft.com/office/drawing/2014/main" val="10000"/>
                  </a:ext>
                </a:extLst>
              </a:tr>
              <a:tr h="1141749">
                <a:tc rowSpan="5">
                  <a:txBody>
                    <a:bodyPr/>
                    <a:lstStyle/>
                    <a:p>
                      <a:pPr algn="l">
                        <a:lnSpc>
                          <a:spcPct val="100000"/>
                        </a:lnSpc>
                      </a:pPr>
                      <a:r>
                        <a:rPr lang="en-US" sz="1600" dirty="0">
                          <a:latin typeface="Times New Roman" pitchFamily="18" charset="0"/>
                          <a:cs typeface="Times New Roman" pitchFamily="18" charset="0"/>
                        </a:rPr>
                        <a:t>Sentiment Analysis on Social Media Using Genetic Algorithm with CNN</a:t>
                      </a:r>
                    </a:p>
                    <a:p>
                      <a:pPr algn="l">
                        <a:lnSpc>
                          <a:spcPct val="100000"/>
                        </a:lnSpc>
                      </a:pPr>
                      <a:r>
                        <a:rPr lang="en-IN" sz="1600" dirty="0">
                          <a:latin typeface="Times New Roman" pitchFamily="18" charset="0"/>
                          <a:cs typeface="Times New Roman" pitchFamily="18" charset="0"/>
                        </a:rPr>
                        <a:t>Dharmendra </a:t>
                      </a:r>
                      <a:r>
                        <a:rPr lang="en-IN" sz="1600" dirty="0" err="1">
                          <a:latin typeface="Times New Roman" pitchFamily="18" charset="0"/>
                          <a:cs typeface="Times New Roman" pitchFamily="18" charset="0"/>
                        </a:rPr>
                        <a:t>Dangi</a:t>
                      </a:r>
                      <a:r>
                        <a:rPr lang="en-IN" sz="1600" dirty="0">
                          <a:latin typeface="Times New Roman" pitchFamily="18" charset="0"/>
                          <a:cs typeface="Times New Roman" pitchFamily="18" charset="0"/>
                        </a:rPr>
                        <a:t>*</a:t>
                      </a:r>
                    </a:p>
                    <a:p>
                      <a:pPr algn="l">
                        <a:lnSpc>
                          <a:spcPct val="100000"/>
                        </a:lnSpc>
                      </a:pPr>
                      <a:r>
                        <a:rPr lang="en-IN" sz="1600" dirty="0">
                          <a:latin typeface="Times New Roman" pitchFamily="18" charset="0"/>
                          <a:cs typeface="Times New Roman" pitchFamily="18" charset="0"/>
                        </a:rPr>
                        <a:t>, Amit Bhagat and Dheeraj Kumar Dixit</a:t>
                      </a:r>
                    </a:p>
                    <a:p>
                      <a:pPr algn="l">
                        <a:lnSpc>
                          <a:spcPct val="100000"/>
                        </a:lnSpc>
                      </a:pPr>
                      <a:r>
                        <a:rPr lang="en-IN" sz="1600" dirty="0">
                          <a:latin typeface="Times New Roman" pitchFamily="18" charset="0"/>
                          <a:cs typeface="Times New Roman" pitchFamily="18" charset="0"/>
                        </a:rPr>
                        <a:t>(2020)</a:t>
                      </a:r>
                    </a:p>
                  </a:txBody>
                  <a:tcPr/>
                </a:tc>
                <a:tc>
                  <a:txBody>
                    <a:bodyPr/>
                    <a:lstStyle/>
                    <a:p>
                      <a:pPr algn="l"/>
                      <a:r>
                        <a:rPr kumimoji="0" lang="en-US" sz="1600" b="1" kern="1200" dirty="0">
                          <a:solidFill>
                            <a:schemeClr val="dk1"/>
                          </a:solidFill>
                          <a:latin typeface="Times New Roman" pitchFamily="18" charset="0"/>
                          <a:ea typeface="+mn-ea"/>
                          <a:cs typeface="Times New Roman" pitchFamily="18" charset="0"/>
                        </a:rPr>
                        <a:t>Proposed Solution:</a:t>
                      </a:r>
                    </a:p>
                    <a:p>
                      <a:pPr algn="l"/>
                      <a:endParaRPr kumimoji="0" lang="en-US" sz="1600" b="0" kern="1200" dirty="0">
                        <a:solidFill>
                          <a:schemeClr val="dk1"/>
                        </a:solidFill>
                        <a:latin typeface="Times New Roman" pitchFamily="18" charset="0"/>
                        <a:ea typeface="+mn-ea"/>
                        <a:cs typeface="Times New Roman" pitchFamily="18" charset="0"/>
                      </a:endParaRPr>
                    </a:p>
                  </a:txBody>
                  <a:tcPr marL="68580" marR="68580" marT="0" marB="0"/>
                </a:tc>
                <a:tc>
                  <a:txBody>
                    <a:bodyPr/>
                    <a:lstStyle/>
                    <a:p>
                      <a:pPr marL="400050" indent="-400050" algn="l">
                        <a:buAutoNum type="romanLcParenR"/>
                      </a:pPr>
                      <a:r>
                        <a:rPr kumimoji="0" lang="en-US" sz="1600" b="0" kern="1200" dirty="0">
                          <a:solidFill>
                            <a:schemeClr val="dk1"/>
                          </a:solidFill>
                          <a:latin typeface="Times New Roman" pitchFamily="18" charset="0"/>
                          <a:ea typeface="+mn-ea"/>
                          <a:cs typeface="Times New Roman" pitchFamily="18" charset="0"/>
                        </a:rPr>
                        <a:t>Dataset Pre-Processing.</a:t>
                      </a:r>
                      <a:endParaRPr kumimoji="0" lang="en-IN" sz="1600" b="0" kern="1200" dirty="0">
                        <a:solidFill>
                          <a:schemeClr val="tx1"/>
                        </a:solidFill>
                        <a:effectLst/>
                        <a:latin typeface="Times New Roman" pitchFamily="18" charset="0"/>
                        <a:ea typeface="+mn-ea"/>
                        <a:cs typeface="Times New Roman" pitchFamily="18" charset="0"/>
                      </a:endParaRPr>
                    </a:p>
                    <a:p>
                      <a:pPr marL="400050" indent="-400050" algn="l">
                        <a:buAutoNum type="romanLcParenR"/>
                      </a:pPr>
                      <a:r>
                        <a:rPr kumimoji="0" lang="en-US" sz="1600" b="0" kern="1200" dirty="0">
                          <a:solidFill>
                            <a:schemeClr val="dk1"/>
                          </a:solidFill>
                          <a:latin typeface="Times New Roman" pitchFamily="18" charset="0"/>
                          <a:ea typeface="+mn-ea"/>
                          <a:cs typeface="Times New Roman" pitchFamily="18" charset="0"/>
                        </a:rPr>
                        <a:t>Genetic Algorithm Approach.</a:t>
                      </a:r>
                    </a:p>
                  </a:txBody>
                  <a:tcPr marL="68580" marR="68580" marT="0" marB="0"/>
                </a:tc>
                <a:extLst>
                  <a:ext uri="{0D108BD9-81ED-4DB2-BD59-A6C34878D82A}">
                    <a16:rowId xmlns:a16="http://schemas.microsoft.com/office/drawing/2014/main" val="10001"/>
                  </a:ext>
                </a:extLst>
              </a:tr>
              <a:tr h="1292952">
                <a:tc vMerge="1">
                  <a:txBody>
                    <a:bodyPr/>
                    <a:lstStyle/>
                    <a:p>
                      <a:endParaRPr lang="en-IN" sz="1200" dirty="0">
                        <a:latin typeface="Times New Roman" pitchFamily="18" charset="0"/>
                        <a:cs typeface="Times New Roman" pitchFamily="18" charset="0"/>
                      </a:endParaRPr>
                    </a:p>
                  </a:txBody>
                  <a:tcPr/>
                </a:tc>
                <a:tc>
                  <a:txBody>
                    <a:bodyPr/>
                    <a:lstStyle/>
                    <a:p>
                      <a:pPr algn="l">
                        <a:lnSpc>
                          <a:spcPct val="100000"/>
                        </a:lnSpc>
                      </a:pPr>
                      <a:r>
                        <a:rPr lang="en-US" sz="1600" b="1" dirty="0">
                          <a:solidFill>
                            <a:schemeClr val="tx1"/>
                          </a:solidFill>
                          <a:latin typeface="Times New Roman" pitchFamily="18" charset="0"/>
                          <a:cs typeface="Times New Roman" pitchFamily="18" charset="0"/>
                        </a:rPr>
                        <a:t>Output:</a:t>
                      </a:r>
                      <a:endParaRPr lang="en-IN" sz="1600" b="1" dirty="0">
                        <a:solidFill>
                          <a:schemeClr val="tx1"/>
                        </a:solidFill>
                        <a:latin typeface="Times New Roman" pitchFamily="18" charset="0"/>
                        <a:cs typeface="Times New Roman" pitchFamily="18" charset="0"/>
                      </a:endParaRPr>
                    </a:p>
                    <a:p>
                      <a:pPr algn="l">
                        <a:lnSpc>
                          <a:spcPct val="100000"/>
                        </a:lnSpc>
                      </a:pPr>
                      <a:endParaRPr lang="en-IN" sz="1600" b="0" baseline="0" dirty="0">
                        <a:solidFill>
                          <a:schemeClr val="tx1"/>
                        </a:solidFill>
                        <a:latin typeface="Times New Roman" pitchFamily="18" charset="0"/>
                        <a:cs typeface="Times New Roman" pitchFamily="18" charset="0"/>
                      </a:endParaRPr>
                    </a:p>
                    <a:p>
                      <a:pPr algn="l">
                        <a:lnSpc>
                          <a:spcPct val="100000"/>
                        </a:lnSpc>
                      </a:pPr>
                      <a:endParaRPr lang="en-IN" sz="1600" b="0" dirty="0">
                        <a:solidFill>
                          <a:schemeClr val="tx1"/>
                        </a:solidFill>
                        <a:latin typeface="Times New Roman" pitchFamily="18" charset="0"/>
                        <a:cs typeface="Times New Roman" pitchFamily="18" charset="0"/>
                      </a:endParaRPr>
                    </a:p>
                  </a:txBody>
                  <a:tcPr/>
                </a:tc>
                <a:tc>
                  <a:txBody>
                    <a:bodyPr/>
                    <a:lstStyle/>
                    <a:p>
                      <a:pPr algn="l">
                        <a:lnSpc>
                          <a:spcPct val="100000"/>
                        </a:lnSpc>
                        <a:spcAft>
                          <a:spcPts val="0"/>
                        </a:spcAft>
                      </a:pPr>
                      <a:r>
                        <a:rPr lang="en-US" sz="1600" b="0" dirty="0">
                          <a:solidFill>
                            <a:schemeClr val="tx1"/>
                          </a:solidFill>
                          <a:effectLst/>
                          <a:latin typeface="Times New Roman" pitchFamily="18" charset="0"/>
                          <a:ea typeface="Calibri" panose="020F0502020204030204" pitchFamily="34" charset="0"/>
                          <a:cs typeface="Times New Roman" pitchFamily="18" charset="0"/>
                        </a:rPr>
                        <a:t>The proposed approach was examined using a Kaggle face sentiment dataset. A comparison with the top-performing approaches in the field revealed that this approach achieves up to</a:t>
                      </a:r>
                    </a:p>
                    <a:p>
                      <a:pPr algn="l">
                        <a:lnSpc>
                          <a:spcPct val="100000"/>
                        </a:lnSpc>
                        <a:spcAft>
                          <a:spcPts val="0"/>
                        </a:spcAft>
                      </a:pPr>
                      <a:r>
                        <a:rPr lang="en-US" sz="1600" b="0" dirty="0">
                          <a:solidFill>
                            <a:schemeClr val="tx1"/>
                          </a:solidFill>
                          <a:effectLst/>
                          <a:latin typeface="Times New Roman" pitchFamily="18" charset="0"/>
                          <a:ea typeface="Calibri" panose="020F0502020204030204" pitchFamily="34" charset="0"/>
                          <a:cs typeface="Times New Roman" pitchFamily="18" charset="0"/>
                        </a:rPr>
                        <a:t>96.984% accuracy.</a:t>
                      </a:r>
                      <a:endParaRPr lang="en-IN" sz="1600" b="0" dirty="0">
                        <a:solidFill>
                          <a:schemeClr val="tx1"/>
                        </a:solidFill>
                        <a:effectLst/>
                        <a:latin typeface="Times New Roman" pitchFamily="18" charset="0"/>
                        <a:ea typeface="Calibri" panose="020F0502020204030204" pitchFamily="34" charset="0"/>
                        <a:cs typeface="Times New Roman" pitchFamily="18" charset="0"/>
                      </a:endParaRPr>
                    </a:p>
                    <a:p>
                      <a:pPr algn="l">
                        <a:lnSpc>
                          <a:spcPct val="100000"/>
                        </a:lnSpc>
                      </a:pPr>
                      <a:endParaRPr lang="en-IN" sz="16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811854">
                <a:tc vMerge="1">
                  <a:txBody>
                    <a:bodyPr/>
                    <a:lstStyle/>
                    <a:p>
                      <a:endParaRPr lang="en-IN" sz="1200" dirty="0">
                        <a:latin typeface="Times New Roman" pitchFamily="18" charset="0"/>
                        <a:cs typeface="Times New Roman" pitchFamily="18" charset="0"/>
                      </a:endParaRPr>
                    </a:p>
                  </a:txBody>
                  <a:tcPr/>
                </a:tc>
                <a:tc>
                  <a:txBody>
                    <a:bodyPr/>
                    <a:lstStyle/>
                    <a:p>
                      <a:pPr algn="l">
                        <a:lnSpc>
                          <a:spcPct val="100000"/>
                        </a:lnSpc>
                      </a:pPr>
                      <a:r>
                        <a:rPr lang="en-US" sz="1600" b="1" dirty="0">
                          <a:latin typeface="Times New Roman" pitchFamily="18" charset="0"/>
                          <a:cs typeface="Times New Roman" pitchFamily="18" charset="0"/>
                        </a:rPr>
                        <a:t>Merits:</a:t>
                      </a:r>
                      <a:endParaRPr lang="en-IN" sz="1600" b="0" dirty="0">
                        <a:latin typeface="Times New Roman" pitchFamily="18" charset="0"/>
                        <a:cs typeface="Times New Roman" pitchFamily="18" charset="0"/>
                      </a:endParaRPr>
                    </a:p>
                  </a:txBody>
                  <a:tcPr/>
                </a:tc>
                <a:tc>
                  <a:txBody>
                    <a:bodyPr/>
                    <a:lstStyle/>
                    <a:p>
                      <a:pPr marL="400050" indent="-400050" algn="l">
                        <a:lnSpc>
                          <a:spcPct val="100000"/>
                        </a:lnSpc>
                        <a:buFont typeface="+mj-lt"/>
                        <a:buAutoNum type="romanLcPeriod"/>
                      </a:pPr>
                      <a:r>
                        <a:rPr lang="en-US" sz="1600" dirty="0">
                          <a:latin typeface="Times New Roman" pitchFamily="18" charset="0"/>
                          <a:cs typeface="Times New Roman" pitchFamily="18" charset="0"/>
                        </a:rPr>
                        <a:t>Proposed approach is automatic.</a:t>
                      </a:r>
                    </a:p>
                    <a:p>
                      <a:pPr marL="400050" indent="-400050" algn="l">
                        <a:lnSpc>
                          <a:spcPct val="100000"/>
                        </a:lnSpc>
                        <a:buFont typeface="+mj-lt"/>
                        <a:buAutoNum type="romanLcPeriod"/>
                      </a:pPr>
                      <a:r>
                        <a:rPr lang="en-US" sz="1600" dirty="0">
                          <a:latin typeface="Times New Roman" pitchFamily="18" charset="0"/>
                          <a:cs typeface="Times New Roman" pitchFamily="18" charset="0"/>
                        </a:rPr>
                        <a:t>Easy to use, even for users without comprehensive knowledge of CNNs or GAs.</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1292952">
                <a:tc vMerge="1">
                  <a:txBody>
                    <a:bodyPr/>
                    <a:lstStyle/>
                    <a:p>
                      <a:endParaRPr lang="en-IN" sz="1200" dirty="0">
                        <a:latin typeface="Times New Roman" pitchFamily="18" charset="0"/>
                        <a:cs typeface="Times New Roman" pitchFamily="18" charset="0"/>
                      </a:endParaRPr>
                    </a:p>
                  </a:txBody>
                  <a:tcPr/>
                </a:tc>
                <a:tc>
                  <a:txBody>
                    <a:bodyPr/>
                    <a:lstStyle/>
                    <a:p>
                      <a:pPr algn="l">
                        <a:lnSpc>
                          <a:spcPct val="100000"/>
                        </a:lnSpc>
                      </a:pPr>
                      <a:r>
                        <a:rPr lang="en-US" sz="1600" b="1">
                          <a:latin typeface="Times New Roman" pitchFamily="18" charset="0"/>
                          <a:cs typeface="Times New Roman" pitchFamily="18" charset="0"/>
                        </a:rPr>
                        <a:t>Demerits:</a:t>
                      </a:r>
                    </a:p>
                  </a:txBody>
                  <a:tcPr/>
                </a:tc>
                <a:tc>
                  <a:txBody>
                    <a:bodyPr/>
                    <a:lstStyle/>
                    <a:p>
                      <a:pPr marL="400050" marR="0" indent="-400050" algn="l" defTabSz="914400" rtl="0" eaLnBrk="1" fontAlgn="auto" latinLnBrk="0" hangingPunct="1">
                        <a:lnSpc>
                          <a:spcPct val="100000"/>
                        </a:lnSpc>
                        <a:spcBef>
                          <a:spcPts val="0"/>
                        </a:spcBef>
                        <a:spcAft>
                          <a:spcPts val="0"/>
                        </a:spcAft>
                        <a:buClrTx/>
                        <a:buSzTx/>
                        <a:buFont typeface="+mj-lt"/>
                        <a:buAutoNum type="romanLcPeriod"/>
                        <a:tabLst/>
                        <a:defRPr/>
                      </a:pPr>
                      <a:r>
                        <a:rPr lang="en-US" sz="1600" b="0" dirty="0">
                          <a:latin typeface="Times New Roman" pitchFamily="18" charset="0"/>
                          <a:cs typeface="Times New Roman" pitchFamily="18" charset="0"/>
                        </a:rPr>
                        <a:t>The GA-based hyperparameter search is quite a slow process.</a:t>
                      </a:r>
                    </a:p>
                    <a:p>
                      <a:pPr marL="400050" marR="0" indent="-400050" algn="l" defTabSz="914400" rtl="0" eaLnBrk="1" fontAlgn="auto" latinLnBrk="0" hangingPunct="1">
                        <a:lnSpc>
                          <a:spcPct val="100000"/>
                        </a:lnSpc>
                        <a:spcBef>
                          <a:spcPts val="0"/>
                        </a:spcBef>
                        <a:spcAft>
                          <a:spcPts val="0"/>
                        </a:spcAft>
                        <a:buClrTx/>
                        <a:buSzTx/>
                        <a:buFont typeface="+mj-lt"/>
                        <a:buAutoNum type="romanLcPeriod"/>
                        <a:tabLst/>
                        <a:defRPr/>
                      </a:pPr>
                      <a:r>
                        <a:rPr lang="en-US" sz="1600" dirty="0">
                          <a:latin typeface="Times New Roman" pitchFamily="18" charset="0"/>
                          <a:cs typeface="Times New Roman" pitchFamily="18" charset="0"/>
                        </a:rPr>
                        <a:t>Improper initialization of first-generation individuals could lead to inefficient individuals.</a:t>
                      </a:r>
                    </a:p>
                    <a:p>
                      <a:pPr marL="400050" marR="0" indent="-400050" algn="l" defTabSz="914400" rtl="0" eaLnBrk="1" fontAlgn="auto" latinLnBrk="0" hangingPunct="1">
                        <a:lnSpc>
                          <a:spcPct val="100000"/>
                        </a:lnSpc>
                        <a:spcBef>
                          <a:spcPts val="0"/>
                        </a:spcBef>
                        <a:spcAft>
                          <a:spcPts val="0"/>
                        </a:spcAft>
                        <a:buClrTx/>
                        <a:buSzTx/>
                        <a:buFont typeface="+mj-lt"/>
                        <a:buAutoNum type="romanLcPeriod"/>
                        <a:tabLst/>
                        <a:defRPr/>
                      </a:pPr>
                      <a:r>
                        <a:rPr lang="en-US" sz="1600" dirty="0">
                          <a:latin typeface="Times New Roman" pitchFamily="18" charset="0"/>
                          <a:cs typeface="Times New Roman" pitchFamily="18" charset="0"/>
                        </a:rPr>
                        <a:t>The minimum and maximum limits for the parameter space play a vital role in convergence speed.</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1292952">
                <a:tc vMerge="1">
                  <a:txBody>
                    <a:bodyPr/>
                    <a:lstStyle/>
                    <a:p>
                      <a:pPr algn="just">
                        <a:lnSpc>
                          <a:spcPct val="100000"/>
                        </a:lnSpc>
                      </a:pPr>
                      <a:endParaRPr lang="en-IN" sz="1200" dirty="0">
                        <a:latin typeface="Times New Roman" pitchFamily="18" charset="0"/>
                        <a:cs typeface="Times New Roman" pitchFamily="18" charset="0"/>
                      </a:endParaRPr>
                    </a:p>
                  </a:txBody>
                  <a:tcPr/>
                </a:tc>
                <a:tc>
                  <a:txBody>
                    <a:bodyPr/>
                    <a:lstStyle/>
                    <a:p>
                      <a:pPr algn="l">
                        <a:lnSpc>
                          <a:spcPct val="100000"/>
                        </a:lnSpc>
                      </a:pPr>
                      <a:r>
                        <a:rPr lang="en-IN" sz="1600" b="1" dirty="0">
                          <a:latin typeface="Times New Roman" pitchFamily="18" charset="0"/>
                          <a:cs typeface="Times New Roman" pitchFamily="18" charset="0"/>
                        </a:rPr>
                        <a:t>Future Scope</a:t>
                      </a:r>
                      <a:r>
                        <a:rPr lang="en-IN" sz="1600" b="0" dirty="0">
                          <a:latin typeface="Times New Roman" pitchFamily="18" charset="0"/>
                          <a:cs typeface="Times New Roman" pitchFamily="18" charset="0"/>
                        </a:rPr>
                        <a:t>:</a:t>
                      </a:r>
                    </a:p>
                  </a:txBody>
                  <a:tcPr/>
                </a:tc>
                <a:tc>
                  <a:txBody>
                    <a:bodyPr/>
                    <a:lstStyle/>
                    <a:p>
                      <a:pPr marL="400050" indent="-400050" algn="just">
                        <a:lnSpc>
                          <a:spcPct val="100000"/>
                        </a:lnSpc>
                        <a:buFont typeface="+mj-lt"/>
                        <a:buAutoNum type="romanLcPeriod"/>
                      </a:pPr>
                      <a:r>
                        <a:rPr lang="en-US" sz="1600" dirty="0">
                          <a:latin typeface="Times New Roman" pitchFamily="18" charset="0"/>
                          <a:cs typeface="Times New Roman" pitchFamily="18" charset="0"/>
                        </a:rPr>
                        <a:t>GA was applied only to filter sizes and filter counts for three blocks. Can be performed on more hyperparameters in the future.</a:t>
                      </a:r>
                    </a:p>
                    <a:p>
                      <a:pPr marL="400050" indent="-400050" algn="just">
                        <a:lnSpc>
                          <a:spcPct val="100000"/>
                        </a:lnSpc>
                        <a:buFont typeface="+mj-lt"/>
                        <a:buAutoNum type="romanLcPeriod"/>
                      </a:pPr>
                      <a:r>
                        <a:rPr lang="en-US" sz="1600" dirty="0">
                          <a:latin typeface="Times New Roman" pitchFamily="18" charset="0"/>
                          <a:cs typeface="Times New Roman" pitchFamily="18" charset="0"/>
                        </a:rPr>
                        <a:t>Better algorithms can be employed for the crossover and mutation of new individuals.</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146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Inference From literature Survey</a:t>
            </a:r>
          </a:p>
        </p:txBody>
      </p:sp>
      <p:sp>
        <p:nvSpPr>
          <p:cNvPr id="2" name="Rectangle 1">
            <a:extLst>
              <a:ext uri="{FF2B5EF4-FFF2-40B4-BE49-F238E27FC236}">
                <a16:creationId xmlns:a16="http://schemas.microsoft.com/office/drawing/2014/main" id="{5F87BC31-A33B-F541-31C5-AB4E607BBB1D}"/>
              </a:ext>
            </a:extLst>
          </p:cNvPr>
          <p:cNvSpPr/>
          <p:nvPr/>
        </p:nvSpPr>
        <p:spPr>
          <a:xfrm>
            <a:off x="2457002" y="3429000"/>
            <a:ext cx="2581853" cy="7819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6CE1961-7774-7567-B209-DFCEAF53DAD9}"/>
              </a:ext>
            </a:extLst>
          </p:cNvPr>
          <p:cNvSpPr txBox="1"/>
          <p:nvPr/>
        </p:nvSpPr>
        <p:spPr>
          <a:xfrm>
            <a:off x="2868602" y="3611102"/>
            <a:ext cx="2317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Observation List </a:t>
            </a:r>
          </a:p>
          <a:p>
            <a:endParaRPr lang="en-US" dirty="0">
              <a:cs typeface="Calibri"/>
            </a:endParaRPr>
          </a:p>
        </p:txBody>
      </p:sp>
      <p:sp>
        <p:nvSpPr>
          <p:cNvPr id="5" name="Speech Bubble: Rectangle with Corners Rounded 4">
            <a:extLst>
              <a:ext uri="{FF2B5EF4-FFF2-40B4-BE49-F238E27FC236}">
                <a16:creationId xmlns:a16="http://schemas.microsoft.com/office/drawing/2014/main" id="{62B419D9-2CB1-0464-3278-1E2C8F53DD23}"/>
              </a:ext>
            </a:extLst>
          </p:cNvPr>
          <p:cNvSpPr/>
          <p:nvPr/>
        </p:nvSpPr>
        <p:spPr>
          <a:xfrm>
            <a:off x="2489962" y="1937786"/>
            <a:ext cx="2790751" cy="1325562"/>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eech Bubble: Rectangle with Corners Rounded 9">
            <a:extLst>
              <a:ext uri="{FF2B5EF4-FFF2-40B4-BE49-F238E27FC236}">
                <a16:creationId xmlns:a16="http://schemas.microsoft.com/office/drawing/2014/main" id="{C43F441F-84CB-6F1A-7C90-DB8BAF4897C4}"/>
              </a:ext>
            </a:extLst>
          </p:cNvPr>
          <p:cNvSpPr/>
          <p:nvPr/>
        </p:nvSpPr>
        <p:spPr>
          <a:xfrm rot="5400000">
            <a:off x="5138797" y="3254295"/>
            <a:ext cx="2641678" cy="2317425"/>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947A081-4840-4BF6-437D-CECE6556C73C}"/>
              </a:ext>
            </a:extLst>
          </p:cNvPr>
          <p:cNvSpPr txBox="1"/>
          <p:nvPr/>
        </p:nvSpPr>
        <p:spPr>
          <a:xfrm>
            <a:off x="2594012" y="2063719"/>
            <a:ext cx="270691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00000"/>
              </a:lnSpc>
            </a:pPr>
            <a:r>
              <a:rPr lang="en-US" sz="1800" dirty="0">
                <a:latin typeface="Times New Roman" pitchFamily="18" charset="0"/>
                <a:cs typeface="Times New Roman" pitchFamily="18" charset="0"/>
              </a:rPr>
              <a:t>Smaller feature size </a:t>
            </a:r>
            <a:r>
              <a:rPr lang="en-US" sz="1800" dirty="0">
                <a:solidFill>
                  <a:srgbClr val="FF0000"/>
                </a:solidFill>
                <a:latin typeface="Times New Roman" pitchFamily="18" charset="0"/>
                <a:cs typeface="Times New Roman" pitchFamily="18" charset="0"/>
              </a:rPr>
              <a:t>improves efficiency </a:t>
            </a:r>
            <a:r>
              <a:rPr lang="en-US" sz="1800" dirty="0">
                <a:latin typeface="Times New Roman" pitchFamily="18" charset="0"/>
                <a:cs typeface="Times New Roman" pitchFamily="18" charset="0"/>
              </a:rPr>
              <a:t>while maintaining the scalability.</a:t>
            </a:r>
          </a:p>
        </p:txBody>
      </p:sp>
      <p:sp>
        <p:nvSpPr>
          <p:cNvPr id="12" name="TextBox 11">
            <a:extLst>
              <a:ext uri="{FF2B5EF4-FFF2-40B4-BE49-F238E27FC236}">
                <a16:creationId xmlns:a16="http://schemas.microsoft.com/office/drawing/2014/main" id="{2C291436-A01B-0C6C-E693-3EDDEE3AF1C4}"/>
              </a:ext>
            </a:extLst>
          </p:cNvPr>
          <p:cNvSpPr txBox="1"/>
          <p:nvPr/>
        </p:nvSpPr>
        <p:spPr>
          <a:xfrm>
            <a:off x="5597627" y="3092168"/>
            <a:ext cx="154218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lnSpc>
                <a:spcPct val="100000"/>
              </a:lnSpc>
              <a:buFont typeface="Arial" panose="020B0604020202020204" pitchFamily="34" charset="0"/>
              <a:buChar char="•"/>
            </a:pPr>
            <a:r>
              <a:rPr lang="en-US" sz="1800" dirty="0">
                <a:solidFill>
                  <a:srgbClr val="FF0000"/>
                </a:solidFill>
                <a:latin typeface="Times New Roman" pitchFamily="18" charset="0"/>
                <a:cs typeface="Times New Roman" pitchFamily="18" charset="0"/>
              </a:rPr>
              <a:t>Flexibility of choosing </a:t>
            </a:r>
            <a:r>
              <a:rPr lang="en-US" sz="1800" dirty="0">
                <a:latin typeface="Times New Roman" pitchFamily="18" charset="0"/>
                <a:cs typeface="Times New Roman" pitchFamily="18" charset="0"/>
              </a:rPr>
              <a:t>among three widely used sentiment analysis techniques.</a:t>
            </a:r>
          </a:p>
          <a:p>
            <a:endParaRPr lang="en-US" dirty="0">
              <a:cs typeface="Calibri"/>
            </a:endParaRPr>
          </a:p>
        </p:txBody>
      </p:sp>
      <p:sp>
        <p:nvSpPr>
          <p:cNvPr id="13" name="Speech Bubble: Rectangle with Corners Rounded 12">
            <a:extLst>
              <a:ext uri="{FF2B5EF4-FFF2-40B4-BE49-F238E27FC236}">
                <a16:creationId xmlns:a16="http://schemas.microsoft.com/office/drawing/2014/main" id="{5589AC3E-653A-123F-B08C-39AC234310A4}"/>
              </a:ext>
            </a:extLst>
          </p:cNvPr>
          <p:cNvSpPr/>
          <p:nvPr/>
        </p:nvSpPr>
        <p:spPr>
          <a:xfrm rot="5400000" flipV="1">
            <a:off x="105647" y="3629865"/>
            <a:ext cx="2724826" cy="1566285"/>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F0CDBAA-C84D-954A-7F6D-6A8769105077}"/>
              </a:ext>
            </a:extLst>
          </p:cNvPr>
          <p:cNvSpPr txBox="1"/>
          <p:nvPr/>
        </p:nvSpPr>
        <p:spPr>
          <a:xfrm>
            <a:off x="839869" y="3124467"/>
            <a:ext cx="135506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ML and genetic algorithm will </a:t>
            </a:r>
            <a:r>
              <a:rPr lang="en-US" dirty="0">
                <a:solidFill>
                  <a:srgbClr val="FF0000"/>
                </a:solidFill>
                <a:cs typeface="Calibri"/>
              </a:rPr>
              <a:t>increase accuracy </a:t>
            </a:r>
            <a:r>
              <a:rPr lang="en-US" dirty="0">
                <a:cs typeface="Calibri"/>
              </a:rPr>
              <a:t>of sentiment analysis from the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76250" y="640823"/>
            <a:ext cx="2563994" cy="5583148"/>
          </a:xfrm>
        </p:spPr>
        <p:txBody>
          <a:bodyPr anchor="ctr">
            <a:normAutofit/>
          </a:bodyPr>
          <a:lstStyle/>
          <a:p>
            <a:r>
              <a:rPr lang="en-US" sz="4300"/>
              <a:t>PROBLEM STATMENT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 name="connsiteX0" fmla="*/ 0 w 5410200"/>
              <a:gd name="connsiteY0" fmla="*/ 0 h 13716"/>
              <a:gd name="connsiteX1" fmla="*/ 622173 w 5410200"/>
              <a:gd name="connsiteY1" fmla="*/ 0 h 13716"/>
              <a:gd name="connsiteX2" fmla="*/ 1136142 w 5410200"/>
              <a:gd name="connsiteY2" fmla="*/ 0 h 13716"/>
              <a:gd name="connsiteX3" fmla="*/ 1920621 w 5410200"/>
              <a:gd name="connsiteY3" fmla="*/ 0 h 13716"/>
              <a:gd name="connsiteX4" fmla="*/ 2542794 w 5410200"/>
              <a:gd name="connsiteY4" fmla="*/ 0 h 13716"/>
              <a:gd name="connsiteX5" fmla="*/ 3164967 w 5410200"/>
              <a:gd name="connsiteY5" fmla="*/ 0 h 13716"/>
              <a:gd name="connsiteX6" fmla="*/ 3949446 w 5410200"/>
              <a:gd name="connsiteY6" fmla="*/ 0 h 13716"/>
              <a:gd name="connsiteX7" fmla="*/ 4517517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165854 w 5410200"/>
              <a:gd name="connsiteY11" fmla="*/ 13716 h 13716"/>
              <a:gd name="connsiteX12" fmla="*/ 3543681 w 5410200"/>
              <a:gd name="connsiteY12" fmla="*/ 13716 h 13716"/>
              <a:gd name="connsiteX13" fmla="*/ 2759202 w 5410200"/>
              <a:gd name="connsiteY13" fmla="*/ 13716 h 13716"/>
              <a:gd name="connsiteX14" fmla="*/ 1974723 w 5410200"/>
              <a:gd name="connsiteY14" fmla="*/ 13716 h 13716"/>
              <a:gd name="connsiteX15" fmla="*/ 1406652 w 5410200"/>
              <a:gd name="connsiteY15" fmla="*/ 13716 h 13716"/>
              <a:gd name="connsiteX16" fmla="*/ 730377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w="5410200" h="13716" stroke="0" extrusionOk="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w="5410200" h="13716" fill="none" stroke="0" extrusionOk="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1">
            <a:extLst>
              <a:ext uri="{FF2B5EF4-FFF2-40B4-BE49-F238E27FC236}">
                <a16:creationId xmlns:a16="http://schemas.microsoft.com/office/drawing/2014/main" id="{9DA4786A-224C-2B64-3392-9F8338214FC1}"/>
              </a:ext>
            </a:extLst>
          </p:cNvPr>
          <p:cNvGraphicFramePr>
            <a:graphicFrameLocks noGrp="1"/>
          </p:cNvGraphicFramePr>
          <p:nvPr>
            <p:ph idx="1"/>
            <p:extLst>
              <p:ext uri="{D42A27DB-BD31-4B8C-83A1-F6EECF244321}">
                <p14:modId xmlns:p14="http://schemas.microsoft.com/office/powerpoint/2010/main" val="3680067719"/>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630936" y="548640"/>
            <a:ext cx="2700645" cy="5431536"/>
          </a:xfrm>
        </p:spPr>
        <p:txBody>
          <a:bodyPr>
            <a:normAutofit/>
          </a:bodyPr>
          <a:lstStyle/>
          <a:p>
            <a:r>
              <a:rPr lang="en-US" sz="4700"/>
              <a:t>Datasets</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CFB12B6D-FA36-042C-1190-C6F2CEF46877}"/>
              </a:ext>
            </a:extLst>
          </p:cNvPr>
          <p:cNvSpPr>
            <a:spLocks noGrp="1" noChangeArrowheads="1"/>
          </p:cNvSpPr>
          <p:nvPr>
            <p:ph idx="1"/>
          </p:nvPr>
        </p:nvSpPr>
        <p:spPr bwMode="auto">
          <a:xfrm>
            <a:off x="3844813" y="1027579"/>
            <a:ext cx="4668251" cy="5431536"/>
          </a:xfrm>
          <a:prstGeom prst="rect">
            <a:avLst/>
          </a:prstGeom>
        </p:spPr>
        <p:txBody>
          <a:bodyPr vert="horz" lIns="91440" tIns="0" rIns="91440" bIns="666540" numCol="1" anchor="ctr" anchorCtr="0" compatLnSpc="1">
            <a:prstTxWarp prst="textNoShape">
              <a:avLst/>
            </a:prstTxWarp>
            <a:normAutofit/>
          </a:bodyPr>
          <a:lstStyle/>
          <a:p>
            <a:pPr eaLnBrk="0" fontAlgn="base" hangingPunct="0">
              <a:spcBef>
                <a:spcPct val="0"/>
              </a:spcBef>
              <a:spcAft>
                <a:spcPts val="600"/>
              </a:spcAft>
            </a:pPr>
            <a:r>
              <a:rPr lang="en-US" altLang="en-US" sz="1600" dirty="0">
                <a:latin typeface="Arial" panose="020B0604020202020204" pitchFamily="34" charset="0"/>
              </a:rPr>
              <a:t>Comments from YouTube.</a:t>
            </a:r>
          </a:p>
          <a:p>
            <a:pPr eaLnBrk="0" fontAlgn="base" hangingPunct="0">
              <a:spcBef>
                <a:spcPct val="0"/>
              </a:spcBef>
              <a:spcAft>
                <a:spcPts val="600"/>
              </a:spcAft>
            </a:pPr>
            <a:r>
              <a:rPr kumimoji="0" lang="en-US" altLang="en-US" sz="1600" b="0" i="0" u="none" strike="noStrike" cap="none" normalizeH="0" baseline="0" dirty="0">
                <a:ln>
                  <a:noFill/>
                </a:ln>
                <a:effectLst/>
                <a:latin typeface="Arial" panose="020B0604020202020204" pitchFamily="34" charset="0"/>
              </a:rPr>
              <a:t>Tweets from Tw</a:t>
            </a:r>
            <a:r>
              <a:rPr lang="en-US" altLang="en-US" sz="1600" dirty="0">
                <a:latin typeface="Arial" panose="020B0604020202020204" pitchFamily="34" charset="0"/>
              </a:rPr>
              <a:t>itter.</a:t>
            </a:r>
          </a:p>
          <a:p>
            <a:pPr eaLnBrk="0" fontAlgn="base" hangingPunct="0">
              <a:spcBef>
                <a:spcPct val="0"/>
              </a:spcBef>
              <a:spcAft>
                <a:spcPts val="600"/>
              </a:spcAft>
            </a:pPr>
            <a:r>
              <a:rPr lang="en-US" altLang="en-US" sz="1600" dirty="0">
                <a:latin typeface="Arial" panose="020B0604020202020204" pitchFamily="34" charset="0"/>
              </a:rPr>
              <a:t>Movie reviews from IMDb.</a:t>
            </a:r>
          </a:p>
          <a:p>
            <a:pPr eaLnBrk="0" fontAlgn="base" hangingPunct="0">
              <a:spcBef>
                <a:spcPct val="0"/>
              </a:spcBef>
              <a:spcAft>
                <a:spcPts val="600"/>
              </a:spcAft>
            </a:pPr>
            <a:r>
              <a:rPr lang="en-US" altLang="en-US" sz="1600" dirty="0">
                <a:latin typeface="Arial" panose="020B0604020202020204" pitchFamily="34" charset="0"/>
              </a:rPr>
              <a:t>Customer reviews from Amazon.</a:t>
            </a:r>
          </a:p>
          <a:p>
            <a:pPr marL="0" indent="0" eaLnBrk="0" fontAlgn="base" hangingPunct="0">
              <a:spcBef>
                <a:spcPct val="0"/>
              </a:spcBef>
              <a:spcAft>
                <a:spcPts val="600"/>
              </a:spcAft>
              <a:buNone/>
            </a:pPr>
            <a:endParaRPr lang="en-US" altLang="en-US" sz="1600" dirty="0">
              <a:latin typeface="Arial" panose="020B0604020202020204" pitchFamily="34" charset="0"/>
            </a:endParaRPr>
          </a:p>
          <a:p>
            <a:pPr eaLnBrk="0" fontAlgn="base" hangingPunct="0">
              <a:spcBef>
                <a:spcPct val="0"/>
              </a:spcBef>
              <a:spcAft>
                <a:spcPts val="600"/>
              </a:spcAft>
            </a:pPr>
            <a:endParaRPr kumimoji="0" lang="en-US" altLang="en-US" sz="1600" b="0" i="0" u="none" strike="noStrike" cap="none" normalizeH="0" baseline="0" dirty="0">
              <a:ln>
                <a:noFill/>
              </a:ln>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F79FE3F9AF4C4B976BB1DFCBF5D6EF" ma:contentTypeVersion="1" ma:contentTypeDescription="Create a new document." ma:contentTypeScope="" ma:versionID="1ca632a31eb5a214fcbe82563b09a290">
  <xsd:schema xmlns:xsd="http://www.w3.org/2001/XMLSchema" xmlns:xs="http://www.w3.org/2001/XMLSchema" xmlns:p="http://schemas.microsoft.com/office/2006/metadata/properties" xmlns:ns2="e7864e81-3694-4c17-875b-7efd1d8b8f83" targetNamespace="http://schemas.microsoft.com/office/2006/metadata/properties" ma:root="true" ma:fieldsID="9116108c59af7885276bd981c91a70a2" ns2:_="">
    <xsd:import namespace="e7864e81-3694-4c17-875b-7efd1d8b8f83"/>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864e81-3694-4c17-875b-7efd1d8b8f83"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640731-5D2A-40FC-B2B3-B52560E68671}">
  <ds:schemaRefs>
    <ds:schemaRef ds:uri="e7864e81-3694-4c17-875b-7efd1d8b8f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48F11E2-33C3-401A-B940-B83DBDA120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232</TotalTime>
  <Words>816</Words>
  <Application>Microsoft Office PowerPoint</Application>
  <PresentationFormat>On-screen Show (4:3)</PresentationFormat>
  <Paragraphs>108</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vt:lpstr>
      <vt:lpstr>Nunito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Inference From literature Survey</vt:lpstr>
      <vt:lpstr>PROBLEM STATMENT</vt:lpstr>
      <vt:lpstr>Datasets</vt:lpstr>
      <vt:lpstr>PowerPoint Presentation</vt:lpstr>
      <vt:lpstr>System Requirements</vt:lpstr>
      <vt:lpstr>Block diagram of Proposed System</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SELVARAJ, Sivaganesh [CEE]</dc:creator>
  <cp:lastModifiedBy>Ajay Sundar Rajkumar . 20BCS006</cp:lastModifiedBy>
  <cp:revision>7</cp:revision>
  <cp:lastPrinted>2022-01-22T08:45:46Z</cp:lastPrinted>
  <dcterms:created xsi:type="dcterms:W3CDTF">2021-12-25T08:07:04Z</dcterms:created>
  <dcterms:modified xsi:type="dcterms:W3CDTF">2022-10-06T10:32:59Z</dcterms:modified>
</cp:coreProperties>
</file>