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6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27E6E6-C0D3-8549-6DB0-D3B888D03B06}" v="2755" dt="2024-11-18T05:55:08.418"/>
    <p1510:client id="{C886561B-C3B9-8EE7-9FE2-629908854FF7}" v="27" dt="2024-11-18T06:03:39.762"/>
    <p1510:client id="{D07864EA-CAEA-5FE6-8041-8794C554BB6C}" v="496" dt="2024-11-18T06:13:39.3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9EA1E-98C4-4A2E-AAC3-800E357DC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904" y="1517904"/>
            <a:ext cx="9144000" cy="279806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6B1FA-5AE6-4D57-B37B-4AA021600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7904" y="4572000"/>
            <a:ext cx="9144000" cy="1527048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F49B66-DBC3-45EE-A6E1-DE10A6C18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1085F0-1967-4B4F-9824-58E9F2E0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AEDEE5-31B5-4868-8C16-47FF43E2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753816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9454-6F74-46A8-B299-4AF451BF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55CA9-A0BD-4609-9307-BAF987B262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E4293-851E-4FA2-BFF2-B646A4236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907F5-F26D-4A91-8D70-AB54F8B4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CBD8-D942-449E-A2B8-358CD1365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1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50897-0C2E-420B-9A38-A8D5C1D72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50317" y="1517904"/>
            <a:ext cx="2220731" cy="45467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B2173-32A5-4677-A08F-DAB8FD430D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17904" y="1517904"/>
            <a:ext cx="6562553" cy="45467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B124D-B801-4A6A-9DAF-EBC1B98FE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F8DF-2544-45A5-B62B-BB7948FCC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232D-131E-4BE6-8E2E-BAF5A308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6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5BB2-C09C-49B0-BAFA-DE1801CD3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47C21-944D-47FE-9519-A2551883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E36D-6B7B-4D5E-831E-34A4286D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D668-6E19-425C-88F7-AF4220662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05C53-CF7C-4936-9E35-1BEBD683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46C78-A717-4E1F-A742-FD5AECA0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1270D-CCAE-4437-A0C0-052D111DF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4572000"/>
            <a:ext cx="9144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F006A-7EEE-4DB0-8F92-D34C0D46C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3F2ED-2B0E-44A9-8603-286CA063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D801C-6B4E-40B6-9D6E-55819226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9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446AA-9418-4C3E-901B-8E2806122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97482-2CA6-4707-976E-6FD4B57BFE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7904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09652-DD12-479C-B639-9452CBA8C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6792" y="2980944"/>
            <a:ext cx="4334256" cy="3118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C7A6-AFB1-4989-A0B4-B422D5B2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2117C-B497-4647-A66B-1887750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8C7AF-5092-416B-B61C-F41D3C57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297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0CDE0-3FEB-42A0-8BCC-7DADE7D4A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5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78B8B-E9A3-44BE-85A6-3E316659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17904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F1BCA-A435-4779-A6FE-15207141F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6792" y="2944368"/>
            <a:ext cx="4334256" cy="606026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B1923-9749-49E3-88FA-75C326E671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6792" y="3644987"/>
            <a:ext cx="4334256" cy="24496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3A70F0-5AFA-4C5A-812B-220C6A38D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6AF721-83FE-4B57-B910-C395D23F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6A5893-52F1-44A1-AE8E-CF094DB4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9D22302-83E3-4E22-93DF-1E5D463B6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98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D85A6-A4E6-4160-BE43-8146A9894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A24A80-0792-4B3B-BB5A-8B2BD910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26116E-7A6D-485F-9FA2-25F94D4F4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9ADCC-C5F2-4D90-B153-93DF55858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01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862271-51F6-4122-9709-D279042F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CFE08-03FE-487B-8963-9FAD304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35A50-18AE-4CB1-BB10-1CBDD8A7C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8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1F683-796D-458C-9B32-A385D604D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1F0BD-641B-4148-BCB3-2704218C8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1517904"/>
            <a:ext cx="5330952" cy="45811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8C843-B846-4456-9720-71B7D4FF4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A3A03-31BD-4E7E-879A-A1C718497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A39078-7D38-4851-A363-B6BC179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FF25E-A25D-47AA-94EB-580A74F0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E83B4-9B31-4F73-9767-163636522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3145536" cy="1792224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7CFC30-8163-47A0-A97F-3F2C3A3BE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49240" y="764032"/>
            <a:ext cx="6089904" cy="5330952"/>
          </a:xfr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1B390-0C23-466E-987C-26420A5F0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17904" y="3483864"/>
            <a:ext cx="3145536" cy="2615184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9CA7C-B9D0-4A72-8061-1E02AA15F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FA87-1417-4992-ABD9-27C3BC8CC883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EFC84-C9FE-4BFA-9B4E-4516A136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1A469-3EFC-4F94-8482-378582E1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E4CB7-CB13-4810-BF18-BE31AFC64F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89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B1D84C-7934-4E5B-B6E4-A1D6EC29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4" y="1517904"/>
            <a:ext cx="9144000" cy="13441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A990F-40AC-447A-964A-840C94A64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7904" y="2971800"/>
            <a:ext cx="9144000" cy="31272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832A1-FFBA-48B6-B2D0-E5414F128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05672" y="6400800"/>
            <a:ext cx="1865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pPr algn="r"/>
            <a:fld id="{3F9AFA87-1417-4992-ABD9-27C3BC8CC883}" type="datetimeFigureOut">
              <a:rPr lang="en-US" smtClean="0"/>
              <a:pPr algn="r"/>
              <a:t>11/17/2024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33EC1-4EE2-4453-841C-CFDFE7089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400800"/>
            <a:ext cx="6099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EBA78-E732-44EF-BA0B-FC42F7931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9648" y="6400800"/>
            <a:ext cx="530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CB1E4CB7-CB13-4810-BF18-BE31AFC64F93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9306479-8C4D-4E4A-A330-DFC80A8A01BE}"/>
              </a:ext>
            </a:extLst>
          </p:cNvPr>
          <p:cNvSpPr/>
          <p:nvPr/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03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4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5760" indent="-365760" algn="l" defTabSz="914400" rtl="0" eaLnBrk="1" latinLnBrk="0" hangingPunct="1">
        <a:lnSpc>
          <a:spcPct val="105000"/>
        </a:lnSpc>
        <a:spcBef>
          <a:spcPts val="900"/>
        </a:spcBef>
        <a:buClr>
          <a:schemeClr val="accent5"/>
        </a:buClr>
        <a:buFont typeface="Avenir Next LT Pro" panose="020B0504020202020204" pitchFamily="34" charset="0"/>
        <a:buChar char="+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indent="0" algn="l" defTabSz="914400" rtl="0" eaLnBrk="1" latinLnBrk="0" hangingPunct="1">
        <a:lnSpc>
          <a:spcPct val="105000"/>
        </a:lnSpc>
        <a:spcBef>
          <a:spcPts val="900"/>
        </a:spcBef>
        <a:buFont typeface="Arial" panose="020B0604020202020204" pitchFamily="34" charset="0"/>
        <a:buNone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40080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05000"/>
        </a:lnSpc>
        <a:spcBef>
          <a:spcPts val="600"/>
        </a:spcBef>
        <a:buFontTx/>
        <a:buNone/>
        <a:defRPr sz="1800" i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886968" indent="-274320" algn="l" defTabSz="914400" rtl="0" eaLnBrk="1" latinLnBrk="0" hangingPunct="1">
        <a:lnSpc>
          <a:spcPct val="105000"/>
        </a:lnSpc>
        <a:spcBef>
          <a:spcPts val="6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A8DDC302-DBEC-4742-B54B-5E9AAFE96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430001" cy="6858000"/>
          </a:xfrm>
          <a:custGeom>
            <a:avLst/>
            <a:gdLst>
              <a:gd name="connsiteX0" fmla="*/ 0 w 11430001"/>
              <a:gd name="connsiteY0" fmla="*/ 0 h 6858000"/>
              <a:gd name="connsiteX1" fmla="*/ 5330522 w 11430001"/>
              <a:gd name="connsiteY1" fmla="*/ 0 h 6858000"/>
              <a:gd name="connsiteX2" fmla="*/ 5334002 w 11430001"/>
              <a:gd name="connsiteY2" fmla="*/ 0 h 6858000"/>
              <a:gd name="connsiteX3" fmla="*/ 5334002 w 11430001"/>
              <a:gd name="connsiteY3" fmla="*/ 762270 h 6858000"/>
              <a:gd name="connsiteX4" fmla="*/ 11430001 w 11430001"/>
              <a:gd name="connsiteY4" fmla="*/ 762270 h 6858000"/>
              <a:gd name="connsiteX5" fmla="*/ 11430001 w 11430001"/>
              <a:gd name="connsiteY5" fmla="*/ 6094807 h 6858000"/>
              <a:gd name="connsiteX6" fmla="*/ 5330522 w 11430001"/>
              <a:gd name="connsiteY6" fmla="*/ 6094807 h 6858000"/>
              <a:gd name="connsiteX7" fmla="*/ 5330522 w 11430001"/>
              <a:gd name="connsiteY7" fmla="*/ 6858000 h 6858000"/>
              <a:gd name="connsiteX8" fmla="*/ 0 w 11430001"/>
              <a:gd name="connsiteY8" fmla="*/ 6858000 h 6858000"/>
              <a:gd name="connsiteX9" fmla="*/ 0 w 11430001"/>
              <a:gd name="connsiteY9" fmla="*/ 609480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30001" h="6858000">
                <a:moveTo>
                  <a:pt x="0" y="0"/>
                </a:moveTo>
                <a:lnTo>
                  <a:pt x="5330522" y="0"/>
                </a:lnTo>
                <a:lnTo>
                  <a:pt x="5334002" y="0"/>
                </a:lnTo>
                <a:lnTo>
                  <a:pt x="5334002" y="762270"/>
                </a:lnTo>
                <a:lnTo>
                  <a:pt x="11430001" y="762270"/>
                </a:lnTo>
                <a:lnTo>
                  <a:pt x="11430001" y="6094807"/>
                </a:lnTo>
                <a:lnTo>
                  <a:pt x="5330522" y="6094807"/>
                </a:lnTo>
                <a:lnTo>
                  <a:pt x="5330522" y="6858000"/>
                </a:lnTo>
                <a:lnTo>
                  <a:pt x="0" y="6858000"/>
                </a:lnTo>
                <a:lnTo>
                  <a:pt x="0" y="6094807"/>
                </a:lnTo>
                <a:close/>
              </a:path>
            </a:pathLst>
          </a:cu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82616" y="1517904"/>
            <a:ext cx="4579288" cy="2796945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latin typeface="Times New Roman"/>
                <a:cs typeface="Times New Roman"/>
              </a:rPr>
              <a:t>WikiTrend</a:t>
            </a:r>
            <a:r>
              <a:rPr lang="en-US" dirty="0">
                <a:latin typeface="Times New Roman"/>
                <a:cs typeface="Times New Roman"/>
              </a:rPr>
              <a:t> Analytics Using Cloud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261" y="4937339"/>
            <a:ext cx="4048783" cy="95253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l"/>
            <a:r>
              <a:rPr lang="en-US" b="1" dirty="0">
                <a:latin typeface="Times New Roman"/>
                <a:cs typeface="Times New Roman"/>
              </a:rPr>
              <a:t>Team Members:</a:t>
            </a:r>
            <a:br>
              <a:rPr lang="en-US" dirty="0">
                <a:latin typeface="Times New Roman"/>
              </a:rPr>
            </a:br>
            <a:r>
              <a:rPr lang="en-US" dirty="0">
                <a:latin typeface="Times New Roman"/>
                <a:cs typeface="Times New Roman"/>
              </a:rPr>
              <a:t>Rajendra Kumar, Mukund Komati, Ajay Reddy </a:t>
            </a:r>
            <a:r>
              <a:rPr lang="en-US" err="1">
                <a:latin typeface="Times New Roman"/>
                <a:cs typeface="Times New Roman"/>
              </a:rPr>
              <a:t>Gajulapally</a:t>
            </a:r>
            <a:endParaRPr lang="en-US">
              <a:latin typeface="Times New Roman"/>
              <a:cs typeface="Times New Roman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D418E69-7A4B-C659-C64B-3F90DF89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01" r="7037" b="-7"/>
          <a:stretch/>
        </p:blipFill>
        <p:spPr>
          <a:xfrm>
            <a:off x="20" y="758953"/>
            <a:ext cx="5327883" cy="5335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74-0133-3D19-BB5C-23618189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11" y="718274"/>
            <a:ext cx="9144000" cy="606912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Times New Roman"/>
                <a:ea typeface="+mj-lt"/>
                <a:cs typeface="+mj-lt"/>
              </a:rPr>
              <a:t>Deliverables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B89C6-64D7-38B8-5E78-D091F346238E}"/>
              </a:ext>
            </a:extLst>
          </p:cNvPr>
          <p:cNvSpPr txBox="1"/>
          <p:nvPr/>
        </p:nvSpPr>
        <p:spPr>
          <a:xfrm>
            <a:off x="1251543" y="1733620"/>
            <a:ext cx="9641525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AutoNum type="arabicPeriod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ETL Pipeline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Build a scalable pipeline to process Wikimedia datasets using Hadoop, </a:t>
            </a:r>
            <a:r>
              <a:rPr lang="en-US" sz="2200" dirty="0" err="1">
                <a:latin typeface="Times New Roman"/>
                <a:ea typeface="+mn-lt"/>
                <a:cs typeface="+mn-lt"/>
              </a:rPr>
              <a:t>PySpark</a:t>
            </a:r>
            <a:r>
              <a:rPr lang="en-US" sz="2200" dirty="0">
                <a:latin typeface="Times New Roman"/>
                <a:ea typeface="+mn-lt"/>
                <a:cs typeface="+mn-lt"/>
              </a:rPr>
              <a:t>, and Hive.</a:t>
            </a:r>
          </a:p>
          <a:p>
            <a:pPr marL="457200" indent="-457200">
              <a:buAutoNum type="arabicPeriod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Data Insights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Extract metrics like Unique Devices, assessing edits by country, Total Transfers of the images per category and page view counts.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Interactive Dashboards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Create </a:t>
            </a:r>
            <a:r>
              <a:rPr lang="en-US" sz="2200">
                <a:latin typeface="Times New Roman"/>
                <a:ea typeface="+mn-lt"/>
                <a:cs typeface="+mn-lt"/>
              </a:rPr>
              <a:t>interactive visualizations using available tools</a:t>
            </a:r>
            <a:r>
              <a:rPr lang="en-US" sz="2200" dirty="0">
                <a:latin typeface="Times New Roman"/>
                <a:ea typeface="+mn-lt"/>
                <a:cs typeface="+mn-lt"/>
              </a:rPr>
              <a:t>.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Documentation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Provide a detailed project report and user guide.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Project Presentation</a:t>
            </a:r>
            <a:r>
              <a:rPr lang="en-US" sz="2200" dirty="0">
                <a:latin typeface="Times New Roman"/>
                <a:ea typeface="+mn-lt"/>
                <a:cs typeface="+mn-lt"/>
              </a:rPr>
              <a:t>: Showcase the dashboards, and key findings from the datasets.</a:t>
            </a:r>
            <a:endParaRPr lang="en-US" sz="2200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AutoNum type="arabicPeriod"/>
            </a:pPr>
            <a:endParaRPr lang="en-US" sz="2200" dirty="0"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6348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9306479-8C4D-4E4A-A330-DFC80A8A0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05524"/>
          </a:xfrm>
          <a:custGeom>
            <a:avLst/>
            <a:gdLst>
              <a:gd name="connsiteX0" fmla="*/ 0 w 12192000"/>
              <a:gd name="connsiteY0" fmla="*/ 0 h 6105524"/>
              <a:gd name="connsiteX1" fmla="*/ 12192000 w 12192000"/>
              <a:gd name="connsiteY1" fmla="*/ 0 h 6105524"/>
              <a:gd name="connsiteX2" fmla="*/ 12192000 w 12192000"/>
              <a:gd name="connsiteY2" fmla="*/ 6105524 h 6105524"/>
              <a:gd name="connsiteX3" fmla="*/ 11435080 w 12192000"/>
              <a:gd name="connsiteY3" fmla="*/ 6105524 h 6105524"/>
              <a:gd name="connsiteX4" fmla="*/ 11435080 w 12192000"/>
              <a:gd name="connsiteY4" fmla="*/ 771523 h 6105524"/>
              <a:gd name="connsiteX5" fmla="*/ 767080 w 12192000"/>
              <a:gd name="connsiteY5" fmla="*/ 771523 h 6105524"/>
              <a:gd name="connsiteX6" fmla="*/ 767080 w 12192000"/>
              <a:gd name="connsiteY6" fmla="*/ 6105524 h 6105524"/>
              <a:gd name="connsiteX7" fmla="*/ 0 w 12192000"/>
              <a:gd name="connsiteY7" fmla="*/ 6105524 h 6105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105524">
                <a:moveTo>
                  <a:pt x="0" y="0"/>
                </a:moveTo>
                <a:lnTo>
                  <a:pt x="12192000" y="0"/>
                </a:lnTo>
                <a:lnTo>
                  <a:pt x="12192000" y="6105524"/>
                </a:lnTo>
                <a:lnTo>
                  <a:pt x="11435080" y="6105524"/>
                </a:lnTo>
                <a:lnTo>
                  <a:pt x="11435080" y="771523"/>
                </a:lnTo>
                <a:lnTo>
                  <a:pt x="767080" y="771523"/>
                </a:lnTo>
                <a:lnTo>
                  <a:pt x="767080" y="6105524"/>
                </a:lnTo>
                <a:lnTo>
                  <a:pt x="0" y="6105524"/>
                </a:lnTo>
                <a:close/>
              </a:path>
            </a:pathLst>
          </a:cu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B45BA4C-9B54-4496-821F-9E0985CA9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E1BB9D-FAFF-4C3E-9E44-13F8FBABC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">
                <a:schemeClr val="accent5"/>
              </a:gs>
              <a:gs pos="90000">
                <a:schemeClr val="accent1"/>
              </a:gs>
              <a:gs pos="70000">
                <a:schemeClr val="accent2"/>
              </a:gs>
              <a:gs pos="30000">
                <a:schemeClr val="accent4"/>
              </a:gs>
              <a:gs pos="50000">
                <a:schemeClr val="accent3">
                  <a:lumMod val="60000"/>
                  <a:lumOff val="40000"/>
                </a:schemeClr>
              </a:gs>
            </a:gsLst>
            <a:lin ang="7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C897C6-901F-410E-B2AC-162ED94B0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2000" y="762000"/>
            <a:ext cx="10668000" cy="5334000"/>
          </a:xfrm>
          <a:prstGeom prst="rect">
            <a:avLst/>
          </a:prstGeom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383C5-FC90-9619-97B9-30381C65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7903" y="1461686"/>
            <a:ext cx="4680595" cy="2853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D6338E9F-6CCB-D0DA-7C60-E88100AE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42761" y="1514857"/>
            <a:ext cx="3828287" cy="382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49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79E7-BEC5-5FC1-3F83-58A481338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0" y="1054917"/>
            <a:ext cx="9144000" cy="823308"/>
          </a:xfrm>
        </p:spPr>
        <p:txBody>
          <a:bodyPr/>
          <a:lstStyle/>
          <a:p>
            <a:r>
              <a:rPr lang="en-US" dirty="0">
                <a:latin typeface="Times New Roman"/>
                <a:cs typeface="Aharoni"/>
              </a:rPr>
              <a:t>Roles of Team Members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0D5E6-E0BC-782C-B134-76DCCF127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50" y="1804686"/>
            <a:ext cx="9144000" cy="38410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 dirty="0">
                <a:latin typeface="Times New Roman"/>
                <a:cs typeface="Times New Roman"/>
              </a:rPr>
              <a:t>Rajendra: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Project Lead and Data Architect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Responsibilities: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Setting up the ETL pipeline, managing data extraction, and cloud infrastructure.</a:t>
            </a:r>
          </a:p>
          <a:p>
            <a:r>
              <a:rPr lang="en-US" sz="1800" b="1" dirty="0">
                <a:latin typeface="Times New Roman"/>
                <a:cs typeface="Times New Roman"/>
              </a:rPr>
              <a:t>Mukund: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Data Engineer 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Responsibilities: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Data transformation, cleaning, and analysis for generating insights.</a:t>
            </a:r>
            <a:endParaRPr lang="en-US" sz="1800">
              <a:latin typeface="Times New Roman"/>
              <a:cs typeface="Times New Roman"/>
            </a:endParaRPr>
          </a:p>
          <a:p>
            <a:r>
              <a:rPr lang="en-US" sz="1800" b="1" dirty="0">
                <a:latin typeface="Times New Roman"/>
                <a:cs typeface="Times New Roman"/>
              </a:rPr>
              <a:t>Ajay:</a:t>
            </a:r>
            <a:br>
              <a:rPr lang="en-US" sz="1800" dirty="0">
                <a:latin typeface="Times New Roman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Role: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BI Engineer</a:t>
            </a:r>
            <a:br>
              <a:rPr lang="en-US" sz="1800" dirty="0">
                <a:latin typeface="Times New Roman"/>
                <a:ea typeface="+mn-lt"/>
                <a:cs typeface="+mn-lt"/>
              </a:rPr>
            </a:br>
            <a:r>
              <a:rPr lang="en-US" sz="1800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Responsibilities:</a:t>
            </a:r>
            <a:r>
              <a:rPr lang="en-US" sz="1800" dirty="0">
                <a:latin typeface="Times New Roman"/>
                <a:ea typeface="+mn-lt"/>
                <a:cs typeface="+mn-lt"/>
              </a:rPr>
              <a:t> Creating dashboards and visualizations for user interaction and presenting insights.</a:t>
            </a:r>
            <a:endParaRPr lang="en-US" sz="180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12725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2A24-AFA5-69D4-E134-89A0F4C38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0" y="1132081"/>
            <a:ext cx="9144000" cy="813662"/>
          </a:xfrm>
        </p:spPr>
        <p:txBody>
          <a:bodyPr/>
          <a:lstStyle/>
          <a:p>
            <a:r>
              <a:rPr lang="en-US" dirty="0">
                <a:latin typeface="Times New Roman"/>
                <a:cs typeface="Aharoni"/>
              </a:rPr>
              <a:t>Project Overview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C25D8-5129-4F04-23B2-37AB54783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7550" y="2241644"/>
            <a:ext cx="9144000" cy="28974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Title: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WikiTrend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Analytics using Cloud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Objective: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To build an ETL pipeline using Wikimedia Analytics data, process the data for insights, and create visualizations that showcase </a:t>
            </a:r>
            <a:r>
              <a:rPr lang="en-US" sz="2400">
                <a:latin typeface="Times New Roman"/>
                <a:ea typeface="+mn-lt"/>
                <a:cs typeface="+mn-lt"/>
              </a:rPr>
              <a:t>user trends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like </a:t>
            </a:r>
            <a:r>
              <a:rPr lang="en-US" sz="2400">
                <a:latin typeface="Times New Roman"/>
                <a:ea typeface="+mn-lt"/>
                <a:cs typeface="+mn-lt"/>
              </a:rPr>
              <a:t>pageviews, edits and media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usage.</a:t>
            </a:r>
            <a:endParaRPr lang="en-US" sz="2400">
              <a:latin typeface="Times New Roman"/>
              <a:cs typeface="Times New Roman"/>
            </a:endParaRPr>
          </a:p>
          <a:p>
            <a:r>
              <a:rPr lang="en-US" sz="2400" b="1" dirty="0">
                <a:latin typeface="Times New Roman"/>
                <a:ea typeface="+mn-lt"/>
                <a:cs typeface="+mn-lt"/>
              </a:rPr>
              <a:t>Tools and Technologies: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Jetstream, Apache Hadoop,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PySpark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MapReduce, Hive, Python, </a:t>
            </a:r>
            <a:r>
              <a:rPr lang="en-US" sz="2400">
                <a:latin typeface="Times New Roman"/>
                <a:ea typeface="+mn-lt"/>
                <a:cs typeface="+mn-lt"/>
              </a:rPr>
              <a:t>Visualization tools</a:t>
            </a:r>
            <a:endParaRPr lang="en-US"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91352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C4266-B2FA-58FB-F50E-3C998605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550" y="729182"/>
            <a:ext cx="9144000" cy="49001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dirty="0">
                <a:latin typeface="Times New Roman"/>
                <a:ea typeface="+mj-lt"/>
                <a:cs typeface="+mj-lt"/>
              </a:rPr>
              <a:t>Technical Approach</a:t>
            </a:r>
            <a:endParaRPr lang="en-US" sz="3500">
              <a:latin typeface="Times New Roman"/>
              <a:cs typeface="Aharoni"/>
            </a:endParaRPr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4EE4DC5E-C4CC-E2CA-E7B8-54C9749D9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119" y="1332470"/>
            <a:ext cx="6468536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55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74-0133-3D19-BB5C-23618189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11" y="718274"/>
            <a:ext cx="9144000" cy="606912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Times New Roman"/>
                <a:ea typeface="+mj-lt"/>
                <a:cs typeface="+mj-lt"/>
              </a:rPr>
              <a:t>Project Status</a:t>
            </a:r>
            <a:endParaRPr lang="en-US" dirty="0">
              <a:cs typeface="Aharon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AAAA4C-120C-9284-962A-153CFD846A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269597"/>
              </p:ext>
            </p:extLst>
          </p:nvPr>
        </p:nvGraphicFramePr>
        <p:xfrm>
          <a:off x="2011680" y="1437339"/>
          <a:ext cx="8168633" cy="426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2017">
                  <a:extLst>
                    <a:ext uri="{9D8B030D-6E8A-4147-A177-3AD203B41FA5}">
                      <a16:colId xmlns:a16="http://schemas.microsoft.com/office/drawing/2014/main" val="3451508620"/>
                    </a:ext>
                  </a:extLst>
                </a:gridCol>
                <a:gridCol w="1631091">
                  <a:extLst>
                    <a:ext uri="{9D8B030D-6E8A-4147-A177-3AD203B41FA5}">
                      <a16:colId xmlns:a16="http://schemas.microsoft.com/office/drawing/2014/main" val="3230489816"/>
                    </a:ext>
                  </a:extLst>
                </a:gridCol>
                <a:gridCol w="4285525">
                  <a:extLst>
                    <a:ext uri="{9D8B030D-6E8A-4147-A177-3AD203B41FA5}">
                      <a16:colId xmlns:a16="http://schemas.microsoft.com/office/drawing/2014/main" val="3113637766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Remarks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524844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dirty="0">
                          <a:latin typeface="Times New Roman"/>
                        </a:rPr>
                        <a:t>Infrastructure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dirty="0">
                          <a:latin typeface="Times New Roman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dirty="0">
                          <a:latin typeface="Times New Roman"/>
                        </a:rPr>
                        <a:t>Installed and configured Hadoop, Hive, Tez, Hue, Postgres Meta 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036979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Initial dataset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Selected tables: Commons Impact Metrics, Media Counts, Geo Editors, Unique Devices.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536576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Data Extraction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Completed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Successfully retrieved datasets using Wikimedia APIs using python scripts.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447142"/>
                  </a:ext>
                </a:extLst>
              </a:tr>
              <a:tr h="5931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Data Transformation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Completed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Data cleaning and normalization were performed. Anomalies were removed. Null checks, feature engineering.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26606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Load Processed Data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All Selected 4 tables were loaded into hive database, named it staging. It is the raw datastore.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848403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500" b="0" i="0" u="none" strike="noStrike" noProof="0" dirty="0">
                          <a:latin typeface="Times New Roman"/>
                        </a:rPr>
                        <a:t>Data Analysis and Insight Generation</a:t>
                      </a:r>
                      <a:endParaRPr lang="en-US" sz="1500" dirty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Performed Analysis on Media counts, Geo Editors, Unique Devices, Commons Impact Metrics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10476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Visualization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To 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latin typeface="Times New Roman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299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13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8A1-1B15-B60D-10B3-3F7CFD43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11" y="840571"/>
            <a:ext cx="9144000" cy="657428"/>
          </a:xfrm>
        </p:spPr>
        <p:txBody>
          <a:bodyPr/>
          <a:lstStyle/>
          <a:p>
            <a:pPr algn="ctr"/>
            <a:r>
              <a:rPr lang="en-US" sz="3500" dirty="0">
                <a:latin typeface="Times New Roman"/>
                <a:cs typeface="Times New Roman"/>
              </a:rPr>
              <a:t>Preliminary Results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61D1E28C-7CDF-BFAD-A965-05CA75BA1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38" y="1865462"/>
            <a:ext cx="5625640" cy="3503752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A28DB197-7AA7-1774-B477-3979109D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288" y="1863809"/>
            <a:ext cx="4928502" cy="35731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07AC46-02C6-688C-583D-4A23842901FD}"/>
              </a:ext>
            </a:extLst>
          </p:cNvPr>
          <p:cNvSpPr txBox="1"/>
          <p:nvPr/>
        </p:nvSpPr>
        <p:spPr>
          <a:xfrm>
            <a:off x="1883832" y="1491963"/>
            <a:ext cx="360777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Hadoop and HDFS Setup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BCFBD9-B7A7-FACD-0CA3-8EAFE9D0433D}"/>
              </a:ext>
            </a:extLst>
          </p:cNvPr>
          <p:cNvSpPr txBox="1"/>
          <p:nvPr/>
        </p:nvSpPr>
        <p:spPr>
          <a:xfrm>
            <a:off x="7361994" y="1491963"/>
            <a:ext cx="281487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Hive Setup</a:t>
            </a:r>
          </a:p>
        </p:txBody>
      </p:sp>
    </p:spTree>
    <p:extLst>
      <p:ext uri="{BB962C8B-B14F-4D97-AF65-F5344CB8AC3E}">
        <p14:creationId xmlns:p14="http://schemas.microsoft.com/office/powerpoint/2010/main" val="2452472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orange bars&#10;&#10;Description automatically generated">
            <a:extLst>
              <a:ext uri="{FF2B5EF4-FFF2-40B4-BE49-F238E27FC236}">
                <a16:creationId xmlns:a16="http://schemas.microsoft.com/office/drawing/2014/main" id="{533E2439-02E6-7E15-A851-105098DB6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192" y="1904090"/>
            <a:ext cx="4933444" cy="41011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358A1-1B15-B60D-10B3-3F7CFD43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11" y="840571"/>
            <a:ext cx="9144000" cy="657428"/>
          </a:xfrm>
        </p:spPr>
        <p:txBody>
          <a:bodyPr/>
          <a:lstStyle/>
          <a:p>
            <a:pPr algn="ctr"/>
            <a:r>
              <a:rPr lang="en-US" sz="3500" dirty="0">
                <a:latin typeface="Times New Roman"/>
                <a:cs typeface="Times New Roman"/>
              </a:rPr>
              <a:t>Preliminary Results</a:t>
            </a:r>
            <a:endParaRPr lang="en-US" dirty="0"/>
          </a:p>
        </p:txBody>
      </p:sp>
      <p:pic>
        <p:nvPicPr>
          <p:cNvPr id="8" name="Picture 7" descr="A graph with blue lines&#10;&#10;Description automatically generated">
            <a:extLst>
              <a:ext uri="{FF2B5EF4-FFF2-40B4-BE49-F238E27FC236}">
                <a16:creationId xmlns:a16="http://schemas.microsoft.com/office/drawing/2014/main" id="{ACAC117B-1C4B-8128-BCA6-630317E9C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02" y="1903618"/>
            <a:ext cx="5181347" cy="34640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816909-445C-3E49-6017-60E7AE5629EC}"/>
              </a:ext>
            </a:extLst>
          </p:cNvPr>
          <p:cNvSpPr txBox="1"/>
          <p:nvPr/>
        </p:nvSpPr>
        <p:spPr>
          <a:xfrm>
            <a:off x="6338764" y="6145511"/>
            <a:ext cx="530028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/>
              <a:t>Note </a:t>
            </a:r>
            <a:r>
              <a:rPr lang="en-US" sz="1400" i="1"/>
              <a:t>: Source Wikipedia had 17.5B unique devices in 2024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7358BB-DCD1-0488-1647-CFB393D7C28F}"/>
              </a:ext>
            </a:extLst>
          </p:cNvPr>
          <p:cNvSpPr txBox="1"/>
          <p:nvPr/>
        </p:nvSpPr>
        <p:spPr>
          <a:xfrm>
            <a:off x="4378592" y="1494994"/>
            <a:ext cx="3710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Project Family Monthly</a:t>
            </a:r>
          </a:p>
        </p:txBody>
      </p:sp>
    </p:spTree>
    <p:extLst>
      <p:ext uri="{BB962C8B-B14F-4D97-AF65-F5344CB8AC3E}">
        <p14:creationId xmlns:p14="http://schemas.microsoft.com/office/powerpoint/2010/main" val="149939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58A1-1B15-B60D-10B3-3F7CFD43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11" y="840571"/>
            <a:ext cx="9144000" cy="657428"/>
          </a:xfrm>
        </p:spPr>
        <p:txBody>
          <a:bodyPr/>
          <a:lstStyle/>
          <a:p>
            <a:pPr algn="ctr"/>
            <a:r>
              <a:rPr lang="en-US" sz="3500" dirty="0">
                <a:latin typeface="Times New Roman"/>
                <a:cs typeface="Times New Roman"/>
              </a:rPr>
              <a:t>Preliminary Results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85CE9F-FF02-4206-F2AA-EEA7A6F8817B}"/>
              </a:ext>
            </a:extLst>
          </p:cNvPr>
          <p:cNvSpPr txBox="1"/>
          <p:nvPr/>
        </p:nvSpPr>
        <p:spPr>
          <a:xfrm>
            <a:off x="4378592" y="1494994"/>
            <a:ext cx="371090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Geo Edits Per Month Per Country</a:t>
            </a:r>
          </a:p>
        </p:txBody>
      </p:sp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C5D25ED-32A2-1CE8-D5BB-9F8A7B44D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645" y="1913524"/>
            <a:ext cx="5388563" cy="3585987"/>
          </a:xfrm>
          <a:prstGeom prst="rect">
            <a:avLst/>
          </a:prstGeom>
        </p:spPr>
      </p:pic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EE0FC7FE-C88D-19B3-C8D4-043306D3F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11" y="1915942"/>
            <a:ext cx="5171305" cy="344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07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9B74-0133-3D19-BB5C-236181898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7311" y="718274"/>
            <a:ext cx="9144000" cy="606912"/>
          </a:xfrm>
        </p:spPr>
        <p:txBody>
          <a:bodyPr>
            <a:normAutofit/>
          </a:bodyPr>
          <a:lstStyle/>
          <a:p>
            <a:pPr algn="ctr"/>
            <a:r>
              <a:rPr lang="en-US" sz="3500" dirty="0">
                <a:latin typeface="Times New Roman"/>
                <a:ea typeface="+mj-lt"/>
                <a:cs typeface="+mj-lt"/>
              </a:rPr>
              <a:t>Road Map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B89C6-64D7-38B8-5E78-D091F346238E}"/>
              </a:ext>
            </a:extLst>
          </p:cNvPr>
          <p:cNvSpPr txBox="1"/>
          <p:nvPr/>
        </p:nvSpPr>
        <p:spPr>
          <a:xfrm>
            <a:off x="1251543" y="1733620"/>
            <a:ext cx="9641525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Week 5 (Nov 18 – Nov 22) :</a:t>
            </a:r>
            <a:r>
              <a:rPr lang="en-US" dirty="0"/>
              <a:t> 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Build Analysis for Media Counts, and Common Impact Metrics.</a:t>
            </a:r>
          </a:p>
          <a:p>
            <a:endParaRPr lang="en-US" dirty="0">
              <a:ea typeface="+mn-lt"/>
              <a:cs typeface="+mn-lt"/>
            </a:endParaRPr>
          </a:p>
          <a:p>
            <a:r>
              <a:rPr lang="en-US" b="1" dirty="0">
                <a:ea typeface="+mn-lt"/>
                <a:cs typeface="+mn-lt"/>
              </a:rPr>
              <a:t>Week 6 (Nov 23 – Nov 30):</a:t>
            </a:r>
            <a:r>
              <a:rPr lang="en-US" dirty="0">
                <a:ea typeface="+mn-lt"/>
                <a:cs typeface="+mn-lt"/>
              </a:rPr>
              <a:t>  </a:t>
            </a:r>
            <a:br>
              <a:rPr lang="en-US" dirty="0">
                <a:latin typeface="Avenir Next LT Pro"/>
                <a:ea typeface="+mn-lt"/>
                <a:cs typeface="Times New Roman"/>
              </a:rPr>
            </a:br>
            <a:r>
              <a:rPr lang="en-US" dirty="0">
                <a:latin typeface="Avenir Next LT Pro"/>
                <a:ea typeface="+mn-lt"/>
                <a:cs typeface="Times New Roman"/>
              </a:rPr>
              <a:t>Develop visualizations (Unique Devices, Media Counts, Common Impact Metrics, Geo Edits) and connect Hive to the visualization tools</a:t>
            </a:r>
            <a:r>
              <a:rPr lang="en-US">
                <a:latin typeface="Avenir Next LT Pro"/>
                <a:ea typeface="+mn-lt"/>
                <a:cs typeface="Times New Roman"/>
              </a:rPr>
              <a:t>.</a:t>
            </a:r>
            <a:r>
              <a:rPr lang="en-US" dirty="0">
                <a:latin typeface="Avenir Next LT Pro"/>
                <a:ea typeface="+mn-lt"/>
                <a:cs typeface="Times New Roman"/>
              </a:rPr>
              <a:t> Prepare the final project report.</a:t>
            </a:r>
          </a:p>
          <a:p>
            <a:endParaRPr lang="en-US" b="1" dirty="0">
              <a:latin typeface="Avenir Next LT Pro"/>
              <a:ea typeface="+mn-lt"/>
              <a:cs typeface="Times New Roman"/>
            </a:endParaRPr>
          </a:p>
          <a:p>
            <a:r>
              <a:rPr lang="en-US" b="1" dirty="0">
                <a:latin typeface="Avenir Next LT Pro"/>
                <a:ea typeface="+mn-lt"/>
                <a:cs typeface="Times New Roman"/>
              </a:rPr>
              <a:t>Week 7 (Dec 1 – Dec 5):</a:t>
            </a:r>
            <a:r>
              <a:rPr lang="en-US" dirty="0">
                <a:latin typeface="Avenir Next LT Pro"/>
                <a:ea typeface="+mn-lt"/>
                <a:cs typeface="Times New Roman"/>
              </a:rPr>
              <a:t> </a:t>
            </a:r>
            <a:br>
              <a:rPr lang="en-US" dirty="0">
                <a:latin typeface="Avenir Next LT Pro"/>
                <a:ea typeface="+mn-lt"/>
                <a:cs typeface="Times New Roman"/>
              </a:rPr>
            </a:br>
            <a:r>
              <a:rPr lang="en-US" dirty="0">
                <a:latin typeface="Avenir Next LT Pro"/>
                <a:ea typeface="+mn-lt"/>
                <a:cs typeface="Times New Roman"/>
              </a:rPr>
              <a:t>Test the full pipeline, ensure seamless data flow from extraction to Hive and dashboards, finalize dashboard design, and prepare the presentation.</a:t>
            </a:r>
          </a:p>
        </p:txBody>
      </p:sp>
    </p:spTree>
    <p:extLst>
      <p:ext uri="{BB962C8B-B14F-4D97-AF65-F5344CB8AC3E}">
        <p14:creationId xmlns:p14="http://schemas.microsoft.com/office/powerpoint/2010/main" val="431017680"/>
      </p:ext>
    </p:extLst>
  </p:cSld>
  <p:clrMapOvr>
    <a:masterClrMapping/>
  </p:clrMapOvr>
</p:sld>
</file>

<file path=ppt/theme/theme1.xml><?xml version="1.0" encoding="utf-8"?>
<a:theme xmlns:a="http://schemas.openxmlformats.org/drawingml/2006/main" name="PrismaticVTI">
  <a:themeElements>
    <a:clrScheme name="AnalogousFromLightSeedLeftStep">
      <a:dk1>
        <a:srgbClr val="000000"/>
      </a:dk1>
      <a:lt1>
        <a:srgbClr val="FFFFFF"/>
      </a:lt1>
      <a:dk2>
        <a:srgbClr val="412440"/>
      </a:dk2>
      <a:lt2>
        <a:srgbClr val="E2E8E5"/>
      </a:lt2>
      <a:accent1>
        <a:srgbClr val="C696B2"/>
      </a:accent1>
      <a:accent2>
        <a:srgbClr val="BA7FB9"/>
      </a:accent2>
      <a:accent3>
        <a:srgbClr val="B296C6"/>
      </a:accent3>
      <a:accent4>
        <a:srgbClr val="897FBA"/>
      </a:accent4>
      <a:accent5>
        <a:srgbClr val="96A2C6"/>
      </a:accent5>
      <a:accent6>
        <a:srgbClr val="7FA6BA"/>
      </a:accent6>
      <a:hlink>
        <a:srgbClr val="558D6D"/>
      </a:hlink>
      <a:folHlink>
        <a:srgbClr val="7F7F7F"/>
      </a:folHlink>
    </a:clrScheme>
    <a:fontScheme name="Custom 166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ismaticVTI" id="{DA44D624-A564-4DE8-8446-0CD5C485C979}" vid="{8B2B1550-B69C-4156-BAEC-B2E559F94BD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PrismaticVTI</vt:lpstr>
      <vt:lpstr>WikiTrend Analytics Using Cloud</vt:lpstr>
      <vt:lpstr>Roles of Team Members</vt:lpstr>
      <vt:lpstr>Project Overview</vt:lpstr>
      <vt:lpstr>Technical Approach</vt:lpstr>
      <vt:lpstr>Project Status</vt:lpstr>
      <vt:lpstr>Preliminary Results</vt:lpstr>
      <vt:lpstr>Preliminary Results</vt:lpstr>
      <vt:lpstr>Preliminary Results</vt:lpstr>
      <vt:lpstr>Road Map</vt:lpstr>
      <vt:lpstr>Deliverables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727</cp:revision>
  <dcterms:created xsi:type="dcterms:W3CDTF">2013-07-15T20:26:40Z</dcterms:created>
  <dcterms:modified xsi:type="dcterms:W3CDTF">2024-11-18T06:21:20Z</dcterms:modified>
</cp:coreProperties>
</file>