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18"/>
  </p:notesMasterIdLst>
  <p:sldIdLst>
    <p:sldId id="292" r:id="rId6"/>
    <p:sldId id="1282" r:id="rId7"/>
    <p:sldId id="1290" r:id="rId8"/>
    <p:sldId id="1291" r:id="rId9"/>
    <p:sldId id="1292" r:id="rId10"/>
    <p:sldId id="1293" r:id="rId11"/>
    <p:sldId id="1294" r:id="rId12"/>
    <p:sldId id="1296" r:id="rId13"/>
    <p:sldId id="1297" r:id="rId14"/>
    <p:sldId id="1298" r:id="rId15"/>
    <p:sldId id="1295" r:id="rId16"/>
    <p:sldId id="125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2"/>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1848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31-03-2024</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archive.ics.uci.edu/dataset/352/online+retail"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15498" y="0"/>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219934" y="983057"/>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89183" y="2453126"/>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218705" y="3931116"/>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207099" y="4131286"/>
            <a:ext cx="1644951" cy="276999"/>
          </a:xfrm>
          <a:prstGeom prst="rect">
            <a:avLst/>
          </a:prstGeom>
          <a:noFill/>
        </p:spPr>
        <p:txBody>
          <a:bodyPr wrap="square" rtlCol="0" anchor="ctr">
            <a:spAutoFit/>
          </a:bodyPr>
          <a:lstStyle/>
          <a:p>
            <a:r>
              <a:rPr lang="en-US" sz="1200" dirty="0">
                <a:solidFill>
                  <a:srgbClr val="161D23"/>
                </a:solidFill>
              </a:rPr>
              <a:t>AJAY SAH</a:t>
            </a:r>
          </a:p>
        </p:txBody>
      </p:sp>
      <p:sp>
        <p:nvSpPr>
          <p:cNvPr id="26" name="TextBox 25">
            <a:extLst>
              <a:ext uri="{FF2B5EF4-FFF2-40B4-BE49-F238E27FC236}">
                <a16:creationId xmlns:a16="http://schemas.microsoft.com/office/drawing/2014/main" id="{1B3A60C8-4356-D37F-0DDF-A39B87F184C1}"/>
              </a:ext>
            </a:extLst>
          </p:cNvPr>
          <p:cNvSpPr txBox="1"/>
          <p:nvPr/>
        </p:nvSpPr>
        <p:spPr>
          <a:xfrm>
            <a:off x="218705" y="4465385"/>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207099" y="4657817"/>
            <a:ext cx="3288894" cy="769441"/>
          </a:xfrm>
          <a:prstGeom prst="rect">
            <a:avLst/>
          </a:prstGeom>
          <a:noFill/>
        </p:spPr>
        <p:txBody>
          <a:bodyPr wrap="square" rtlCol="0" anchor="ctr">
            <a:spAutoFit/>
          </a:bodyPr>
          <a:lstStyle/>
          <a:p>
            <a:r>
              <a:rPr lang="en-IN" sz="1600" b="0" dirty="0">
                <a:solidFill>
                  <a:schemeClr val="tx1"/>
                </a:solidFill>
                <a:effectLst/>
                <a:latin typeface="Consolas" panose="020B0609020204030204" pitchFamily="49" charset="0"/>
              </a:rPr>
              <a:t>STU61fe4d04731cd1644055812</a:t>
            </a:r>
          </a:p>
          <a:p>
            <a:endParaRPr lang="en-IN" sz="1600" b="0" dirty="0">
              <a:solidFill>
                <a:schemeClr val="tx1"/>
              </a:solidFill>
              <a:effectLst/>
              <a:latin typeface="Consolas" panose="020B0609020204030204" pitchFamily="49" charset="0"/>
            </a:endParaRPr>
          </a:p>
          <a:p>
            <a:endParaRPr lang="en-US" sz="1200" dirty="0">
              <a:solidFill>
                <a:srgbClr val="161D23"/>
              </a:solidFill>
            </a:endParaRPr>
          </a:p>
        </p:txBody>
      </p:sp>
      <p:sp>
        <p:nvSpPr>
          <p:cNvPr id="28" name="TextBox 27">
            <a:extLst>
              <a:ext uri="{FF2B5EF4-FFF2-40B4-BE49-F238E27FC236}">
                <a16:creationId xmlns:a16="http://schemas.microsoft.com/office/drawing/2014/main" id="{84E78094-5E7B-659F-FF09-871190F3DD5A}"/>
              </a:ext>
            </a:extLst>
          </p:cNvPr>
          <p:cNvSpPr txBox="1"/>
          <p:nvPr/>
        </p:nvSpPr>
        <p:spPr>
          <a:xfrm>
            <a:off x="5468585" y="4532890"/>
            <a:ext cx="3006671" cy="461665"/>
          </a:xfrm>
          <a:prstGeom prst="rect">
            <a:avLst/>
          </a:prstGeom>
          <a:noFill/>
        </p:spPr>
        <p:txBody>
          <a:bodyPr wrap="square" rtlCol="0" anchor="ctr">
            <a:spAutoFit/>
          </a:bodyPr>
          <a:lstStyle/>
          <a:p>
            <a:r>
              <a:rPr lang="en-US" sz="1200" dirty="0">
                <a:solidFill>
                  <a:srgbClr val="161D23"/>
                </a:solidFill>
              </a:rPr>
              <a:t>PURNEA COLLEGE OF ENGINEERING,PURNEA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9D92B2FF-8614-61F9-FFA7-45E78700C2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3B7F6AB1-00E0-C56D-4BC6-78BBB15ACC7E}"/>
              </a:ext>
            </a:extLst>
          </p:cNvPr>
          <p:cNvSpPr/>
          <p:nvPr/>
        </p:nvSpPr>
        <p:spPr>
          <a:xfrm>
            <a:off x="143933" y="1022237"/>
            <a:ext cx="8856134" cy="3892663"/>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81152521-8037-845F-1395-3BA90DAA7C04}"/>
              </a:ext>
            </a:extLst>
          </p:cNvPr>
          <p:cNvPicPr>
            <a:picLocks noChangeAspect="1"/>
          </p:cNvPicPr>
          <p:nvPr/>
        </p:nvPicPr>
        <p:blipFill>
          <a:blip r:embed="rId3"/>
          <a:stretch>
            <a:fillRect/>
          </a:stretch>
        </p:blipFill>
        <p:spPr>
          <a:xfrm>
            <a:off x="143933" y="1022237"/>
            <a:ext cx="5278174" cy="1978138"/>
          </a:xfrm>
          <a:prstGeom prst="rect">
            <a:avLst/>
          </a:prstGeom>
        </p:spPr>
      </p:pic>
      <p:pic>
        <p:nvPicPr>
          <p:cNvPr id="7" name="Picture 6">
            <a:extLst>
              <a:ext uri="{FF2B5EF4-FFF2-40B4-BE49-F238E27FC236}">
                <a16:creationId xmlns:a16="http://schemas.microsoft.com/office/drawing/2014/main" id="{68D57295-0326-8827-B202-598159D46582}"/>
              </a:ext>
            </a:extLst>
          </p:cNvPr>
          <p:cNvPicPr>
            <a:picLocks noChangeAspect="1"/>
          </p:cNvPicPr>
          <p:nvPr/>
        </p:nvPicPr>
        <p:blipFill>
          <a:blip r:embed="rId4"/>
          <a:stretch>
            <a:fillRect/>
          </a:stretch>
        </p:blipFill>
        <p:spPr>
          <a:xfrm>
            <a:off x="5422108" y="1005140"/>
            <a:ext cx="3577960" cy="2012332"/>
          </a:xfrm>
          <a:prstGeom prst="rect">
            <a:avLst/>
          </a:prstGeom>
        </p:spPr>
      </p:pic>
      <p:pic>
        <p:nvPicPr>
          <p:cNvPr id="9" name="Picture 8">
            <a:extLst>
              <a:ext uri="{FF2B5EF4-FFF2-40B4-BE49-F238E27FC236}">
                <a16:creationId xmlns:a16="http://schemas.microsoft.com/office/drawing/2014/main" id="{30CF3BED-6B66-C4EC-6945-3E63323C7F98}"/>
              </a:ext>
            </a:extLst>
          </p:cNvPr>
          <p:cNvPicPr>
            <a:picLocks noChangeAspect="1"/>
          </p:cNvPicPr>
          <p:nvPr/>
        </p:nvPicPr>
        <p:blipFill>
          <a:blip r:embed="rId5"/>
          <a:stretch>
            <a:fillRect/>
          </a:stretch>
        </p:blipFill>
        <p:spPr>
          <a:xfrm>
            <a:off x="264320" y="3017472"/>
            <a:ext cx="4864893" cy="1946766"/>
          </a:xfrm>
          <a:prstGeom prst="rect">
            <a:avLst/>
          </a:prstGeom>
        </p:spPr>
      </p:pic>
      <p:pic>
        <p:nvPicPr>
          <p:cNvPr id="13" name="Picture 12">
            <a:extLst>
              <a:ext uri="{FF2B5EF4-FFF2-40B4-BE49-F238E27FC236}">
                <a16:creationId xmlns:a16="http://schemas.microsoft.com/office/drawing/2014/main" id="{B8A845E0-F565-4A2F-97FA-2174866584BD}"/>
              </a:ext>
            </a:extLst>
          </p:cNvPr>
          <p:cNvPicPr>
            <a:picLocks noChangeAspect="1"/>
          </p:cNvPicPr>
          <p:nvPr/>
        </p:nvPicPr>
        <p:blipFill>
          <a:blip r:embed="rId6"/>
          <a:stretch>
            <a:fillRect/>
          </a:stretch>
        </p:blipFill>
        <p:spPr>
          <a:xfrm>
            <a:off x="5129213" y="3034568"/>
            <a:ext cx="3863362" cy="1816037"/>
          </a:xfrm>
          <a:prstGeom prst="rect">
            <a:avLst/>
          </a:prstGeom>
        </p:spPr>
      </p:pic>
    </p:spTree>
    <p:extLst>
      <p:ext uri="{BB962C8B-B14F-4D97-AF65-F5344CB8AC3E}">
        <p14:creationId xmlns:p14="http://schemas.microsoft.com/office/powerpoint/2010/main" val="4168856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4665928" y="584238"/>
            <a:ext cx="4478072" cy="1551743"/>
          </a:xfrm>
          <a:prstGeom prst="rect">
            <a:avLst/>
          </a:prstGeom>
        </p:spPr>
      </p:pic>
      <p:sp>
        <p:nvSpPr>
          <p:cNvPr id="5" name="TextBox 4">
            <a:extLst>
              <a:ext uri="{FF2B5EF4-FFF2-40B4-BE49-F238E27FC236}">
                <a16:creationId xmlns:a16="http://schemas.microsoft.com/office/drawing/2014/main" id="{587439EA-2C02-C507-42E4-1E39295380F3}"/>
              </a:ext>
            </a:extLst>
          </p:cNvPr>
          <p:cNvSpPr txBox="1"/>
          <p:nvPr/>
        </p:nvSpPr>
        <p:spPr>
          <a:xfrm>
            <a:off x="50006" y="1022237"/>
            <a:ext cx="4748076" cy="3216265"/>
          </a:xfrm>
          <a:prstGeom prst="rect">
            <a:avLst/>
          </a:prstGeom>
          <a:noFill/>
        </p:spPr>
        <p:txBody>
          <a:bodyPr wrap="square" rtlCol="0">
            <a:spAutoFit/>
          </a:bodyPr>
          <a:lstStyle/>
          <a:p>
            <a:pPr marL="285750" indent="-285750">
              <a:buFont typeface="Arial" panose="020B0604020202020204" pitchFamily="34" charset="0"/>
              <a:buChar char="•"/>
            </a:pPr>
            <a:r>
              <a:rPr lang="en-US" sz="1200" dirty="0"/>
              <a:t>Cluster 0 - Casual Weekend </a:t>
            </a:r>
            <a:r>
              <a:rPr lang="en-US" sz="1200" dirty="0" err="1"/>
              <a:t>Shoppers</a:t>
            </a:r>
            <a:r>
              <a:rPr lang="en-US" sz="800" dirty="0" err="1"/>
              <a:t>:Customers</a:t>
            </a:r>
            <a:r>
              <a:rPr lang="en-US" sz="800" dirty="0"/>
              <a:t> in this cluster usually shop less frequently and spend less money compared to the other </a:t>
            </a:r>
            <a:r>
              <a:rPr lang="en-US" sz="800" dirty="0" err="1"/>
              <a:t>clusters.They</a:t>
            </a:r>
            <a:r>
              <a:rPr lang="en-US" sz="800" dirty="0"/>
              <a:t> generally have a smaller number of transactions and buy fewer </a:t>
            </a:r>
            <a:r>
              <a:rPr lang="en-US" sz="800" dirty="0" err="1"/>
              <a:t>products.These</a:t>
            </a:r>
            <a:r>
              <a:rPr lang="en-US" sz="800" dirty="0"/>
              <a:t> customers have a preference for shopping during the weekends, possibly engaging in casual </a:t>
            </a:r>
            <a:r>
              <a:rPr lang="en-US" sz="800" dirty="0" err="1"/>
              <a:t>orwindow</a:t>
            </a:r>
            <a:r>
              <a:rPr lang="en-US" sz="800" dirty="0"/>
              <a:t> </a:t>
            </a:r>
            <a:r>
              <a:rPr lang="en-US" sz="800" dirty="0" err="1"/>
              <a:t>shopping.Their</a:t>
            </a:r>
            <a:r>
              <a:rPr lang="en-US" sz="800" dirty="0"/>
              <a:t> spending habits are quite stable over time, showing little fluctuation in their monthly </a:t>
            </a:r>
            <a:r>
              <a:rPr lang="en-US" sz="800" dirty="0" err="1"/>
              <a:t>spending.They</a:t>
            </a:r>
            <a:r>
              <a:rPr lang="en-US" sz="800" dirty="0"/>
              <a:t> rarely cancel their transactions, indicating a more decisive shopping </a:t>
            </a:r>
            <a:r>
              <a:rPr lang="en-US" sz="800" dirty="0" err="1"/>
              <a:t>behavior.When</a:t>
            </a:r>
            <a:r>
              <a:rPr lang="en-US" sz="800" dirty="0"/>
              <a:t> they do shop, their spending per transaction tends to be lower compared to other clusters</a:t>
            </a:r>
            <a:r>
              <a:rPr lang="en-US" sz="900" dirty="0"/>
              <a:t>.</a:t>
            </a:r>
          </a:p>
          <a:p>
            <a:pPr marL="285750" indent="-285750">
              <a:buFont typeface="Arial" panose="020B0604020202020204" pitchFamily="34" charset="0"/>
              <a:buChar char="•"/>
            </a:pPr>
            <a:r>
              <a:rPr lang="en-US" sz="1100" dirty="0"/>
              <a:t>Cluster 1 - Occasional Big </a:t>
            </a:r>
            <a:r>
              <a:rPr lang="en-US" sz="1100" dirty="0" err="1"/>
              <a:t>Spenders</a:t>
            </a:r>
            <a:r>
              <a:rPr lang="en-US" sz="900" dirty="0" err="1"/>
              <a:t>:</a:t>
            </a:r>
            <a:r>
              <a:rPr lang="en-US" sz="800" dirty="0" err="1"/>
              <a:t>Customers</a:t>
            </a:r>
            <a:r>
              <a:rPr lang="en-US" sz="800" dirty="0"/>
              <a:t> in this cluster don't shop frequently but tend to spend a considerable amount when they do, buying a variety of </a:t>
            </a:r>
            <a:r>
              <a:rPr lang="en-US" sz="800" dirty="0" err="1"/>
              <a:t>products.Their</a:t>
            </a:r>
            <a:r>
              <a:rPr lang="en-US" sz="800" dirty="0"/>
              <a:t> spending has been on the rise, indicating a growing interest or investment in their </a:t>
            </a:r>
            <a:r>
              <a:rPr lang="en-US" sz="800" dirty="0" err="1"/>
              <a:t>purchases.They</a:t>
            </a:r>
            <a:r>
              <a:rPr lang="en-US" sz="800" dirty="0"/>
              <a:t> prefer to shop later in the day, possibly after work hours, and are mainly based in the </a:t>
            </a:r>
            <a:r>
              <a:rPr lang="en-US" sz="800" dirty="0" err="1"/>
              <a:t>UK.They</a:t>
            </a:r>
            <a:r>
              <a:rPr lang="en-US" sz="800" dirty="0"/>
              <a:t> have a moderate tendency to cancel transactions, which might be due to their higher spending; they perhaps reconsider their purchases more </a:t>
            </a:r>
            <a:r>
              <a:rPr lang="en-US" sz="800" dirty="0" err="1"/>
              <a:t>often.Their</a:t>
            </a:r>
            <a:r>
              <a:rPr lang="en-US" sz="800" dirty="0"/>
              <a:t> purchases are generally substantial, indicating a preference for quality or premium products.</a:t>
            </a:r>
          </a:p>
          <a:p>
            <a:pPr marL="285750" indent="-285750">
              <a:buFont typeface="Arial" panose="020B0604020202020204" pitchFamily="34" charset="0"/>
              <a:buChar char="•"/>
            </a:pPr>
            <a:r>
              <a:rPr lang="en-US" sz="1100" dirty="0"/>
              <a:t>Cluster 2 - Eager Early-Bird </a:t>
            </a:r>
            <a:r>
              <a:rPr lang="en-US" sz="1100" dirty="0" err="1"/>
              <a:t>Shoppers</a:t>
            </a:r>
            <a:r>
              <a:rPr lang="en-US" sz="900" dirty="0" err="1"/>
              <a:t>:</a:t>
            </a:r>
            <a:r>
              <a:rPr lang="en-US" sz="800" dirty="0" err="1"/>
              <a:t>Customers</a:t>
            </a:r>
            <a:r>
              <a:rPr lang="en-US" sz="800" dirty="0"/>
              <a:t> in this cluster are characterized by their high spending habits. They tend to buy a wide array </a:t>
            </a:r>
            <a:r>
              <a:rPr lang="en-US" sz="800" dirty="0" err="1"/>
              <a:t>ofunique</a:t>
            </a:r>
            <a:r>
              <a:rPr lang="en-US" sz="800" dirty="0"/>
              <a:t> products and engage in numerous </a:t>
            </a:r>
            <a:r>
              <a:rPr lang="en-US" sz="800" dirty="0" err="1"/>
              <a:t>transactions.Despite</a:t>
            </a:r>
            <a:r>
              <a:rPr lang="en-US" sz="800" dirty="0"/>
              <a:t> their high expenditure, they have a tendency to cancel a significant portion of their transactions, possibly indicating impulsive buying </a:t>
            </a:r>
            <a:r>
              <a:rPr lang="en-US" sz="800" dirty="0" err="1"/>
              <a:t>behaviors.They</a:t>
            </a:r>
            <a:r>
              <a:rPr lang="en-US" sz="800" dirty="0"/>
              <a:t> usually shop during the early hours of the day, perhaps finding time before their daily commitments or taking advantage of early bird </a:t>
            </a:r>
            <a:r>
              <a:rPr lang="en-US" sz="800" dirty="0" err="1"/>
              <a:t>deals.Their</a:t>
            </a:r>
            <a:r>
              <a:rPr lang="en-US" sz="800" dirty="0"/>
              <a:t> spending patterns are quite variable, with high fluctuations in their monthly spending, indicating a less predictable shopping </a:t>
            </a:r>
            <a:r>
              <a:rPr lang="en-US" sz="800" dirty="0" err="1"/>
              <a:t>pattern.Interestingly</a:t>
            </a:r>
            <a:r>
              <a:rPr lang="en-US" sz="800" dirty="0"/>
              <a:t>, their spending trend is showing a slight decrease, which might signal a future change in their shopping habits.</a:t>
            </a:r>
            <a:endParaRPr lang="en-IN" sz="800" dirty="0"/>
          </a:p>
        </p:txBody>
      </p:sp>
      <p:pic>
        <p:nvPicPr>
          <p:cNvPr id="9" name="Picture 8">
            <a:extLst>
              <a:ext uri="{FF2B5EF4-FFF2-40B4-BE49-F238E27FC236}">
                <a16:creationId xmlns:a16="http://schemas.microsoft.com/office/drawing/2014/main" id="{866D5610-5F76-E005-3C9A-FBE12DC4983A}"/>
              </a:ext>
            </a:extLst>
          </p:cNvPr>
          <p:cNvPicPr>
            <a:picLocks noChangeAspect="1"/>
          </p:cNvPicPr>
          <p:nvPr/>
        </p:nvPicPr>
        <p:blipFill>
          <a:blip r:embed="rId4"/>
          <a:stretch>
            <a:fillRect/>
          </a:stretch>
        </p:blipFill>
        <p:spPr>
          <a:xfrm>
            <a:off x="4665928" y="2097104"/>
            <a:ext cx="4478072" cy="1646221"/>
          </a:xfrm>
          <a:prstGeom prst="rect">
            <a:avLst/>
          </a:prstGeom>
        </p:spPr>
      </p:pic>
      <p:sp>
        <p:nvSpPr>
          <p:cNvPr id="11" name="TextBox 10">
            <a:extLst>
              <a:ext uri="{FF2B5EF4-FFF2-40B4-BE49-F238E27FC236}">
                <a16:creationId xmlns:a16="http://schemas.microsoft.com/office/drawing/2014/main" id="{3E0CE345-2B7E-76BA-3E60-0AC4DBF910A0}"/>
              </a:ext>
            </a:extLst>
          </p:cNvPr>
          <p:cNvSpPr txBox="1"/>
          <p:nvPr/>
        </p:nvSpPr>
        <p:spPr>
          <a:xfrm>
            <a:off x="45720" y="4238503"/>
            <a:ext cx="8898255" cy="646331"/>
          </a:xfrm>
          <a:prstGeom prst="rect">
            <a:avLst/>
          </a:prstGeom>
          <a:noFill/>
        </p:spPr>
        <p:txBody>
          <a:bodyPr wrap="square" rtlCol="0">
            <a:spAutoFit/>
          </a:bodyPr>
          <a:lstStyle/>
          <a:p>
            <a:pPr marL="285750" indent="-285750">
              <a:buFont typeface="Arial" panose="020B0604020202020204" pitchFamily="34" charset="0"/>
              <a:buChar char="•"/>
            </a:pPr>
            <a:r>
              <a:rPr lang="en-US" sz="1200" b="0" i="0" dirty="0">
                <a:solidFill>
                  <a:srgbClr val="0D0D0D"/>
                </a:solidFill>
                <a:effectLst/>
                <a:latin typeface="Söhne"/>
              </a:rPr>
              <a:t>Overall, this project highlights the importance of data-driven approaches in optimizing marketing strategies and driving business growth in the online retail sector. By effectively segmenting customers and providing personalized recommendations, businesses can enhance marketing efficacy, foster customer loyalty, and achieve sustainable growth in an increasingly competitive market landscape.</a:t>
            </a:r>
            <a:endParaRPr lang="en-IN" sz="1200" dirty="0"/>
          </a:p>
        </p:txBody>
      </p:sp>
    </p:spTree>
    <p:extLst>
      <p:ext uri="{BB962C8B-B14F-4D97-AF65-F5344CB8AC3E}">
        <p14:creationId xmlns:p14="http://schemas.microsoft.com/office/powerpoint/2010/main" val="2046321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323429" cy="100848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b="1" dirty="0">
                  <a:solidFill>
                    <a:srgbClr val="002060"/>
                  </a:solidFill>
                  <a:effectLst/>
                  <a:latin typeface="Consolas" panose="020B0609020204030204" pitchFamily="49" charset="0"/>
                </a:rPr>
                <a:t>Building Customer Segmentation Models using Python</a:t>
              </a:r>
            </a:p>
            <a:p>
              <a:pPr algn="ctr">
                <a:lnSpc>
                  <a:spcPts val="1996"/>
                </a:lnSpc>
                <a:spcBef>
                  <a:spcPct val="0"/>
                </a:spcBef>
              </a:pPr>
              <a:r>
                <a:rPr lang="en-US" sz="1600" b="1" dirty="0">
                  <a:latin typeface="+mj-lt"/>
                </a:rPr>
                <a:t> </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52818" y="1319595"/>
            <a:ext cx="7719937" cy="3323608"/>
            <a:chOff x="712031" y="1234880"/>
            <a:chExt cx="771993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
        <p:nvSpPr>
          <p:cNvPr id="7" name="Rectangle 6">
            <a:extLst>
              <a:ext uri="{FF2B5EF4-FFF2-40B4-BE49-F238E27FC236}">
                <a16:creationId xmlns:a16="http://schemas.microsoft.com/office/drawing/2014/main" id="{1DFE0336-D73F-E0E4-EDB6-547C145A43C2}"/>
              </a:ext>
            </a:extLst>
          </p:cNvPr>
          <p:cNvSpPr/>
          <p:nvPr/>
        </p:nvSpPr>
        <p:spPr>
          <a:xfrm>
            <a:off x="1413217" y="1319595"/>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b="0" i="0" dirty="0">
                <a:solidFill>
                  <a:srgbClr val="0D0D0D"/>
                </a:solidFill>
                <a:effectLst/>
                <a:latin typeface="Söhne"/>
              </a:rPr>
              <a:t>This project focuses on enhancing marketing strategies and boosting sales in online retail through customer segmentation and recommendation systems.</a:t>
            </a:r>
            <a:endParaRPr lang="en-US" sz="1400" dirty="0">
              <a:solidFill>
                <a:schemeClr val="tx1"/>
              </a:solidFill>
              <a:latin typeface="+mj-lt"/>
              <a:cs typeface="Times New Roman" panose="02020603050405020304" pitchFamily="18" charset="0"/>
            </a:endParaRPr>
          </a:p>
        </p:txBody>
      </p:sp>
      <p:sp>
        <p:nvSpPr>
          <p:cNvPr id="9" name="TextBox 8">
            <a:extLst>
              <a:ext uri="{FF2B5EF4-FFF2-40B4-BE49-F238E27FC236}">
                <a16:creationId xmlns:a16="http://schemas.microsoft.com/office/drawing/2014/main" id="{73D593C3-505C-7646-91BC-07D5DDBBDE06}"/>
              </a:ext>
            </a:extLst>
          </p:cNvPr>
          <p:cNvSpPr txBox="1"/>
          <p:nvPr/>
        </p:nvSpPr>
        <p:spPr>
          <a:xfrm>
            <a:off x="1430152" y="2212974"/>
            <a:ext cx="7042604" cy="738664"/>
          </a:xfrm>
          <a:prstGeom prst="rect">
            <a:avLst/>
          </a:prstGeom>
          <a:noFill/>
        </p:spPr>
        <p:txBody>
          <a:bodyPr wrap="square">
            <a:spAutoFit/>
          </a:bodyPr>
          <a:lstStyle/>
          <a:p>
            <a:r>
              <a:rPr lang="en-US" b="0" i="0" dirty="0">
                <a:solidFill>
                  <a:srgbClr val="0D0D0D"/>
                </a:solidFill>
                <a:effectLst/>
                <a:latin typeface="Söhne"/>
              </a:rPr>
              <a:t>Utilizing a transactional dataset from the UCI Machine Learning Repository spanning 2010 to 2011, the project employs data preprocessing techniques and feature engineering to derive meaningful customer-centric features, including RFM metrics.</a:t>
            </a:r>
            <a:endParaRPr lang="en-IN" dirty="0"/>
          </a:p>
        </p:txBody>
      </p:sp>
      <p:sp>
        <p:nvSpPr>
          <p:cNvPr id="12" name="TextBox 11">
            <a:extLst>
              <a:ext uri="{FF2B5EF4-FFF2-40B4-BE49-F238E27FC236}">
                <a16:creationId xmlns:a16="http://schemas.microsoft.com/office/drawing/2014/main" id="{5F775136-672B-CF20-AE0E-81E49C315932}"/>
              </a:ext>
            </a:extLst>
          </p:cNvPr>
          <p:cNvSpPr txBox="1"/>
          <p:nvPr/>
        </p:nvSpPr>
        <p:spPr>
          <a:xfrm>
            <a:off x="1430151" y="3177540"/>
            <a:ext cx="7042604" cy="541020"/>
          </a:xfrm>
          <a:prstGeom prst="rect">
            <a:avLst/>
          </a:prstGeom>
          <a:noFill/>
        </p:spPr>
        <p:txBody>
          <a:bodyPr wrap="square" rtlCol="0">
            <a:spAutoFit/>
          </a:bodyPr>
          <a:lstStyle/>
          <a:p>
            <a:r>
              <a:rPr lang="en-US" b="0" i="0" dirty="0">
                <a:solidFill>
                  <a:srgbClr val="0D0D0D"/>
                </a:solidFill>
                <a:effectLst/>
                <a:latin typeface="Söhne"/>
              </a:rPr>
              <a:t>Customer segmentation is conducted using the K-means clustering algorithm, enabling the identification of distinct customer groups with unique behaviors and preferences.</a:t>
            </a:r>
            <a:endParaRPr lang="en-IN" dirty="0"/>
          </a:p>
        </p:txBody>
      </p:sp>
      <p:sp>
        <p:nvSpPr>
          <p:cNvPr id="13" name="TextBox 12">
            <a:extLst>
              <a:ext uri="{FF2B5EF4-FFF2-40B4-BE49-F238E27FC236}">
                <a16:creationId xmlns:a16="http://schemas.microsoft.com/office/drawing/2014/main" id="{0EFF9731-52BC-5BAA-4C1D-F9A57A443A56}"/>
              </a:ext>
            </a:extLst>
          </p:cNvPr>
          <p:cNvSpPr txBox="1"/>
          <p:nvPr/>
        </p:nvSpPr>
        <p:spPr>
          <a:xfrm>
            <a:off x="1413217" y="4038601"/>
            <a:ext cx="7059538" cy="815608"/>
          </a:xfrm>
          <a:prstGeom prst="rect">
            <a:avLst/>
          </a:prstGeom>
          <a:noFill/>
        </p:spPr>
        <p:txBody>
          <a:bodyPr wrap="square" rtlCol="0">
            <a:spAutoFit/>
          </a:bodyPr>
          <a:lstStyle/>
          <a:p>
            <a:r>
              <a:rPr lang="en-US" sz="1100" b="0" i="0" dirty="0">
                <a:solidFill>
                  <a:srgbClr val="0D0D0D"/>
                </a:solidFill>
                <a:effectLst/>
                <a:latin typeface="Söhne"/>
              </a:rPr>
              <a:t>A recommendation system is developed to suggest top-selling products to customers within each segment, leading to personalized shopping experiences and improved marketing efficacy. Evaluation metrics such as precision, recall, and MAP are utilized to assess the system's performance, highlighting its impact on sales and marketing strategies in the online retail domain</a:t>
            </a:r>
            <a:r>
              <a:rPr lang="en-US" b="0" i="0" dirty="0">
                <a:solidFill>
                  <a:srgbClr val="0D0D0D"/>
                </a:solidFill>
                <a:effectLst/>
                <a:latin typeface="Söhne"/>
              </a:rPr>
              <a:t>.</a:t>
            </a:r>
            <a:endParaRPr lang="en-IN" dirty="0"/>
          </a:p>
        </p:txBody>
      </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42495" y="1284891"/>
            <a:ext cx="5058525" cy="3539430"/>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b="0" i="0" dirty="0">
                <a:effectLst/>
                <a:latin typeface="system-ui"/>
              </a:rPr>
              <a:t>In this project, we delve deep into the thriving sector of </a:t>
            </a:r>
            <a:r>
              <a:rPr lang="en-US" b="1" i="0" dirty="0">
                <a:effectLst/>
                <a:latin typeface="system-ui"/>
              </a:rPr>
              <a:t>online retail</a:t>
            </a:r>
            <a:r>
              <a:rPr lang="en-US" b="0" i="0" dirty="0">
                <a:effectLst/>
                <a:latin typeface="system-ui"/>
              </a:rPr>
              <a:t> by analyzing a </a:t>
            </a:r>
            <a:r>
              <a:rPr lang="en-US" b="1" i="0" dirty="0">
                <a:effectLst/>
                <a:latin typeface="system-ui"/>
              </a:rPr>
              <a:t>transactional dataset</a:t>
            </a:r>
            <a:r>
              <a:rPr lang="en-US" b="0" i="0" dirty="0">
                <a:effectLst/>
                <a:latin typeface="system-ui"/>
              </a:rPr>
              <a:t> from a UK-based retailer, available at the </a:t>
            </a:r>
            <a:r>
              <a:rPr lang="en-US" b="0" i="0" u="none" strike="noStrike" dirty="0">
                <a:effectLst/>
                <a:latin typeface="system-ui"/>
                <a:hlinkClick r:id="rId3"/>
              </a:rPr>
              <a:t>UCI Machine Learning Repository</a:t>
            </a:r>
            <a:r>
              <a:rPr lang="en-US" b="0" i="0" dirty="0">
                <a:effectLst/>
                <a:latin typeface="system-ui"/>
              </a:rPr>
              <a:t>. This dataset documents all transactions between 2010 and 2011. Our primary objective is to amplify the efficiency of marketing strategies and boost sales through </a:t>
            </a:r>
            <a:r>
              <a:rPr lang="en-US" b="1" i="0" dirty="0">
                <a:effectLst/>
                <a:latin typeface="system-ui"/>
              </a:rPr>
              <a:t>customer segmentation</a:t>
            </a:r>
            <a:r>
              <a:rPr lang="en-US" b="0" i="0" dirty="0">
                <a:effectLst/>
                <a:latin typeface="system-ui"/>
              </a:rPr>
              <a:t>. We aim to transform the transactional data into a customer-centric dataset by creating new features that will facilitate the segmentation of customers into distinct groups using the </a:t>
            </a:r>
            <a:r>
              <a:rPr lang="en-US" b="1" i="0" dirty="0">
                <a:effectLst/>
                <a:latin typeface="system-ui"/>
              </a:rPr>
              <a:t>K-means clustering</a:t>
            </a:r>
            <a:r>
              <a:rPr lang="en-US" b="0" i="0" dirty="0">
                <a:effectLst/>
                <a:latin typeface="system-ui"/>
              </a:rPr>
              <a:t> algorithm. This segmentation will allow us to understand the distinct </a:t>
            </a:r>
            <a:r>
              <a:rPr lang="en-US" b="1" i="0" dirty="0">
                <a:effectLst/>
                <a:latin typeface="system-ui"/>
              </a:rPr>
              <a:t>profiles</a:t>
            </a:r>
            <a:r>
              <a:rPr lang="en-US" b="0" i="0" dirty="0">
                <a:effectLst/>
                <a:latin typeface="system-ui"/>
              </a:rPr>
              <a:t> and preferences of different customer groups. Building upon this, we intend to develop a </a:t>
            </a:r>
            <a:r>
              <a:rPr lang="en-US" b="1" i="0" dirty="0">
                <a:effectLst/>
                <a:latin typeface="system-ui"/>
              </a:rPr>
              <a:t>recommendation system</a:t>
            </a:r>
            <a:r>
              <a:rPr lang="en-US" b="0" i="0" dirty="0">
                <a:effectLst/>
                <a:latin typeface="system-ui"/>
              </a:rPr>
              <a:t> that will suggest top-selling products to customers within each segment who haven't purchased those items yet, ultimately enhancing marketing efficacy and fostering increased sales.</a:t>
            </a:r>
            <a:endParaRPr lang="en-IN"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4"/>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5"/>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
        <p:nvSpPr>
          <p:cNvPr id="4" name="TextBox 3">
            <a:extLst>
              <a:ext uri="{FF2B5EF4-FFF2-40B4-BE49-F238E27FC236}">
                <a16:creationId xmlns:a16="http://schemas.microsoft.com/office/drawing/2014/main" id="{E210DC6A-8E69-29C4-98D0-32134032140F}"/>
              </a:ext>
            </a:extLst>
          </p:cNvPr>
          <p:cNvSpPr txBox="1"/>
          <p:nvPr/>
        </p:nvSpPr>
        <p:spPr>
          <a:xfrm>
            <a:off x="49764" y="1086531"/>
            <a:ext cx="5275144" cy="3177793"/>
          </a:xfrm>
          <a:prstGeom prst="rect">
            <a:avLst/>
          </a:prstGeom>
          <a:noFill/>
        </p:spPr>
        <p:txBody>
          <a:bodyPr wrap="square" rtlCol="0">
            <a:spAutoFit/>
          </a:bodyPr>
          <a:lstStyle/>
          <a:p>
            <a:pPr algn="l"/>
            <a:r>
              <a:rPr lang="en-US" sz="1050" b="1" i="0" dirty="0">
                <a:solidFill>
                  <a:srgbClr val="0D0D0D"/>
                </a:solidFill>
                <a:effectLst/>
                <a:latin typeface="Söhne"/>
              </a:rPr>
              <a:t>Objective:</a:t>
            </a:r>
            <a:endParaRPr lang="en-US" sz="1050" b="0" i="0" dirty="0">
              <a:solidFill>
                <a:srgbClr val="0D0D0D"/>
              </a:solidFill>
              <a:effectLst/>
              <a:latin typeface="Söhne"/>
            </a:endParaRPr>
          </a:p>
          <a:p>
            <a:pPr algn="l">
              <a:buFont typeface="Arial" panose="020B0604020202020204" pitchFamily="34" charset="0"/>
              <a:buChar char="•"/>
            </a:pPr>
            <a:r>
              <a:rPr lang="en-US" sz="1050" b="0" i="0" dirty="0">
                <a:solidFill>
                  <a:srgbClr val="0D0D0D"/>
                </a:solidFill>
                <a:effectLst/>
                <a:latin typeface="Söhne"/>
              </a:rPr>
              <a:t>Amplify marketing strategies and boost sales in online retail.</a:t>
            </a:r>
          </a:p>
          <a:p>
            <a:pPr algn="l">
              <a:buFont typeface="Arial" panose="020B0604020202020204" pitchFamily="34" charset="0"/>
              <a:buChar char="•"/>
            </a:pPr>
            <a:r>
              <a:rPr lang="en-US" sz="1050" b="0" i="0" dirty="0">
                <a:solidFill>
                  <a:srgbClr val="0D0D0D"/>
                </a:solidFill>
                <a:effectLst/>
                <a:latin typeface="Söhne"/>
              </a:rPr>
              <a:t>Utilize a transactional dataset from a UK-based retailer (2010-2011).</a:t>
            </a:r>
          </a:p>
          <a:p>
            <a:pPr algn="l">
              <a:buFont typeface="Arial" panose="020B0604020202020204" pitchFamily="34" charset="0"/>
              <a:buChar char="•"/>
            </a:pPr>
            <a:r>
              <a:rPr lang="en-US" sz="1050" b="0" i="0" dirty="0">
                <a:solidFill>
                  <a:srgbClr val="0D0D0D"/>
                </a:solidFill>
                <a:effectLst/>
                <a:latin typeface="Söhne"/>
              </a:rPr>
              <a:t>Implement customer segmentation for targeted marketing.</a:t>
            </a:r>
          </a:p>
          <a:p>
            <a:pPr algn="l">
              <a:buFont typeface="Arial" panose="020B0604020202020204" pitchFamily="34" charset="0"/>
              <a:buChar char="•"/>
            </a:pPr>
            <a:r>
              <a:rPr lang="en-US" sz="1050" b="0" i="0" dirty="0">
                <a:solidFill>
                  <a:srgbClr val="0D0D0D"/>
                </a:solidFill>
                <a:effectLst/>
                <a:latin typeface="Söhne"/>
              </a:rPr>
              <a:t>Develop a recommendation system for personalized product suggestions.</a:t>
            </a:r>
          </a:p>
          <a:p>
            <a:pPr algn="l"/>
            <a:r>
              <a:rPr lang="en-IN" sz="1000" b="1" i="0" dirty="0">
                <a:solidFill>
                  <a:srgbClr val="0D0D0D"/>
                </a:solidFill>
                <a:effectLst/>
                <a:latin typeface="Söhne"/>
              </a:rPr>
              <a:t>Approach:</a:t>
            </a:r>
            <a:endParaRPr lang="en-IN" sz="1000" b="0" i="0" dirty="0">
              <a:solidFill>
                <a:srgbClr val="0D0D0D"/>
              </a:solidFill>
              <a:effectLst/>
              <a:latin typeface="Söhne"/>
            </a:endParaRPr>
          </a:p>
          <a:p>
            <a:pPr algn="l">
              <a:buFont typeface="+mj-lt"/>
              <a:buAutoNum type="arabicPeriod"/>
            </a:pPr>
            <a:r>
              <a:rPr lang="en-IN" sz="1000" b="1" i="0" dirty="0">
                <a:solidFill>
                  <a:srgbClr val="0D0D0D"/>
                </a:solidFill>
                <a:effectLst/>
                <a:latin typeface="Söhne"/>
              </a:rPr>
              <a:t>Data Analysis:</a:t>
            </a:r>
            <a:endParaRPr lang="en-IN" sz="1000" b="0" i="0" dirty="0">
              <a:solidFill>
                <a:srgbClr val="0D0D0D"/>
              </a:solidFill>
              <a:effectLst/>
              <a:latin typeface="Söhne"/>
            </a:endParaRPr>
          </a:p>
          <a:p>
            <a:pPr marL="742950" lvl="1" indent="-285750" algn="l">
              <a:buFont typeface="+mj-lt"/>
              <a:buAutoNum type="arabicPeriod"/>
            </a:pPr>
            <a:r>
              <a:rPr lang="en-IN" sz="1000" b="0" i="0" dirty="0" err="1">
                <a:solidFill>
                  <a:srgbClr val="0D0D0D"/>
                </a:solidFill>
                <a:effectLst/>
                <a:latin typeface="Söhne"/>
              </a:rPr>
              <a:t>Analyze</a:t>
            </a:r>
            <a:r>
              <a:rPr lang="en-IN" sz="1000" dirty="0">
                <a:solidFill>
                  <a:srgbClr val="0D0D0D"/>
                </a:solidFill>
                <a:latin typeface="Söhne"/>
              </a:rPr>
              <a:t> </a:t>
            </a:r>
            <a:r>
              <a:rPr lang="en-IN" sz="1000" b="0" i="0" dirty="0">
                <a:solidFill>
                  <a:srgbClr val="0D0D0D"/>
                </a:solidFill>
                <a:effectLst/>
                <a:latin typeface="Söhne"/>
              </a:rPr>
              <a:t>transactional dataset from the UCI ML Repository.</a:t>
            </a:r>
          </a:p>
          <a:p>
            <a:pPr marL="742950" lvl="1" indent="-285750" algn="l">
              <a:buFont typeface="+mj-lt"/>
              <a:buAutoNum type="arabicPeriod"/>
            </a:pPr>
            <a:r>
              <a:rPr lang="en-IN" sz="1000" b="0" i="0" dirty="0">
                <a:solidFill>
                  <a:srgbClr val="0D0D0D"/>
                </a:solidFill>
                <a:effectLst/>
                <a:latin typeface="Söhne"/>
              </a:rPr>
              <a:t>Understand customer behaviour and preferences.</a:t>
            </a:r>
          </a:p>
          <a:p>
            <a:pPr algn="l">
              <a:buFont typeface="+mj-lt"/>
              <a:buAutoNum type="arabicPeriod"/>
            </a:pPr>
            <a:r>
              <a:rPr lang="en-IN" sz="1000" b="1" i="0" dirty="0">
                <a:solidFill>
                  <a:srgbClr val="0D0D0D"/>
                </a:solidFill>
                <a:effectLst/>
                <a:latin typeface="Söhne"/>
              </a:rPr>
              <a:t>Feature Engineering:</a:t>
            </a:r>
            <a:endParaRPr lang="en-IN" sz="1000" b="0" i="0" dirty="0">
              <a:solidFill>
                <a:srgbClr val="0D0D0D"/>
              </a:solidFill>
              <a:effectLst/>
              <a:latin typeface="Söhne"/>
            </a:endParaRPr>
          </a:p>
          <a:p>
            <a:pPr marL="742950" lvl="1" indent="-285750" algn="l">
              <a:buFont typeface="+mj-lt"/>
              <a:buAutoNum type="arabicPeriod"/>
            </a:pPr>
            <a:r>
              <a:rPr lang="en-IN" sz="1000" b="0" i="0" dirty="0">
                <a:solidFill>
                  <a:srgbClr val="0D0D0D"/>
                </a:solidFill>
                <a:effectLst/>
                <a:latin typeface="Söhne"/>
              </a:rPr>
              <a:t>Transform transactional data into customer-centric features.</a:t>
            </a:r>
          </a:p>
          <a:p>
            <a:pPr marL="742950" lvl="1" indent="-285750" algn="l">
              <a:buFont typeface="+mj-lt"/>
              <a:buAutoNum type="arabicPeriod"/>
            </a:pPr>
            <a:r>
              <a:rPr lang="en-IN" sz="1000" b="0" i="0" dirty="0">
                <a:solidFill>
                  <a:srgbClr val="0D0D0D"/>
                </a:solidFill>
                <a:effectLst/>
                <a:latin typeface="Söhne"/>
              </a:rPr>
              <a:t>Create new features for customer segmentation.</a:t>
            </a:r>
          </a:p>
          <a:p>
            <a:pPr algn="l">
              <a:buFont typeface="+mj-lt"/>
              <a:buAutoNum type="arabicPeriod"/>
            </a:pPr>
            <a:r>
              <a:rPr lang="en-IN" sz="1000" b="1" i="0" dirty="0">
                <a:solidFill>
                  <a:srgbClr val="0D0D0D"/>
                </a:solidFill>
                <a:effectLst/>
                <a:latin typeface="Söhne"/>
              </a:rPr>
              <a:t>Customer Segmentation:</a:t>
            </a:r>
            <a:endParaRPr lang="en-IN" sz="1000" b="0" i="0" dirty="0">
              <a:solidFill>
                <a:srgbClr val="0D0D0D"/>
              </a:solidFill>
              <a:effectLst/>
              <a:latin typeface="Söhne"/>
            </a:endParaRPr>
          </a:p>
          <a:p>
            <a:pPr marL="742950" lvl="1" indent="-285750" algn="l">
              <a:buFont typeface="+mj-lt"/>
              <a:buAutoNum type="arabicPeriod"/>
            </a:pPr>
            <a:r>
              <a:rPr lang="en-IN" sz="1000" b="0" i="0" dirty="0">
                <a:solidFill>
                  <a:srgbClr val="0D0D0D"/>
                </a:solidFill>
                <a:effectLst/>
                <a:latin typeface="Söhne"/>
              </a:rPr>
              <a:t>Utilize K-means clustering for grouping customers.</a:t>
            </a:r>
          </a:p>
          <a:p>
            <a:pPr marL="742950" lvl="1" indent="-285750" algn="l">
              <a:buFont typeface="+mj-lt"/>
              <a:buAutoNum type="arabicPeriod"/>
            </a:pPr>
            <a:r>
              <a:rPr lang="en-IN" sz="1000" b="0" i="0" dirty="0">
                <a:solidFill>
                  <a:srgbClr val="0D0D0D"/>
                </a:solidFill>
                <a:effectLst/>
                <a:latin typeface="Söhne"/>
              </a:rPr>
              <a:t>Identify distinct customer profiles and preferences.</a:t>
            </a:r>
          </a:p>
          <a:p>
            <a:pPr algn="l">
              <a:buFont typeface="+mj-lt"/>
              <a:buAutoNum type="arabicPeriod"/>
            </a:pPr>
            <a:r>
              <a:rPr lang="en-IN" sz="1000" b="1" i="0" dirty="0">
                <a:solidFill>
                  <a:srgbClr val="0D0D0D"/>
                </a:solidFill>
                <a:effectLst/>
                <a:latin typeface="Söhne"/>
              </a:rPr>
              <a:t>Recommendation System:</a:t>
            </a:r>
            <a:endParaRPr lang="en-IN" sz="1000" b="0" i="0" dirty="0">
              <a:solidFill>
                <a:srgbClr val="0D0D0D"/>
              </a:solidFill>
              <a:effectLst/>
              <a:latin typeface="Söhne"/>
            </a:endParaRPr>
          </a:p>
          <a:p>
            <a:pPr marL="742950" lvl="1" indent="-285750" algn="l">
              <a:buFont typeface="+mj-lt"/>
              <a:buAutoNum type="arabicPeriod"/>
            </a:pPr>
            <a:r>
              <a:rPr lang="en-IN" sz="1000" b="0" i="0" dirty="0">
                <a:solidFill>
                  <a:srgbClr val="0D0D0D"/>
                </a:solidFill>
                <a:effectLst/>
                <a:latin typeface="Söhne"/>
              </a:rPr>
              <a:t>Develop a system to suggest top-selling products.</a:t>
            </a:r>
          </a:p>
          <a:p>
            <a:pPr marL="742950" lvl="1" indent="-285750" algn="l">
              <a:buFont typeface="+mj-lt"/>
              <a:buAutoNum type="arabicPeriod"/>
            </a:pPr>
            <a:r>
              <a:rPr lang="en-IN" sz="1000" b="0" i="0" dirty="0">
                <a:solidFill>
                  <a:srgbClr val="0D0D0D"/>
                </a:solidFill>
                <a:effectLst/>
                <a:latin typeface="Söhne"/>
              </a:rPr>
              <a:t>Tailor recommendations for each customer segment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900" b="0" i="0" u="none" strike="noStrike" cap="none" normalizeH="0" baseline="0" dirty="0">
              <a:ln>
                <a:noFill/>
              </a:ln>
              <a:solidFill>
                <a:schemeClr val="tx1"/>
              </a:solidFill>
              <a:effectLst/>
              <a:latin typeface="Arial" panose="020B0604020202020204" pitchFamily="34" charset="0"/>
            </a:endParaRPr>
          </a:p>
          <a:p>
            <a:endParaRPr lang="en-IN" sz="900" dirty="0"/>
          </a:p>
        </p:txBody>
      </p:sp>
      <p:sp>
        <p:nvSpPr>
          <p:cNvPr id="20" name="Rectangle 8">
            <a:extLst>
              <a:ext uri="{FF2B5EF4-FFF2-40B4-BE49-F238E27FC236}">
                <a16:creationId xmlns:a16="http://schemas.microsoft.com/office/drawing/2014/main" id="{3CA77F27-C4AA-B16B-DC4F-EE75330897ED}"/>
              </a:ext>
            </a:extLst>
          </p:cNvPr>
          <p:cNvSpPr>
            <a:spLocks noChangeArrowheads="1"/>
          </p:cNvSpPr>
          <p:nvPr/>
        </p:nvSpPr>
        <p:spPr bwMode="auto">
          <a:xfrm>
            <a:off x="0" y="0"/>
            <a:ext cx="7191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1" name="TextBox 20">
            <a:extLst>
              <a:ext uri="{FF2B5EF4-FFF2-40B4-BE49-F238E27FC236}">
                <a16:creationId xmlns:a16="http://schemas.microsoft.com/office/drawing/2014/main" id="{A6CB0DC1-53DF-6E73-9773-12E91F57244D}"/>
              </a:ext>
            </a:extLst>
          </p:cNvPr>
          <p:cNvSpPr txBox="1"/>
          <p:nvPr/>
        </p:nvSpPr>
        <p:spPr>
          <a:xfrm>
            <a:off x="49765" y="4000500"/>
            <a:ext cx="5275144" cy="754053"/>
          </a:xfrm>
          <a:prstGeom prst="rect">
            <a:avLst/>
          </a:prstGeom>
          <a:noFill/>
        </p:spPr>
        <p:txBody>
          <a:bodyPr wrap="square" rtlCol="0">
            <a:spAutoFit/>
          </a:bodyPr>
          <a:lstStyle/>
          <a:p>
            <a:r>
              <a:rPr lang="en-IN" sz="1100" b="1" i="0" dirty="0">
                <a:solidFill>
                  <a:srgbClr val="0D0D0D"/>
                </a:solidFill>
                <a:effectLst/>
                <a:latin typeface="Söhne"/>
              </a:rPr>
              <a:t>Expected Outcomes:</a:t>
            </a:r>
          </a:p>
          <a:p>
            <a:pPr marL="171450" indent="-171450">
              <a:buFont typeface="Arial" panose="020B0604020202020204" pitchFamily="34" charset="0"/>
              <a:buChar char="•"/>
            </a:pPr>
            <a:r>
              <a:rPr lang="en-US" sz="1100" b="0" i="0" dirty="0">
                <a:solidFill>
                  <a:srgbClr val="0D0D0D"/>
                </a:solidFill>
                <a:effectLst/>
                <a:latin typeface="Söhne"/>
              </a:rPr>
              <a:t>Enhanced marketing efficiency through targeted campaigns.</a:t>
            </a:r>
          </a:p>
          <a:p>
            <a:pPr marL="171450" indent="-171450">
              <a:buFont typeface="Arial" panose="020B0604020202020204" pitchFamily="34" charset="0"/>
              <a:buChar char="•"/>
            </a:pPr>
            <a:r>
              <a:rPr lang="en-US" sz="1100" b="0" i="0" dirty="0">
                <a:solidFill>
                  <a:srgbClr val="0D0D0D"/>
                </a:solidFill>
                <a:effectLst/>
                <a:latin typeface="Söhne"/>
              </a:rPr>
              <a:t>Increased sales by offering personalized product recommendations.</a:t>
            </a:r>
            <a:endParaRPr lang="en-US" sz="1100" dirty="0">
              <a:solidFill>
                <a:srgbClr val="0D0D0D"/>
              </a:solidFill>
              <a:latin typeface="Söhne"/>
            </a:endParaRPr>
          </a:p>
          <a:p>
            <a:pPr marL="171450" indent="-171450">
              <a:buFont typeface="Arial" panose="020B0604020202020204" pitchFamily="34" charset="0"/>
              <a:buChar char="•"/>
            </a:pPr>
            <a:r>
              <a:rPr lang="en-IN" sz="1000" dirty="0"/>
              <a:t>Insights into customer behaviour for future optimizations.</a:t>
            </a:r>
          </a:p>
        </p:txBody>
      </p:sp>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64294" y="651016"/>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126996" y="1134562"/>
            <a:ext cx="8466813" cy="5850319"/>
          </a:xfrm>
          <a:prstGeom prst="rect">
            <a:avLst/>
          </a:prstGeom>
          <a:noFill/>
        </p:spPr>
        <p:txBody>
          <a:bodyPr wrap="square" rtlCol="0">
            <a:spAutoFit/>
          </a:bodyPr>
          <a:lstStyle/>
          <a:p>
            <a:pPr algn="l">
              <a:buFont typeface="Arial" panose="020B0604020202020204" pitchFamily="34" charset="0"/>
              <a:buChar char="•"/>
            </a:pPr>
            <a:r>
              <a:rPr lang="en-IN" b="1" i="0" dirty="0">
                <a:solidFill>
                  <a:srgbClr val="0D0D0D"/>
                </a:solidFill>
                <a:effectLst/>
                <a:latin typeface="Söhne"/>
              </a:rPr>
              <a:t>Data Exploration and Preprocessing:</a:t>
            </a:r>
          </a:p>
          <a:p>
            <a:pPr algn="l">
              <a:buFont typeface="Arial" panose="020B0604020202020204" pitchFamily="34" charset="0"/>
              <a:buChar char="•"/>
            </a:pPr>
            <a:r>
              <a:rPr lang="en-US" sz="900" b="0" i="0" dirty="0">
                <a:solidFill>
                  <a:srgbClr val="0D0D0D"/>
                </a:solidFill>
                <a:effectLst/>
                <a:latin typeface="Söhne"/>
              </a:rPr>
              <a:t>Begin by exploring the transactional dataset from the UCI Machine Learning Repository.</a:t>
            </a:r>
          </a:p>
          <a:p>
            <a:pPr algn="l">
              <a:buFont typeface="Arial" panose="020B0604020202020204" pitchFamily="34" charset="0"/>
              <a:buChar char="•"/>
            </a:pPr>
            <a:r>
              <a:rPr lang="en-US" sz="900" b="0" i="0" dirty="0">
                <a:solidFill>
                  <a:srgbClr val="0D0D0D"/>
                </a:solidFill>
                <a:effectLst/>
                <a:latin typeface="Söhne"/>
              </a:rPr>
              <a:t>Conduct data preprocessing tasks such as handling missing values, outliers, and converting date/time variables.</a:t>
            </a:r>
          </a:p>
          <a:p>
            <a:pPr algn="l">
              <a:buFont typeface="Arial" panose="020B0604020202020204" pitchFamily="34" charset="0"/>
              <a:buChar char="•"/>
            </a:pPr>
            <a:r>
              <a:rPr lang="en-US" sz="900" b="0" i="0" dirty="0">
                <a:solidFill>
                  <a:srgbClr val="0D0D0D"/>
                </a:solidFill>
                <a:effectLst/>
                <a:latin typeface="Söhne"/>
              </a:rPr>
              <a:t>Perform exploratory data analysis (EDA) to gain insights into the dataset's structure and distribution.</a:t>
            </a:r>
          </a:p>
          <a:p>
            <a:pPr algn="l">
              <a:buFont typeface="Arial" panose="020B0604020202020204" pitchFamily="34" charset="0"/>
              <a:buChar char="•"/>
            </a:pPr>
            <a:r>
              <a:rPr lang="en-IN" b="1" i="0" dirty="0">
                <a:solidFill>
                  <a:srgbClr val="0D0D0D"/>
                </a:solidFill>
                <a:effectLst/>
                <a:latin typeface="Söhne"/>
              </a:rPr>
              <a:t>Feature Engineering:</a:t>
            </a:r>
            <a:endParaRPr lang="en-US" dirty="0">
              <a:solidFill>
                <a:srgbClr val="0D0D0D"/>
              </a:solidFill>
              <a:latin typeface="Söhne"/>
            </a:endParaRPr>
          </a:p>
          <a:p>
            <a:pPr algn="l">
              <a:buFont typeface="Arial" panose="020B0604020202020204" pitchFamily="34" charset="0"/>
              <a:buChar char="•"/>
            </a:pPr>
            <a:r>
              <a:rPr lang="en-US" sz="900" b="0" i="0" dirty="0">
                <a:solidFill>
                  <a:srgbClr val="0D0D0D"/>
                </a:solidFill>
                <a:effectLst/>
                <a:latin typeface="Söhne"/>
              </a:rPr>
              <a:t>Transform the transactional data into a customer-centric dataset by creating new features.</a:t>
            </a:r>
          </a:p>
          <a:p>
            <a:pPr algn="l">
              <a:buFont typeface="Arial" panose="020B0604020202020204" pitchFamily="34" charset="0"/>
              <a:buChar char="•"/>
            </a:pPr>
            <a:r>
              <a:rPr lang="en-US" sz="900" b="0" i="0" dirty="0">
                <a:solidFill>
                  <a:srgbClr val="0D0D0D"/>
                </a:solidFill>
                <a:effectLst/>
                <a:latin typeface="Söhne"/>
              </a:rPr>
              <a:t>Derive meaningful features such as Recency, Frequency, and Monetary (RFM) metrics to capture customer behavior.</a:t>
            </a:r>
          </a:p>
          <a:p>
            <a:pPr algn="l">
              <a:buFont typeface="Arial" panose="020B0604020202020204" pitchFamily="34" charset="0"/>
              <a:buChar char="•"/>
            </a:pPr>
            <a:r>
              <a:rPr lang="en-US" sz="900" b="0" i="0" dirty="0">
                <a:solidFill>
                  <a:srgbClr val="0D0D0D"/>
                </a:solidFill>
                <a:effectLst/>
                <a:latin typeface="Söhne"/>
              </a:rPr>
              <a:t>Introduce additional variables that may represent customer preferences or engagement.</a:t>
            </a:r>
          </a:p>
          <a:p>
            <a:pPr algn="l">
              <a:buFont typeface="Arial" panose="020B0604020202020204" pitchFamily="34" charset="0"/>
              <a:buChar char="•"/>
            </a:pPr>
            <a:r>
              <a:rPr lang="en-IN" sz="1400" b="1" i="0" dirty="0">
                <a:solidFill>
                  <a:srgbClr val="0D0D0D"/>
                </a:solidFill>
                <a:effectLst/>
                <a:latin typeface="Söhne"/>
              </a:rPr>
              <a:t>Customer Segmentation:</a:t>
            </a:r>
            <a:endParaRPr lang="en-US" sz="1100" dirty="0">
              <a:solidFill>
                <a:srgbClr val="0D0D0D"/>
              </a:solidFill>
              <a:latin typeface="Söhne"/>
            </a:endParaRPr>
          </a:p>
          <a:p>
            <a:pPr algn="l">
              <a:buFont typeface="Arial" panose="020B0604020202020204" pitchFamily="34" charset="0"/>
              <a:buChar char="•"/>
            </a:pPr>
            <a:r>
              <a:rPr lang="en-US" sz="900" b="0" i="0" dirty="0">
                <a:solidFill>
                  <a:srgbClr val="0D0D0D"/>
                </a:solidFill>
                <a:effectLst/>
                <a:latin typeface="Söhne"/>
              </a:rPr>
              <a:t>Apply the K-means clustering algorithm to segment customers into distinct groups based on the engineered features.</a:t>
            </a:r>
          </a:p>
          <a:p>
            <a:pPr algn="l">
              <a:buFont typeface="Arial" panose="020B0604020202020204" pitchFamily="34" charset="0"/>
              <a:buChar char="•"/>
            </a:pPr>
            <a:r>
              <a:rPr lang="en-US" sz="900" b="0" i="0" dirty="0">
                <a:solidFill>
                  <a:srgbClr val="0D0D0D"/>
                </a:solidFill>
                <a:effectLst/>
                <a:latin typeface="Söhne"/>
              </a:rPr>
              <a:t>Experiment with different numbers of clusters to identify the optimal segmentation.</a:t>
            </a:r>
          </a:p>
          <a:p>
            <a:pPr algn="l">
              <a:buFont typeface="Arial" panose="020B0604020202020204" pitchFamily="34" charset="0"/>
              <a:buChar char="•"/>
            </a:pPr>
            <a:r>
              <a:rPr lang="en-US" sz="900" b="0" i="0" dirty="0">
                <a:solidFill>
                  <a:srgbClr val="0D0D0D"/>
                </a:solidFill>
                <a:effectLst/>
                <a:latin typeface="Söhne"/>
              </a:rPr>
              <a:t>Analyze the characteristics of each segment to understand the unique profiles and preferences of different customer groups.</a:t>
            </a:r>
          </a:p>
          <a:p>
            <a:pPr algn="l"/>
            <a:r>
              <a:rPr lang="en-IN" b="1" i="0" dirty="0">
                <a:solidFill>
                  <a:srgbClr val="0D0D0D"/>
                </a:solidFill>
                <a:effectLst/>
                <a:latin typeface="Söhne"/>
              </a:rPr>
              <a:t>Recommendation System Development:</a:t>
            </a:r>
          </a:p>
          <a:p>
            <a:pPr algn="l">
              <a:buFont typeface="Arial" panose="020B0604020202020204" pitchFamily="34" charset="0"/>
              <a:buChar char="•"/>
            </a:pPr>
            <a:r>
              <a:rPr lang="en-US" sz="900" b="0" i="0" dirty="0">
                <a:solidFill>
                  <a:srgbClr val="0D0D0D"/>
                </a:solidFill>
                <a:effectLst/>
                <a:latin typeface="Söhne"/>
              </a:rPr>
              <a:t>Develop a recommendation system that suggests top-selling products to customers within each segment.</a:t>
            </a:r>
          </a:p>
          <a:p>
            <a:pPr algn="l">
              <a:buFont typeface="Arial" panose="020B0604020202020204" pitchFamily="34" charset="0"/>
              <a:buChar char="•"/>
            </a:pPr>
            <a:r>
              <a:rPr lang="en-US" sz="900" b="0" i="0" dirty="0">
                <a:solidFill>
                  <a:srgbClr val="0D0D0D"/>
                </a:solidFill>
                <a:effectLst/>
                <a:latin typeface="Söhne"/>
              </a:rPr>
              <a:t>Utilize collaborative filtering, content-based filtering, or hybrid approaches to generate personalized recommendations.</a:t>
            </a:r>
          </a:p>
          <a:p>
            <a:pPr algn="l">
              <a:buFont typeface="Arial" panose="020B0604020202020204" pitchFamily="34" charset="0"/>
              <a:buChar char="•"/>
            </a:pPr>
            <a:r>
              <a:rPr lang="en-US" sz="900" b="0" i="0" dirty="0">
                <a:solidFill>
                  <a:srgbClr val="0D0D0D"/>
                </a:solidFill>
                <a:effectLst/>
                <a:latin typeface="Söhne"/>
              </a:rPr>
              <a:t>Implement algorithms to ensure the recommendations are relevant and likely to enhance sales.</a:t>
            </a:r>
          </a:p>
          <a:p>
            <a:pPr algn="l"/>
            <a:r>
              <a:rPr lang="en-US" sz="1400" b="1" i="0" dirty="0">
                <a:solidFill>
                  <a:srgbClr val="0D0D0D"/>
                </a:solidFill>
                <a:effectLst/>
                <a:latin typeface="Söhne"/>
              </a:rPr>
              <a:t>Evaluation and Optimization:</a:t>
            </a:r>
            <a:endParaRPr lang="en-US" sz="1400" b="0" i="0" dirty="0">
              <a:solidFill>
                <a:srgbClr val="0D0D0D"/>
              </a:solidFill>
              <a:effectLst/>
              <a:latin typeface="Söhne"/>
            </a:endParaRPr>
          </a:p>
          <a:p>
            <a:pPr algn="l">
              <a:buFont typeface="Arial" panose="020B0604020202020204" pitchFamily="34" charset="0"/>
              <a:buChar char="•"/>
            </a:pPr>
            <a:r>
              <a:rPr lang="en-US" sz="900" b="0" i="0" dirty="0">
                <a:solidFill>
                  <a:srgbClr val="0D0D0D"/>
                </a:solidFill>
                <a:effectLst/>
                <a:latin typeface="Söhne"/>
              </a:rPr>
              <a:t>Evaluate the effectiveness of the customer segmentation and recommendation system using appropriate metrics such as precision, recall, and conversion rate.</a:t>
            </a:r>
          </a:p>
          <a:p>
            <a:pPr algn="l">
              <a:buFont typeface="Arial" panose="020B0604020202020204" pitchFamily="34" charset="0"/>
              <a:buChar char="•"/>
            </a:pPr>
            <a:r>
              <a:rPr lang="en-US" sz="900" b="0" i="0" dirty="0">
                <a:solidFill>
                  <a:srgbClr val="0D0D0D"/>
                </a:solidFill>
                <a:effectLst/>
                <a:latin typeface="Söhne"/>
              </a:rPr>
              <a:t>Optimize the algorithms and parameters based on the evaluation results to improve performance.</a:t>
            </a:r>
          </a:p>
          <a:p>
            <a:pPr algn="l">
              <a:buFont typeface="Arial" panose="020B0604020202020204" pitchFamily="34" charset="0"/>
              <a:buChar char="•"/>
            </a:pPr>
            <a:r>
              <a:rPr lang="en-US" sz="900" b="0" i="0" dirty="0">
                <a:solidFill>
                  <a:srgbClr val="0D0D0D"/>
                </a:solidFill>
                <a:effectLst/>
                <a:latin typeface="Söhne"/>
              </a:rPr>
              <a:t>Conduct A/B testing or validation methods to validate the impact of the implemented strategies on marketing efficacy and sales.</a:t>
            </a:r>
          </a:p>
          <a:p>
            <a:pPr algn="l">
              <a:buFont typeface="Arial" panose="020B0604020202020204" pitchFamily="34" charset="0"/>
              <a:buChar char="•"/>
            </a:pPr>
            <a:r>
              <a:rPr lang="en-IN" sz="1050" b="1" i="0" dirty="0">
                <a:solidFill>
                  <a:srgbClr val="0D0D0D"/>
                </a:solidFill>
                <a:effectLst/>
                <a:latin typeface="Söhne"/>
              </a:rPr>
              <a:t>Deployment and Integration</a:t>
            </a:r>
          </a:p>
          <a:p>
            <a:pPr algn="l">
              <a:buFont typeface="Arial" panose="020B0604020202020204" pitchFamily="34" charset="0"/>
              <a:buChar char="•"/>
            </a:pPr>
            <a:r>
              <a:rPr lang="en-IN" sz="1050" b="1" i="0" dirty="0">
                <a:solidFill>
                  <a:srgbClr val="0D0D0D"/>
                </a:solidFill>
                <a:effectLst/>
                <a:latin typeface="Söhne"/>
              </a:rPr>
              <a:t>Monitoring and Maintenance:</a:t>
            </a:r>
          </a:p>
          <a:p>
            <a:pPr algn="l">
              <a:buFont typeface="Arial" panose="020B0604020202020204" pitchFamily="34" charset="0"/>
              <a:buChar char="•"/>
            </a:pPr>
            <a:r>
              <a:rPr lang="en-US" sz="800" b="0" i="0" dirty="0">
                <a:solidFill>
                  <a:srgbClr val="0D0D0D"/>
                </a:solidFill>
                <a:effectLst/>
                <a:latin typeface="Söhne"/>
              </a:rPr>
              <a:t>Implement monitoring mechanisms to track the performance of the segmentation and recommendation system over time.</a:t>
            </a:r>
          </a:p>
          <a:p>
            <a:pPr algn="l">
              <a:buFont typeface="Arial" panose="020B0604020202020204" pitchFamily="34" charset="0"/>
              <a:buChar char="•"/>
            </a:pPr>
            <a:r>
              <a:rPr lang="en-US" sz="800" b="0" i="0" dirty="0">
                <a:solidFill>
                  <a:srgbClr val="0D0D0D"/>
                </a:solidFill>
                <a:effectLst/>
                <a:latin typeface="Söhne"/>
              </a:rPr>
              <a:t>Regularly update the system with new data and retrain the algorithms to adapt to changing customer preferences and market dynamics.</a:t>
            </a:r>
          </a:p>
          <a:p>
            <a:pPr algn="l"/>
            <a:endParaRPr lang="en-US" sz="800" b="0" i="0" dirty="0">
              <a:solidFill>
                <a:srgbClr val="0D0D0D"/>
              </a:solidFill>
              <a:effectLst/>
              <a:latin typeface="Söhne"/>
            </a:endParaRPr>
          </a:p>
          <a:p>
            <a:pPr algn="l">
              <a:buFont typeface="Arial" panose="020B0604020202020204" pitchFamily="34" charset="0"/>
              <a:buChar char="•"/>
            </a:pPr>
            <a:endParaRPr lang="en-US" sz="900" b="0" i="0" dirty="0">
              <a:solidFill>
                <a:srgbClr val="0D0D0D"/>
              </a:solidFill>
              <a:effectLst/>
              <a:latin typeface="Söhne"/>
            </a:endParaRPr>
          </a:p>
          <a:p>
            <a:pPr marL="285750" indent="-285750" algn="l">
              <a:buFont typeface="Arial" panose="020B0604020202020204" pitchFamily="34" charset="0"/>
              <a:buChar char="•"/>
            </a:pPr>
            <a:endParaRPr lang="en-IN" sz="1100" b="1" i="0" dirty="0">
              <a:solidFill>
                <a:srgbClr val="0D0D0D"/>
              </a:solidFill>
              <a:effectLst/>
              <a:latin typeface="Söhne"/>
            </a:endParaRPr>
          </a:p>
          <a:p>
            <a:pPr marL="285750" indent="-285750" algn="l">
              <a:buFont typeface="Arial" panose="020B0604020202020204" pitchFamily="34" charset="0"/>
              <a:buChar char="•"/>
            </a:pPr>
            <a:endParaRPr lang="en-IN" b="0" i="0" dirty="0">
              <a:solidFill>
                <a:srgbClr val="0D0D0D"/>
              </a:solidFill>
              <a:effectLst/>
              <a:latin typeface="Söhne"/>
            </a:endParaRPr>
          </a:p>
          <a:p>
            <a:br>
              <a:rPr lang="en-IN" b="0" i="0" dirty="0">
                <a:solidFill>
                  <a:srgbClr val="0D0D0D"/>
                </a:solidFill>
                <a:effectLst/>
                <a:latin typeface="Söhne"/>
              </a:rPr>
            </a:br>
            <a:endParaRPr lang="en-US" sz="1400" b="0" i="0" dirty="0">
              <a:solidFill>
                <a:srgbClr val="0D0D0D"/>
              </a:solidFill>
              <a:effectLst/>
              <a:latin typeface="Söhne"/>
            </a:endParaRPr>
          </a:p>
          <a:p>
            <a:pPr algn="l">
              <a:buFont typeface="Arial" panose="020B0604020202020204" pitchFamily="34" charset="0"/>
              <a:buChar char="•"/>
            </a:pPr>
            <a:endParaRPr lang="en-US" sz="1100" b="0" i="0" dirty="0">
              <a:solidFill>
                <a:srgbClr val="0D0D0D"/>
              </a:solidFill>
              <a:effectLst/>
              <a:latin typeface="Söhne"/>
            </a:endParaRPr>
          </a:p>
          <a:p>
            <a:pPr algn="l">
              <a:buFont typeface="Arial" panose="020B0604020202020204" pitchFamily="34" charset="0"/>
              <a:buChar char="•"/>
            </a:pPr>
            <a:endParaRPr lang="en-US" b="0" i="0" dirty="0">
              <a:solidFill>
                <a:srgbClr val="0D0D0D"/>
              </a:solidFill>
              <a:effectLst/>
              <a:latin typeface="Söhne"/>
            </a:endParaRPr>
          </a:p>
          <a:p>
            <a:pPr marL="342900" indent="-342900">
              <a:spcAft>
                <a:spcPts val="800"/>
              </a:spcAft>
              <a:buFont typeface="+mj-lt"/>
              <a:buAutoNum type="arabicPeriod"/>
            </a:pPr>
            <a:endParaRPr lang="en-IN" b="1" i="0" dirty="0">
              <a:solidFill>
                <a:srgbClr val="0D0D0D"/>
              </a:solidFill>
              <a:effectLst/>
              <a:latin typeface="Söhne"/>
            </a:endParaRPr>
          </a:p>
          <a:p>
            <a:pPr marL="342900" indent="-342900">
              <a:spcAft>
                <a:spcPts val="800"/>
              </a:spcAft>
              <a:buFont typeface="+mj-lt"/>
              <a:buAutoNum type="arabicPeriod"/>
            </a:pPr>
            <a:endParaRPr lang="en-US" sz="900" dirty="0">
              <a:latin typeface="+mn-lt"/>
            </a:endParaRP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221456" y="1017849"/>
            <a:ext cx="8922544" cy="4549964"/>
          </a:xfrm>
          <a:prstGeom prst="rect">
            <a:avLst/>
          </a:prstGeom>
          <a:noFill/>
        </p:spPr>
        <p:txBody>
          <a:bodyPr wrap="square" rtlCol="0">
            <a:spAutoFit/>
          </a:bodyPr>
          <a:lstStyle/>
          <a:p>
            <a:pPr marL="342900" indent="-342900">
              <a:spcAft>
                <a:spcPts val="800"/>
              </a:spcAft>
              <a:buFont typeface="+mj-lt"/>
              <a:buAutoNum type="arabicPeriod"/>
            </a:pPr>
            <a:r>
              <a:rPr lang="en-US" b="1" i="0" dirty="0">
                <a:solidFill>
                  <a:srgbClr val="0D0D0D"/>
                </a:solidFill>
                <a:effectLst/>
                <a:latin typeface="Söhne"/>
              </a:rPr>
              <a:t>Python Programming Language</a:t>
            </a:r>
            <a:r>
              <a:rPr lang="en-US" b="0" i="0" dirty="0">
                <a:solidFill>
                  <a:srgbClr val="0D0D0D"/>
                </a:solidFill>
                <a:effectLst/>
                <a:latin typeface="Söhne"/>
              </a:rPr>
              <a:t>: </a:t>
            </a:r>
            <a:r>
              <a:rPr lang="en-US" sz="1000" b="0" i="0" dirty="0">
                <a:solidFill>
                  <a:srgbClr val="0D0D0D"/>
                </a:solidFill>
                <a:effectLst/>
                <a:latin typeface="Söhne"/>
              </a:rPr>
              <a:t>The entire code is written in Python, indicating that Python is the primary programming language for the project</a:t>
            </a:r>
            <a:r>
              <a:rPr lang="en-US" b="0" i="0" dirty="0">
                <a:solidFill>
                  <a:srgbClr val="0D0D0D"/>
                </a:solidFill>
                <a:effectLst/>
                <a:latin typeface="Söhne"/>
              </a:rPr>
              <a:t>.</a:t>
            </a:r>
          </a:p>
          <a:p>
            <a:pPr algn="l"/>
            <a:r>
              <a:rPr lang="en-IN" b="1" i="0" dirty="0">
                <a:solidFill>
                  <a:srgbClr val="0D0D0D"/>
                </a:solidFill>
                <a:effectLst/>
                <a:latin typeface="Söhne"/>
              </a:rPr>
              <a:t>2.Libraries and Packages</a:t>
            </a:r>
            <a:r>
              <a:rPr lang="en-IN" b="0" i="0" dirty="0">
                <a:solidFill>
                  <a:srgbClr val="0D0D0D"/>
                </a:solidFill>
                <a:effectLst/>
                <a:latin typeface="Söhne"/>
              </a:rPr>
              <a:t>:</a:t>
            </a:r>
          </a:p>
          <a:p>
            <a:pPr algn="l">
              <a:buFont typeface="Arial" panose="020B0604020202020204" pitchFamily="34" charset="0"/>
              <a:buChar char="•"/>
            </a:pPr>
            <a:r>
              <a:rPr lang="en-IN" sz="1000" b="1" i="0" dirty="0">
                <a:solidFill>
                  <a:srgbClr val="0D0D0D"/>
                </a:solidFill>
                <a:effectLst/>
                <a:latin typeface="Söhne"/>
              </a:rPr>
              <a:t>NumPy</a:t>
            </a:r>
            <a:r>
              <a:rPr lang="en-IN" sz="1000" b="0" i="0" dirty="0">
                <a:solidFill>
                  <a:srgbClr val="0D0D0D"/>
                </a:solidFill>
                <a:effectLst/>
                <a:latin typeface="Söhne"/>
              </a:rPr>
              <a:t>: Used for numerical computing and array manipulation.</a:t>
            </a:r>
          </a:p>
          <a:p>
            <a:pPr algn="l">
              <a:buFont typeface="Arial" panose="020B0604020202020204" pitchFamily="34" charset="0"/>
              <a:buChar char="•"/>
            </a:pPr>
            <a:r>
              <a:rPr lang="en-IN" sz="1000" b="1" i="0" dirty="0">
                <a:solidFill>
                  <a:srgbClr val="0D0D0D"/>
                </a:solidFill>
                <a:effectLst/>
                <a:latin typeface="Söhne"/>
              </a:rPr>
              <a:t>Pandas</a:t>
            </a:r>
            <a:r>
              <a:rPr lang="en-IN" sz="1000" b="0" i="0" dirty="0">
                <a:solidFill>
                  <a:srgbClr val="0D0D0D"/>
                </a:solidFill>
                <a:effectLst/>
                <a:latin typeface="Söhne"/>
              </a:rPr>
              <a:t>: Utilized for data manipulation and analysis, particularly for handling datasets.</a:t>
            </a:r>
          </a:p>
          <a:p>
            <a:pPr algn="l">
              <a:buFont typeface="Arial" panose="020B0604020202020204" pitchFamily="34" charset="0"/>
              <a:buChar char="•"/>
            </a:pPr>
            <a:r>
              <a:rPr lang="en-IN" sz="1000" b="1" i="0" dirty="0">
                <a:solidFill>
                  <a:srgbClr val="0D0D0D"/>
                </a:solidFill>
                <a:effectLst/>
                <a:latin typeface="Söhne"/>
              </a:rPr>
              <a:t>Seaborn and Matplotlib</a:t>
            </a:r>
            <a:r>
              <a:rPr lang="en-IN" sz="1000" b="0" i="0" dirty="0">
                <a:solidFill>
                  <a:srgbClr val="0D0D0D"/>
                </a:solidFill>
                <a:effectLst/>
                <a:latin typeface="Söhne"/>
              </a:rPr>
              <a:t>: Employed for data visualization, including creating various plots and charts to visualize data distributions and relationships.</a:t>
            </a:r>
          </a:p>
          <a:p>
            <a:pPr algn="l">
              <a:buFont typeface="Arial" panose="020B0604020202020204" pitchFamily="34" charset="0"/>
              <a:buChar char="•"/>
            </a:pPr>
            <a:r>
              <a:rPr lang="en-IN" sz="1000" b="1" i="0" dirty="0" err="1">
                <a:solidFill>
                  <a:srgbClr val="0D0D0D"/>
                </a:solidFill>
                <a:effectLst/>
                <a:latin typeface="Söhne"/>
              </a:rPr>
              <a:t>Plotly</a:t>
            </a:r>
            <a:r>
              <a:rPr lang="en-IN" sz="1000" b="0" i="0" dirty="0">
                <a:solidFill>
                  <a:srgbClr val="0D0D0D"/>
                </a:solidFill>
                <a:effectLst/>
                <a:latin typeface="Söhne"/>
              </a:rPr>
              <a:t>: Utilized for interactive data visualization, offering features for creating interactive plots.</a:t>
            </a:r>
          </a:p>
          <a:p>
            <a:pPr algn="l">
              <a:buFont typeface="Arial" panose="020B0604020202020204" pitchFamily="34" charset="0"/>
              <a:buChar char="•"/>
            </a:pPr>
            <a:r>
              <a:rPr lang="en-IN" sz="1000" b="1" i="0" dirty="0">
                <a:solidFill>
                  <a:srgbClr val="0D0D0D"/>
                </a:solidFill>
                <a:effectLst/>
                <a:latin typeface="Söhne"/>
              </a:rPr>
              <a:t>Scikit-learn</a:t>
            </a:r>
            <a:r>
              <a:rPr lang="en-IN" sz="1000" b="0" i="0" dirty="0">
                <a:solidFill>
                  <a:srgbClr val="0D0D0D"/>
                </a:solidFill>
                <a:effectLst/>
                <a:latin typeface="Söhne"/>
              </a:rPr>
              <a:t>: Used for machine learning tasks, including clustering algorithms like K-means.</a:t>
            </a:r>
          </a:p>
          <a:p>
            <a:pPr algn="l">
              <a:buFont typeface="Arial" panose="020B0604020202020204" pitchFamily="34" charset="0"/>
              <a:buChar char="•"/>
            </a:pPr>
            <a:r>
              <a:rPr lang="en-IN" sz="1000" b="1" i="0" dirty="0">
                <a:solidFill>
                  <a:srgbClr val="0D0D0D"/>
                </a:solidFill>
                <a:effectLst/>
                <a:latin typeface="Söhne"/>
              </a:rPr>
              <a:t>Tabulate</a:t>
            </a:r>
            <a:r>
              <a:rPr lang="en-IN" sz="1000" b="0" i="0" dirty="0">
                <a:solidFill>
                  <a:srgbClr val="0D0D0D"/>
                </a:solidFill>
                <a:effectLst/>
                <a:latin typeface="Söhne"/>
              </a:rPr>
              <a:t>: Likely used for creating formatted tables for presenting results or data.</a:t>
            </a:r>
          </a:p>
          <a:p>
            <a:pPr algn="l">
              <a:buFont typeface="Arial" panose="020B0604020202020204" pitchFamily="34" charset="0"/>
              <a:buChar char="•"/>
            </a:pPr>
            <a:r>
              <a:rPr lang="en-IN" sz="1000" b="1" i="0" dirty="0" err="1">
                <a:solidFill>
                  <a:srgbClr val="0D0D0D"/>
                </a:solidFill>
                <a:effectLst/>
                <a:latin typeface="Söhne"/>
              </a:rPr>
              <a:t>Yellowbrick</a:t>
            </a:r>
            <a:r>
              <a:rPr lang="en-IN" sz="1000" b="0" i="0" dirty="0">
                <a:solidFill>
                  <a:srgbClr val="0D0D0D"/>
                </a:solidFill>
                <a:effectLst/>
                <a:latin typeface="Söhne"/>
              </a:rPr>
              <a:t>: Utilized for visualizing cluster quality metrics such as silhouette scores and elbow plots.</a:t>
            </a:r>
          </a:p>
          <a:p>
            <a:pPr algn="l"/>
            <a:r>
              <a:rPr lang="en-US" b="1" i="0" dirty="0">
                <a:solidFill>
                  <a:srgbClr val="0D0D0D"/>
                </a:solidFill>
                <a:effectLst/>
                <a:latin typeface="Söhne"/>
              </a:rPr>
              <a:t>3.Data Preprocessing and Analysis</a:t>
            </a:r>
            <a:r>
              <a:rPr lang="en-US" b="0" i="0" dirty="0">
                <a:solidFill>
                  <a:srgbClr val="0D0D0D"/>
                </a:solidFill>
                <a:effectLst/>
                <a:latin typeface="Söhne"/>
              </a:rPr>
              <a:t>:</a:t>
            </a:r>
          </a:p>
          <a:p>
            <a:pPr algn="l">
              <a:buFont typeface="Arial" panose="020B0604020202020204" pitchFamily="34" charset="0"/>
              <a:buChar char="•"/>
            </a:pPr>
            <a:r>
              <a:rPr lang="en-US" sz="1100" b="1" i="0" dirty="0" err="1">
                <a:solidFill>
                  <a:srgbClr val="0D0D0D"/>
                </a:solidFill>
                <a:effectLst/>
                <a:latin typeface="Söhne"/>
              </a:rPr>
              <a:t>StandardScaler</a:t>
            </a:r>
            <a:r>
              <a:rPr lang="en-US" sz="1100" b="0" i="0" dirty="0">
                <a:solidFill>
                  <a:srgbClr val="0D0D0D"/>
                </a:solidFill>
                <a:effectLst/>
                <a:latin typeface="Söhne"/>
              </a:rPr>
              <a:t>: Used for standardizing numerical features to have a mean of 0 and a standard deviation of 1.</a:t>
            </a:r>
          </a:p>
          <a:p>
            <a:pPr algn="l">
              <a:buFont typeface="Arial" panose="020B0604020202020204" pitchFamily="34" charset="0"/>
              <a:buChar char="•"/>
            </a:pPr>
            <a:r>
              <a:rPr lang="en-US" sz="1100" b="1" i="0" dirty="0" err="1">
                <a:solidFill>
                  <a:srgbClr val="0D0D0D"/>
                </a:solidFill>
                <a:effectLst/>
                <a:latin typeface="Söhne"/>
              </a:rPr>
              <a:t>IsolationForest</a:t>
            </a:r>
            <a:r>
              <a:rPr lang="en-US" sz="1100" b="0" i="0" dirty="0">
                <a:solidFill>
                  <a:srgbClr val="0D0D0D"/>
                </a:solidFill>
                <a:effectLst/>
                <a:latin typeface="Söhne"/>
              </a:rPr>
              <a:t>: Employed for outlier detection and removal from the dataset.</a:t>
            </a:r>
          </a:p>
          <a:p>
            <a:pPr algn="l"/>
            <a:r>
              <a:rPr lang="en-US" sz="1400" b="1" i="0" dirty="0">
                <a:solidFill>
                  <a:srgbClr val="0D0D0D"/>
                </a:solidFill>
                <a:effectLst/>
                <a:latin typeface="Söhne"/>
              </a:rPr>
              <a:t>4.Dimensionality Reduction</a:t>
            </a:r>
            <a:r>
              <a:rPr lang="en-US" sz="1400" b="0" i="0" dirty="0">
                <a:solidFill>
                  <a:srgbClr val="0D0D0D"/>
                </a:solidFill>
                <a:effectLst/>
                <a:latin typeface="Söhne"/>
              </a:rPr>
              <a:t>:</a:t>
            </a:r>
          </a:p>
          <a:p>
            <a:pPr algn="l">
              <a:buFont typeface="Arial" panose="020B0604020202020204" pitchFamily="34" charset="0"/>
              <a:buChar char="•"/>
            </a:pPr>
            <a:r>
              <a:rPr lang="en-US" sz="1100" b="1" i="0" dirty="0">
                <a:solidFill>
                  <a:srgbClr val="0D0D0D"/>
                </a:solidFill>
                <a:effectLst/>
                <a:latin typeface="Söhne"/>
              </a:rPr>
              <a:t>PCA (Principal Component Analysis)</a:t>
            </a:r>
            <a:r>
              <a:rPr lang="en-US" sz="1100" b="0" i="0" dirty="0">
                <a:solidFill>
                  <a:srgbClr val="0D0D0D"/>
                </a:solidFill>
                <a:effectLst/>
                <a:latin typeface="Söhne"/>
              </a:rPr>
              <a:t>: Used for dimensionality reduction to reduce the number of features while preserving most of the variance in the data.</a:t>
            </a:r>
          </a:p>
          <a:p>
            <a:pPr algn="l"/>
            <a:r>
              <a:rPr lang="en-IN" sz="1400" b="1" i="0" dirty="0">
                <a:solidFill>
                  <a:srgbClr val="0D0D0D"/>
                </a:solidFill>
                <a:effectLst/>
                <a:latin typeface="Söhne"/>
              </a:rPr>
              <a:t>5.Clustering and Evaluation</a:t>
            </a:r>
            <a:r>
              <a:rPr lang="en-IN" sz="1400" b="0" i="0" dirty="0">
                <a:solidFill>
                  <a:srgbClr val="0D0D0D"/>
                </a:solidFill>
                <a:effectLst/>
                <a:latin typeface="Söhne"/>
              </a:rPr>
              <a:t>:</a:t>
            </a:r>
          </a:p>
          <a:p>
            <a:pPr algn="l">
              <a:buFont typeface="Arial" panose="020B0604020202020204" pitchFamily="34" charset="0"/>
              <a:buChar char="•"/>
            </a:pPr>
            <a:r>
              <a:rPr lang="en-IN" sz="1100" b="1" i="0" dirty="0" err="1">
                <a:solidFill>
                  <a:srgbClr val="0D0D0D"/>
                </a:solidFill>
                <a:effectLst/>
                <a:latin typeface="Söhne"/>
              </a:rPr>
              <a:t>KMeans</a:t>
            </a:r>
            <a:r>
              <a:rPr lang="en-IN" sz="1100" b="0" i="0" dirty="0">
                <a:solidFill>
                  <a:srgbClr val="0D0D0D"/>
                </a:solidFill>
                <a:effectLst/>
                <a:latin typeface="Söhne"/>
              </a:rPr>
              <a:t>: Utilized for clustering the data into distinct groups.</a:t>
            </a:r>
          </a:p>
          <a:p>
            <a:pPr algn="l">
              <a:buFont typeface="Arial" panose="020B0604020202020204" pitchFamily="34" charset="0"/>
              <a:buChar char="•"/>
            </a:pPr>
            <a:r>
              <a:rPr lang="en-IN" sz="1100" b="1" i="0" dirty="0">
                <a:solidFill>
                  <a:srgbClr val="0D0D0D"/>
                </a:solidFill>
                <a:effectLst/>
                <a:latin typeface="Söhne"/>
              </a:rPr>
              <a:t>Silhouette Score, </a:t>
            </a:r>
            <a:r>
              <a:rPr lang="en-IN" sz="1100" b="1" i="0" dirty="0" err="1">
                <a:solidFill>
                  <a:srgbClr val="0D0D0D"/>
                </a:solidFill>
                <a:effectLst/>
                <a:latin typeface="Söhne"/>
              </a:rPr>
              <a:t>Calinski-Harabasz</a:t>
            </a:r>
            <a:r>
              <a:rPr lang="en-IN" sz="1100" b="1" i="0" dirty="0">
                <a:solidFill>
                  <a:srgbClr val="0D0D0D"/>
                </a:solidFill>
                <a:effectLst/>
                <a:latin typeface="Söhne"/>
              </a:rPr>
              <a:t> Score, Davies-Bouldin Score</a:t>
            </a:r>
            <a:r>
              <a:rPr lang="en-IN" sz="1100" b="0" i="0" dirty="0">
                <a:solidFill>
                  <a:srgbClr val="0D0D0D"/>
                </a:solidFill>
                <a:effectLst/>
                <a:latin typeface="Söhne"/>
              </a:rPr>
              <a:t>: Metrics used for evaluating the quality of clustering results.</a:t>
            </a:r>
          </a:p>
          <a:p>
            <a:pPr algn="l">
              <a:buFont typeface="Arial" panose="020B0604020202020204" pitchFamily="34" charset="0"/>
              <a:buChar char="•"/>
            </a:pPr>
            <a:r>
              <a:rPr lang="en-IN" sz="1100" b="1" i="0" dirty="0" err="1">
                <a:solidFill>
                  <a:srgbClr val="0D0D0D"/>
                </a:solidFill>
                <a:effectLst/>
                <a:latin typeface="Söhne"/>
              </a:rPr>
              <a:t>KElbowVisualizer</a:t>
            </a:r>
            <a:r>
              <a:rPr lang="en-IN" sz="1100" b="1" i="0" dirty="0">
                <a:solidFill>
                  <a:srgbClr val="0D0D0D"/>
                </a:solidFill>
                <a:effectLst/>
                <a:latin typeface="Söhne"/>
              </a:rPr>
              <a:t>, </a:t>
            </a:r>
            <a:r>
              <a:rPr lang="en-IN" sz="1100" b="1" i="0" dirty="0" err="1">
                <a:solidFill>
                  <a:srgbClr val="0D0D0D"/>
                </a:solidFill>
                <a:effectLst/>
                <a:latin typeface="Söhne"/>
              </a:rPr>
              <a:t>SilhouetteVisualizer</a:t>
            </a:r>
            <a:r>
              <a:rPr lang="en-IN" sz="1100" b="0" i="0" dirty="0">
                <a:solidFill>
                  <a:srgbClr val="0D0D0D"/>
                </a:solidFill>
                <a:effectLst/>
                <a:latin typeface="Söhne"/>
              </a:rPr>
              <a:t>: </a:t>
            </a:r>
            <a:r>
              <a:rPr lang="en-IN" sz="1100" b="0" i="0" dirty="0" err="1">
                <a:solidFill>
                  <a:srgbClr val="0D0D0D"/>
                </a:solidFill>
                <a:effectLst/>
                <a:latin typeface="Söhne"/>
              </a:rPr>
              <a:t>Yellowbrick</a:t>
            </a:r>
            <a:r>
              <a:rPr lang="en-IN" sz="1100" b="0" i="0" dirty="0">
                <a:solidFill>
                  <a:srgbClr val="0D0D0D"/>
                </a:solidFill>
                <a:effectLst/>
                <a:latin typeface="Söhne"/>
              </a:rPr>
              <a:t> visualizers used for determining the optimal number of clusters and evaluating cluster quality</a:t>
            </a:r>
            <a:r>
              <a:rPr lang="en-IN" sz="1400" b="0" i="0" dirty="0">
                <a:solidFill>
                  <a:srgbClr val="0D0D0D"/>
                </a:solidFill>
                <a:effectLst/>
                <a:latin typeface="Söhne"/>
              </a:rPr>
              <a:t>.</a:t>
            </a:r>
          </a:p>
          <a:p>
            <a:pPr algn="l">
              <a:buFont typeface="Arial" panose="020B0604020202020204" pitchFamily="34" charset="0"/>
              <a:buChar char="•"/>
            </a:pPr>
            <a:r>
              <a:rPr lang="en-US" b="0" i="0" dirty="0">
                <a:solidFill>
                  <a:srgbClr val="0D0D0D"/>
                </a:solidFill>
                <a:effectLst/>
                <a:latin typeface="Söhne"/>
              </a:rPr>
              <a:t>Overall, the technology stack includes a range of Python libraries and packages commonly used for data analysis, machine learning, and visualization tasks.</a:t>
            </a:r>
            <a:endParaRPr lang="en-IN" sz="1400" b="0" i="0" dirty="0">
              <a:solidFill>
                <a:srgbClr val="0D0D0D"/>
              </a:solidFill>
              <a:effectLst/>
              <a:latin typeface="Söhne"/>
            </a:endParaRPr>
          </a:p>
          <a:p>
            <a:pPr algn="l">
              <a:buFont typeface="Arial" panose="020B0604020202020204" pitchFamily="34" charset="0"/>
              <a:buChar char="•"/>
            </a:pPr>
            <a:endParaRPr lang="en-US" sz="1100" b="0" i="0" dirty="0">
              <a:solidFill>
                <a:srgbClr val="0D0D0D"/>
              </a:solidFill>
              <a:effectLst/>
              <a:latin typeface="Söhne"/>
            </a:endParaRPr>
          </a:p>
          <a:p>
            <a:pPr algn="l">
              <a:buFont typeface="Arial" panose="020B0604020202020204" pitchFamily="34" charset="0"/>
              <a:buChar char="•"/>
            </a:pPr>
            <a:endParaRPr lang="en-IN" sz="1000" b="0" i="0" dirty="0">
              <a:solidFill>
                <a:srgbClr val="0D0D0D"/>
              </a:solidFill>
              <a:effectLst/>
              <a:latin typeface="Söhne"/>
            </a:endParaRPr>
          </a:p>
          <a:p>
            <a:pPr>
              <a:spcAft>
                <a:spcPts val="800"/>
              </a:spcAft>
            </a:pPr>
            <a:r>
              <a:rPr lang="en-US" dirty="0">
                <a:latin typeface="+mn-lt"/>
              </a:rPr>
              <a:t>	</a:t>
            </a: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313840" y="1022643"/>
            <a:ext cx="8830159" cy="3863682"/>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a:extLst>
              <a:ext uri="{FF2B5EF4-FFF2-40B4-BE49-F238E27FC236}">
                <a16:creationId xmlns:a16="http://schemas.microsoft.com/office/drawing/2014/main" id="{B6FB3F68-A82E-E904-94CD-3F2EE43C0669}"/>
              </a:ext>
            </a:extLst>
          </p:cNvPr>
          <p:cNvPicPr>
            <a:picLocks noChangeAspect="1"/>
          </p:cNvPicPr>
          <p:nvPr/>
        </p:nvPicPr>
        <p:blipFill>
          <a:blip r:embed="rId3"/>
          <a:stretch>
            <a:fillRect/>
          </a:stretch>
        </p:blipFill>
        <p:spPr>
          <a:xfrm>
            <a:off x="313841" y="1022238"/>
            <a:ext cx="3979554" cy="2343334"/>
          </a:xfrm>
          <a:prstGeom prst="rect">
            <a:avLst/>
          </a:prstGeom>
        </p:spPr>
      </p:pic>
      <p:pic>
        <p:nvPicPr>
          <p:cNvPr id="9" name="Picture 8">
            <a:extLst>
              <a:ext uri="{FF2B5EF4-FFF2-40B4-BE49-F238E27FC236}">
                <a16:creationId xmlns:a16="http://schemas.microsoft.com/office/drawing/2014/main" id="{EC9302B0-03B4-C6C8-47B3-376ED4626F6C}"/>
              </a:ext>
            </a:extLst>
          </p:cNvPr>
          <p:cNvPicPr>
            <a:picLocks noChangeAspect="1"/>
          </p:cNvPicPr>
          <p:nvPr/>
        </p:nvPicPr>
        <p:blipFill>
          <a:blip r:embed="rId4"/>
          <a:stretch>
            <a:fillRect/>
          </a:stretch>
        </p:blipFill>
        <p:spPr>
          <a:xfrm>
            <a:off x="4293396" y="1022236"/>
            <a:ext cx="4850604" cy="2343335"/>
          </a:xfrm>
          <a:prstGeom prst="rect">
            <a:avLst/>
          </a:prstGeom>
        </p:spPr>
      </p:pic>
      <p:pic>
        <p:nvPicPr>
          <p:cNvPr id="11" name="Picture 10">
            <a:extLst>
              <a:ext uri="{FF2B5EF4-FFF2-40B4-BE49-F238E27FC236}">
                <a16:creationId xmlns:a16="http://schemas.microsoft.com/office/drawing/2014/main" id="{53228D38-B98D-471A-1797-4C943D0FD464}"/>
              </a:ext>
            </a:extLst>
          </p:cNvPr>
          <p:cNvPicPr>
            <a:picLocks noChangeAspect="1"/>
          </p:cNvPicPr>
          <p:nvPr/>
        </p:nvPicPr>
        <p:blipFill>
          <a:blip r:embed="rId5"/>
          <a:stretch>
            <a:fillRect/>
          </a:stretch>
        </p:blipFill>
        <p:spPr>
          <a:xfrm>
            <a:off x="313839" y="3365570"/>
            <a:ext cx="8830161" cy="1617799"/>
          </a:xfrm>
          <a:prstGeom prst="rect">
            <a:avLst/>
          </a:prstGeom>
        </p:spPr>
      </p:pic>
    </p:spTree>
    <p:extLst>
      <p:ext uri="{BB962C8B-B14F-4D97-AF65-F5344CB8AC3E}">
        <p14:creationId xmlns:p14="http://schemas.microsoft.com/office/powerpoint/2010/main" val="310476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1EB6817C-45F9-AD85-58BC-71A72E68826B}"/>
              </a:ext>
            </a:extLst>
          </p:cNvPr>
          <p:cNvSpPr/>
          <p:nvPr/>
        </p:nvSpPr>
        <p:spPr>
          <a:xfrm>
            <a:off x="213828" y="1044075"/>
            <a:ext cx="8823016" cy="3863681"/>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EDAE4927-93C5-F49B-F1A2-88318C6E1FE2}"/>
              </a:ext>
            </a:extLst>
          </p:cNvPr>
          <p:cNvPicPr>
            <a:picLocks noChangeAspect="1"/>
          </p:cNvPicPr>
          <p:nvPr/>
        </p:nvPicPr>
        <p:blipFill>
          <a:blip r:embed="rId3"/>
          <a:stretch>
            <a:fillRect/>
          </a:stretch>
        </p:blipFill>
        <p:spPr>
          <a:xfrm>
            <a:off x="232757" y="1044075"/>
            <a:ext cx="3974912" cy="2414786"/>
          </a:xfrm>
          <a:prstGeom prst="rect">
            <a:avLst/>
          </a:prstGeom>
        </p:spPr>
      </p:pic>
      <p:pic>
        <p:nvPicPr>
          <p:cNvPr id="7" name="Picture 6">
            <a:extLst>
              <a:ext uri="{FF2B5EF4-FFF2-40B4-BE49-F238E27FC236}">
                <a16:creationId xmlns:a16="http://schemas.microsoft.com/office/drawing/2014/main" id="{5B9B8BAE-32FA-6EEA-4A7B-5641D74CFD02}"/>
              </a:ext>
            </a:extLst>
          </p:cNvPr>
          <p:cNvPicPr>
            <a:picLocks noChangeAspect="1"/>
          </p:cNvPicPr>
          <p:nvPr/>
        </p:nvPicPr>
        <p:blipFill>
          <a:blip r:embed="rId4"/>
          <a:stretch>
            <a:fillRect/>
          </a:stretch>
        </p:blipFill>
        <p:spPr>
          <a:xfrm>
            <a:off x="4207668" y="1022237"/>
            <a:ext cx="4829175" cy="3742644"/>
          </a:xfrm>
          <a:prstGeom prst="rect">
            <a:avLst/>
          </a:prstGeom>
        </p:spPr>
      </p:pic>
      <p:pic>
        <p:nvPicPr>
          <p:cNvPr id="9" name="Picture 8">
            <a:extLst>
              <a:ext uri="{FF2B5EF4-FFF2-40B4-BE49-F238E27FC236}">
                <a16:creationId xmlns:a16="http://schemas.microsoft.com/office/drawing/2014/main" id="{F426040C-A512-0310-3F84-75363C142974}"/>
              </a:ext>
            </a:extLst>
          </p:cNvPr>
          <p:cNvPicPr>
            <a:picLocks noChangeAspect="1"/>
          </p:cNvPicPr>
          <p:nvPr/>
        </p:nvPicPr>
        <p:blipFill>
          <a:blip r:embed="rId5"/>
          <a:stretch>
            <a:fillRect/>
          </a:stretch>
        </p:blipFill>
        <p:spPr>
          <a:xfrm>
            <a:off x="143934" y="3386137"/>
            <a:ext cx="4082664" cy="1543457"/>
          </a:xfrm>
          <a:prstGeom prst="rect">
            <a:avLst/>
          </a:prstGeom>
        </p:spPr>
      </p:pic>
    </p:spTree>
    <p:extLst>
      <p:ext uri="{BB962C8B-B14F-4D97-AF65-F5344CB8AC3E}">
        <p14:creationId xmlns:p14="http://schemas.microsoft.com/office/powerpoint/2010/main" val="67783013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2989</TotalTime>
  <Words>1495</Words>
  <Application>Microsoft Office PowerPoint</Application>
  <PresentationFormat>On-screen Show (16:9)</PresentationFormat>
  <Paragraphs>113</Paragraphs>
  <Slides>12</Slides>
  <Notes>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Consolas</vt:lpstr>
      <vt:lpstr>Söhne</vt:lpstr>
      <vt:lpstr>system-ui</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AJAY SAH</cp:lastModifiedBy>
  <cp:revision>54</cp:revision>
  <dcterms:modified xsi:type="dcterms:W3CDTF">2024-03-31T15:52:33Z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