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82" autoAdjust="0"/>
  </p:normalViewPr>
  <p:slideViewPr>
    <p:cSldViewPr snapToGrid="0">
      <p:cViewPr varScale="1">
        <p:scale>
          <a:sx n="65" d="100"/>
          <a:sy n="65"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73A20-9EF4-4DEF-B1C8-99FFABC694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AACA15B8-AFB0-433F-9A91-FDF1D5754BD3}">
      <dgm:prSet phldrT="[Text]"/>
      <dgm:spPr/>
      <dgm:t>
        <a:bodyPr/>
        <a:lstStyle/>
        <a:p>
          <a:r>
            <a:rPr lang="en-US" dirty="0" smtClean="0"/>
            <a:t>Total Rides</a:t>
          </a:r>
        </a:p>
        <a:p>
          <a:r>
            <a:rPr lang="en-US" dirty="0" smtClean="0"/>
            <a:t>20205</a:t>
          </a:r>
          <a:endParaRPr lang="en-US" dirty="0"/>
        </a:p>
      </dgm:t>
    </dgm:pt>
    <dgm:pt modelId="{A8E44C89-969C-4E11-B629-0645034FD87B}" type="parTrans" cxnId="{BB43071F-A543-425A-AE32-0A849019CEB9}">
      <dgm:prSet/>
      <dgm:spPr/>
      <dgm:t>
        <a:bodyPr/>
        <a:lstStyle/>
        <a:p>
          <a:endParaRPr lang="en-US"/>
        </a:p>
      </dgm:t>
    </dgm:pt>
    <dgm:pt modelId="{A3A13384-0E4C-484B-A303-7C77C5D75603}" type="sibTrans" cxnId="{BB43071F-A543-425A-AE32-0A849019CEB9}">
      <dgm:prSet/>
      <dgm:spPr/>
      <dgm:t>
        <a:bodyPr/>
        <a:lstStyle/>
        <a:p>
          <a:endParaRPr lang="en-US"/>
        </a:p>
      </dgm:t>
    </dgm:pt>
    <dgm:pt modelId="{C45F7248-E6BA-4DF4-9E13-B8884C321901}">
      <dgm:prSet phldrT="[Text]"/>
      <dgm:spPr/>
      <dgm:t>
        <a:bodyPr/>
        <a:lstStyle/>
        <a:p>
          <a:r>
            <a:rPr lang="en-US" dirty="0" smtClean="0"/>
            <a:t>Successful</a:t>
          </a:r>
        </a:p>
        <a:p>
          <a:r>
            <a:rPr lang="en-US" dirty="0" smtClean="0"/>
            <a:t>77%</a:t>
          </a:r>
          <a:endParaRPr lang="en-US" dirty="0"/>
        </a:p>
      </dgm:t>
    </dgm:pt>
    <dgm:pt modelId="{E2BB70A1-580E-4051-B3A8-E9D3CC88E2B3}" type="parTrans" cxnId="{ADEB2C6E-C5B8-49D2-90EA-CF96CD86F47C}">
      <dgm:prSet/>
      <dgm:spPr>
        <a:ln w="19050"/>
      </dgm:spPr>
      <dgm:t>
        <a:bodyPr/>
        <a:lstStyle/>
        <a:p>
          <a:endParaRPr lang="en-US"/>
        </a:p>
      </dgm:t>
    </dgm:pt>
    <dgm:pt modelId="{C143C74A-5F19-414E-A27C-E9C6D98BC2CF}" type="sibTrans" cxnId="{ADEB2C6E-C5B8-49D2-90EA-CF96CD86F47C}">
      <dgm:prSet/>
      <dgm:spPr/>
      <dgm:t>
        <a:bodyPr/>
        <a:lstStyle/>
        <a:p>
          <a:endParaRPr lang="en-US"/>
        </a:p>
      </dgm:t>
    </dgm:pt>
    <dgm:pt modelId="{AD9EF8FC-5F27-4C26-91E8-345E596EE0BE}">
      <dgm:prSet phldrT="[Text]"/>
      <dgm:spPr/>
      <dgm:t>
        <a:bodyPr/>
        <a:lstStyle/>
        <a:p>
          <a:r>
            <a:rPr lang="en-US" dirty="0" smtClean="0"/>
            <a:t>Cancelled</a:t>
          </a:r>
        </a:p>
        <a:p>
          <a:r>
            <a:rPr lang="en-US" dirty="0" smtClean="0"/>
            <a:t>23%</a:t>
          </a:r>
          <a:endParaRPr lang="en-US" dirty="0"/>
        </a:p>
      </dgm:t>
    </dgm:pt>
    <dgm:pt modelId="{8EA3699E-A39F-442F-82AF-59F7B4872533}" type="parTrans" cxnId="{720DEBD9-C448-4625-B4F7-F7C6720A356C}">
      <dgm:prSet/>
      <dgm:spPr>
        <a:ln w="19050"/>
      </dgm:spPr>
      <dgm:t>
        <a:bodyPr/>
        <a:lstStyle/>
        <a:p>
          <a:endParaRPr lang="en-US"/>
        </a:p>
      </dgm:t>
    </dgm:pt>
    <dgm:pt modelId="{377B3219-DDBE-4699-8184-83C9313B49C8}" type="sibTrans" cxnId="{720DEBD9-C448-4625-B4F7-F7C6720A356C}">
      <dgm:prSet/>
      <dgm:spPr/>
      <dgm:t>
        <a:bodyPr/>
        <a:lstStyle/>
        <a:p>
          <a:endParaRPr lang="en-US"/>
        </a:p>
      </dgm:t>
    </dgm:pt>
    <dgm:pt modelId="{ACF47CA0-5963-405C-B9B4-A72E828E108E}">
      <dgm:prSet phldrT="[Text]"/>
      <dgm:spPr/>
      <dgm:t>
        <a:bodyPr/>
        <a:lstStyle/>
        <a:p>
          <a:r>
            <a:rPr lang="en-US" dirty="0" smtClean="0"/>
            <a:t>Customer</a:t>
          </a:r>
        </a:p>
        <a:p>
          <a:r>
            <a:rPr lang="en-US" dirty="0" smtClean="0"/>
            <a:t>61%</a:t>
          </a:r>
          <a:endParaRPr lang="en-US" dirty="0"/>
        </a:p>
      </dgm:t>
    </dgm:pt>
    <dgm:pt modelId="{B845044B-BCD6-401D-B2CE-6EBDE7312398}" type="parTrans" cxnId="{177878AC-2986-4328-A8FD-DAC33268D67B}">
      <dgm:prSet/>
      <dgm:spPr>
        <a:ln w="19050"/>
      </dgm:spPr>
      <dgm:t>
        <a:bodyPr/>
        <a:lstStyle/>
        <a:p>
          <a:endParaRPr lang="en-US"/>
        </a:p>
      </dgm:t>
    </dgm:pt>
    <dgm:pt modelId="{338E719F-D585-4FF7-BC63-D6306FD66831}" type="sibTrans" cxnId="{177878AC-2986-4328-A8FD-DAC33268D67B}">
      <dgm:prSet/>
      <dgm:spPr/>
      <dgm:t>
        <a:bodyPr/>
        <a:lstStyle/>
        <a:p>
          <a:endParaRPr lang="en-US"/>
        </a:p>
      </dgm:t>
    </dgm:pt>
    <dgm:pt modelId="{77521F11-E277-4911-8D5C-D70C35B067A7}">
      <dgm:prSet/>
      <dgm:spPr>
        <a:solidFill>
          <a:srgbClr val="FF0000"/>
        </a:solidFill>
      </dgm:spPr>
      <dgm:t>
        <a:bodyPr/>
        <a:lstStyle/>
        <a:p>
          <a:r>
            <a:rPr lang="en-US" dirty="0" smtClean="0"/>
            <a:t>Driver</a:t>
          </a:r>
        </a:p>
        <a:p>
          <a:r>
            <a:rPr lang="en-US" dirty="0" smtClean="0"/>
            <a:t>24%</a:t>
          </a:r>
          <a:endParaRPr lang="en-US" dirty="0"/>
        </a:p>
      </dgm:t>
    </dgm:pt>
    <dgm:pt modelId="{00D57C99-9930-4889-A695-F4DD3956BE47}" type="parTrans" cxnId="{6DA64D2B-3CBD-4F2E-B352-6961FD7DC329}">
      <dgm:prSet/>
      <dgm:spPr>
        <a:ln w="19050"/>
      </dgm:spPr>
      <dgm:t>
        <a:bodyPr/>
        <a:lstStyle/>
        <a:p>
          <a:endParaRPr lang="en-US"/>
        </a:p>
      </dgm:t>
    </dgm:pt>
    <dgm:pt modelId="{389BE307-D464-45A6-B65F-B5BC202C7783}" type="sibTrans" cxnId="{6DA64D2B-3CBD-4F2E-B352-6961FD7DC329}">
      <dgm:prSet/>
      <dgm:spPr/>
      <dgm:t>
        <a:bodyPr/>
        <a:lstStyle/>
        <a:p>
          <a:endParaRPr lang="en-US"/>
        </a:p>
      </dgm:t>
    </dgm:pt>
    <dgm:pt modelId="{8F1B974B-80C5-4EC8-A7E0-865DB4D47F54}">
      <dgm:prSet/>
      <dgm:spPr/>
      <dgm:t>
        <a:bodyPr/>
        <a:lstStyle/>
        <a:p>
          <a:r>
            <a:rPr lang="en-US" dirty="0" smtClean="0"/>
            <a:t>System</a:t>
          </a:r>
        </a:p>
        <a:p>
          <a:r>
            <a:rPr lang="en-US" dirty="0" smtClean="0"/>
            <a:t>15%</a:t>
          </a:r>
          <a:endParaRPr lang="en-US" dirty="0"/>
        </a:p>
      </dgm:t>
    </dgm:pt>
    <dgm:pt modelId="{E2AA7BD3-AA60-4DB3-952C-2504B9059BDC}" type="parTrans" cxnId="{93469026-F474-41BB-B73A-E5C979DEFC3A}">
      <dgm:prSet/>
      <dgm:spPr>
        <a:ln w="19050"/>
      </dgm:spPr>
      <dgm:t>
        <a:bodyPr/>
        <a:lstStyle/>
        <a:p>
          <a:endParaRPr lang="en-US"/>
        </a:p>
      </dgm:t>
    </dgm:pt>
    <dgm:pt modelId="{191221AE-ECC8-4B63-8F89-29A39741D86D}" type="sibTrans" cxnId="{93469026-F474-41BB-B73A-E5C979DEFC3A}">
      <dgm:prSet/>
      <dgm:spPr/>
      <dgm:t>
        <a:bodyPr/>
        <a:lstStyle/>
        <a:p>
          <a:endParaRPr lang="en-US"/>
        </a:p>
      </dgm:t>
    </dgm:pt>
    <dgm:pt modelId="{19AC78D8-27FD-476D-99D9-54F1CC6A1A1B}" type="pres">
      <dgm:prSet presAssocID="{18273A20-9EF4-4DEF-B1C8-99FFABC694FD}" presName="diagram" presStyleCnt="0">
        <dgm:presLayoutVars>
          <dgm:chPref val="1"/>
          <dgm:dir/>
          <dgm:animOne val="branch"/>
          <dgm:animLvl val="lvl"/>
          <dgm:resizeHandles val="exact"/>
        </dgm:presLayoutVars>
      </dgm:prSet>
      <dgm:spPr/>
      <dgm:t>
        <a:bodyPr/>
        <a:lstStyle/>
        <a:p>
          <a:endParaRPr lang="en-US"/>
        </a:p>
      </dgm:t>
    </dgm:pt>
    <dgm:pt modelId="{07BCEE85-DB68-49B9-A71A-AC50193D2A83}" type="pres">
      <dgm:prSet presAssocID="{AACA15B8-AFB0-433F-9A91-FDF1D5754BD3}" presName="root1" presStyleCnt="0"/>
      <dgm:spPr/>
    </dgm:pt>
    <dgm:pt modelId="{F2D87822-5031-475E-8E38-F8DB870EBC84}" type="pres">
      <dgm:prSet presAssocID="{AACA15B8-AFB0-433F-9A91-FDF1D5754BD3}" presName="LevelOneTextNode" presStyleLbl="node0" presStyleIdx="0" presStyleCnt="1">
        <dgm:presLayoutVars>
          <dgm:chPref val="3"/>
        </dgm:presLayoutVars>
      </dgm:prSet>
      <dgm:spPr/>
      <dgm:t>
        <a:bodyPr/>
        <a:lstStyle/>
        <a:p>
          <a:endParaRPr lang="en-US"/>
        </a:p>
      </dgm:t>
    </dgm:pt>
    <dgm:pt modelId="{9749CE24-ADE7-4FF1-9ED0-D6FF1F48B2AC}" type="pres">
      <dgm:prSet presAssocID="{AACA15B8-AFB0-433F-9A91-FDF1D5754BD3}" presName="level2hierChild" presStyleCnt="0"/>
      <dgm:spPr/>
    </dgm:pt>
    <dgm:pt modelId="{099E982B-3D4B-422C-85EF-406A569ED973}" type="pres">
      <dgm:prSet presAssocID="{E2BB70A1-580E-4051-B3A8-E9D3CC88E2B3}" presName="conn2-1" presStyleLbl="parChTrans1D2" presStyleIdx="0" presStyleCnt="2"/>
      <dgm:spPr/>
      <dgm:t>
        <a:bodyPr/>
        <a:lstStyle/>
        <a:p>
          <a:endParaRPr lang="en-US"/>
        </a:p>
      </dgm:t>
    </dgm:pt>
    <dgm:pt modelId="{79E4B704-D8C9-408F-8DD8-1FF72AFF46A0}" type="pres">
      <dgm:prSet presAssocID="{E2BB70A1-580E-4051-B3A8-E9D3CC88E2B3}" presName="connTx" presStyleLbl="parChTrans1D2" presStyleIdx="0" presStyleCnt="2"/>
      <dgm:spPr/>
      <dgm:t>
        <a:bodyPr/>
        <a:lstStyle/>
        <a:p>
          <a:endParaRPr lang="en-US"/>
        </a:p>
      </dgm:t>
    </dgm:pt>
    <dgm:pt modelId="{E85D3554-3219-4124-9B2A-9E0AA9FB0338}" type="pres">
      <dgm:prSet presAssocID="{C45F7248-E6BA-4DF4-9E13-B8884C321901}" presName="root2" presStyleCnt="0"/>
      <dgm:spPr/>
    </dgm:pt>
    <dgm:pt modelId="{9AE72658-34CD-4FF7-A226-DA169C36CF95}" type="pres">
      <dgm:prSet presAssocID="{C45F7248-E6BA-4DF4-9E13-B8884C321901}" presName="LevelTwoTextNode" presStyleLbl="node2" presStyleIdx="0" presStyleCnt="2">
        <dgm:presLayoutVars>
          <dgm:chPref val="3"/>
        </dgm:presLayoutVars>
      </dgm:prSet>
      <dgm:spPr/>
      <dgm:t>
        <a:bodyPr/>
        <a:lstStyle/>
        <a:p>
          <a:endParaRPr lang="en-US"/>
        </a:p>
      </dgm:t>
    </dgm:pt>
    <dgm:pt modelId="{FAD82EE6-6E53-4DD8-9863-6F4F5F3D4F34}" type="pres">
      <dgm:prSet presAssocID="{C45F7248-E6BA-4DF4-9E13-B8884C321901}" presName="level3hierChild" presStyleCnt="0"/>
      <dgm:spPr/>
    </dgm:pt>
    <dgm:pt modelId="{729093EC-DD87-4AD6-8B85-5F63D78A94AC}" type="pres">
      <dgm:prSet presAssocID="{8EA3699E-A39F-442F-82AF-59F7B4872533}" presName="conn2-1" presStyleLbl="parChTrans1D2" presStyleIdx="1" presStyleCnt="2"/>
      <dgm:spPr/>
      <dgm:t>
        <a:bodyPr/>
        <a:lstStyle/>
        <a:p>
          <a:endParaRPr lang="en-US"/>
        </a:p>
      </dgm:t>
    </dgm:pt>
    <dgm:pt modelId="{E511DA02-530A-4B25-B807-F807B45F93AC}" type="pres">
      <dgm:prSet presAssocID="{8EA3699E-A39F-442F-82AF-59F7B4872533}" presName="connTx" presStyleLbl="parChTrans1D2" presStyleIdx="1" presStyleCnt="2"/>
      <dgm:spPr/>
      <dgm:t>
        <a:bodyPr/>
        <a:lstStyle/>
        <a:p>
          <a:endParaRPr lang="en-US"/>
        </a:p>
      </dgm:t>
    </dgm:pt>
    <dgm:pt modelId="{0AED082C-82BF-4A34-B399-E56080638355}" type="pres">
      <dgm:prSet presAssocID="{AD9EF8FC-5F27-4C26-91E8-345E596EE0BE}" presName="root2" presStyleCnt="0"/>
      <dgm:spPr/>
    </dgm:pt>
    <dgm:pt modelId="{B1A357AC-DEA6-4192-9AEF-B73FB6F01E5A}" type="pres">
      <dgm:prSet presAssocID="{AD9EF8FC-5F27-4C26-91E8-345E596EE0BE}" presName="LevelTwoTextNode" presStyleLbl="node2" presStyleIdx="1" presStyleCnt="2" custLinFactNeighborY="55190">
        <dgm:presLayoutVars>
          <dgm:chPref val="3"/>
        </dgm:presLayoutVars>
      </dgm:prSet>
      <dgm:spPr/>
      <dgm:t>
        <a:bodyPr/>
        <a:lstStyle/>
        <a:p>
          <a:endParaRPr lang="en-US"/>
        </a:p>
      </dgm:t>
    </dgm:pt>
    <dgm:pt modelId="{199607AB-CFCD-486F-AC5A-093E4CEB933F}" type="pres">
      <dgm:prSet presAssocID="{AD9EF8FC-5F27-4C26-91E8-345E596EE0BE}" presName="level3hierChild" presStyleCnt="0"/>
      <dgm:spPr/>
    </dgm:pt>
    <dgm:pt modelId="{DE218128-4431-4FBC-A996-5890FD0786D0}" type="pres">
      <dgm:prSet presAssocID="{B845044B-BCD6-401D-B2CE-6EBDE7312398}" presName="conn2-1" presStyleLbl="parChTrans1D3" presStyleIdx="0" presStyleCnt="3"/>
      <dgm:spPr/>
      <dgm:t>
        <a:bodyPr/>
        <a:lstStyle/>
        <a:p>
          <a:endParaRPr lang="en-US"/>
        </a:p>
      </dgm:t>
    </dgm:pt>
    <dgm:pt modelId="{DA976C91-A973-4455-9D5D-4160B7977F95}" type="pres">
      <dgm:prSet presAssocID="{B845044B-BCD6-401D-B2CE-6EBDE7312398}" presName="connTx" presStyleLbl="parChTrans1D3" presStyleIdx="0" presStyleCnt="3"/>
      <dgm:spPr/>
      <dgm:t>
        <a:bodyPr/>
        <a:lstStyle/>
        <a:p>
          <a:endParaRPr lang="en-US"/>
        </a:p>
      </dgm:t>
    </dgm:pt>
    <dgm:pt modelId="{592195EE-BFEE-438A-AF22-F84B4F9998A5}" type="pres">
      <dgm:prSet presAssocID="{ACF47CA0-5963-405C-B9B4-A72E828E108E}" presName="root2" presStyleCnt="0"/>
      <dgm:spPr/>
    </dgm:pt>
    <dgm:pt modelId="{BBF54549-9B93-412F-B31F-F3C7F5059C9F}" type="pres">
      <dgm:prSet presAssocID="{ACF47CA0-5963-405C-B9B4-A72E828E108E}" presName="LevelTwoTextNode" presStyleLbl="node3" presStyleIdx="0" presStyleCnt="3" custLinFactNeighborY="35874">
        <dgm:presLayoutVars>
          <dgm:chPref val="3"/>
        </dgm:presLayoutVars>
      </dgm:prSet>
      <dgm:spPr/>
      <dgm:t>
        <a:bodyPr/>
        <a:lstStyle/>
        <a:p>
          <a:endParaRPr lang="en-US"/>
        </a:p>
      </dgm:t>
    </dgm:pt>
    <dgm:pt modelId="{274200A4-1E37-417A-9256-46657F671A8E}" type="pres">
      <dgm:prSet presAssocID="{ACF47CA0-5963-405C-B9B4-A72E828E108E}" presName="level3hierChild" presStyleCnt="0"/>
      <dgm:spPr/>
    </dgm:pt>
    <dgm:pt modelId="{A5A16635-C5C3-4EEF-915B-72555911C45D}" type="pres">
      <dgm:prSet presAssocID="{00D57C99-9930-4889-A695-F4DD3956BE47}" presName="conn2-1" presStyleLbl="parChTrans1D3" presStyleIdx="1" presStyleCnt="3"/>
      <dgm:spPr/>
      <dgm:t>
        <a:bodyPr/>
        <a:lstStyle/>
        <a:p>
          <a:endParaRPr lang="en-US"/>
        </a:p>
      </dgm:t>
    </dgm:pt>
    <dgm:pt modelId="{9F64E74F-B375-4805-B652-F5E3596F89D8}" type="pres">
      <dgm:prSet presAssocID="{00D57C99-9930-4889-A695-F4DD3956BE47}" presName="connTx" presStyleLbl="parChTrans1D3" presStyleIdx="1" presStyleCnt="3"/>
      <dgm:spPr/>
      <dgm:t>
        <a:bodyPr/>
        <a:lstStyle/>
        <a:p>
          <a:endParaRPr lang="en-US"/>
        </a:p>
      </dgm:t>
    </dgm:pt>
    <dgm:pt modelId="{428D1130-93C7-4C7B-BFCC-10BE4BF6713A}" type="pres">
      <dgm:prSet presAssocID="{77521F11-E277-4911-8D5C-D70C35B067A7}" presName="root2" presStyleCnt="0"/>
      <dgm:spPr/>
    </dgm:pt>
    <dgm:pt modelId="{2D1CA173-7EF5-42CD-8FE5-A85E04AB3646}" type="pres">
      <dgm:prSet presAssocID="{77521F11-E277-4911-8D5C-D70C35B067A7}" presName="LevelTwoTextNode" presStyleLbl="node3" presStyleIdx="1" presStyleCnt="3" custLinFactNeighborY="52431">
        <dgm:presLayoutVars>
          <dgm:chPref val="3"/>
        </dgm:presLayoutVars>
      </dgm:prSet>
      <dgm:spPr/>
      <dgm:t>
        <a:bodyPr/>
        <a:lstStyle/>
        <a:p>
          <a:endParaRPr lang="en-US"/>
        </a:p>
      </dgm:t>
    </dgm:pt>
    <dgm:pt modelId="{DFEB2D37-DCF6-430F-B5F1-A0107584E4FE}" type="pres">
      <dgm:prSet presAssocID="{77521F11-E277-4911-8D5C-D70C35B067A7}" presName="level3hierChild" presStyleCnt="0"/>
      <dgm:spPr/>
    </dgm:pt>
    <dgm:pt modelId="{F96430A9-8D9F-4E41-8B2B-13FCFA5B4CCD}" type="pres">
      <dgm:prSet presAssocID="{E2AA7BD3-AA60-4DB3-952C-2504B9059BDC}" presName="conn2-1" presStyleLbl="parChTrans1D3" presStyleIdx="2" presStyleCnt="3"/>
      <dgm:spPr/>
      <dgm:t>
        <a:bodyPr/>
        <a:lstStyle/>
        <a:p>
          <a:endParaRPr lang="en-US"/>
        </a:p>
      </dgm:t>
    </dgm:pt>
    <dgm:pt modelId="{BD80E0DF-A631-479E-B454-C1166621DD15}" type="pres">
      <dgm:prSet presAssocID="{E2AA7BD3-AA60-4DB3-952C-2504B9059BDC}" presName="connTx" presStyleLbl="parChTrans1D3" presStyleIdx="2" presStyleCnt="3"/>
      <dgm:spPr/>
      <dgm:t>
        <a:bodyPr/>
        <a:lstStyle/>
        <a:p>
          <a:endParaRPr lang="en-US"/>
        </a:p>
      </dgm:t>
    </dgm:pt>
    <dgm:pt modelId="{01586A36-4E5C-45F5-9004-BCC1FB7DD1A4}" type="pres">
      <dgm:prSet presAssocID="{8F1B974B-80C5-4EC8-A7E0-865DB4D47F54}" presName="root2" presStyleCnt="0"/>
      <dgm:spPr/>
    </dgm:pt>
    <dgm:pt modelId="{5D81B9FB-88DD-40F7-A429-816B250DA495}" type="pres">
      <dgm:prSet presAssocID="{8F1B974B-80C5-4EC8-A7E0-865DB4D47F54}" presName="LevelTwoTextNode" presStyleLbl="node3" presStyleIdx="2" presStyleCnt="3" custLinFactNeighborY="62089">
        <dgm:presLayoutVars>
          <dgm:chPref val="3"/>
        </dgm:presLayoutVars>
      </dgm:prSet>
      <dgm:spPr/>
      <dgm:t>
        <a:bodyPr/>
        <a:lstStyle/>
        <a:p>
          <a:endParaRPr lang="en-US"/>
        </a:p>
      </dgm:t>
    </dgm:pt>
    <dgm:pt modelId="{E8320876-9143-4A6C-80C5-781B1196C727}" type="pres">
      <dgm:prSet presAssocID="{8F1B974B-80C5-4EC8-A7E0-865DB4D47F54}" presName="level3hierChild" presStyleCnt="0"/>
      <dgm:spPr/>
    </dgm:pt>
  </dgm:ptLst>
  <dgm:cxnLst>
    <dgm:cxn modelId="{36F2B916-C407-4002-9EBA-44FED80F8C4B}" type="presOf" srcId="{E2BB70A1-580E-4051-B3A8-E9D3CC88E2B3}" destId="{79E4B704-D8C9-408F-8DD8-1FF72AFF46A0}" srcOrd="1" destOrd="0" presId="urn:microsoft.com/office/officeart/2005/8/layout/hierarchy2"/>
    <dgm:cxn modelId="{3F622D7F-29C4-43D7-8FC9-8FB107CC00B7}" type="presOf" srcId="{AACA15B8-AFB0-433F-9A91-FDF1D5754BD3}" destId="{F2D87822-5031-475E-8E38-F8DB870EBC84}" srcOrd="0" destOrd="0" presId="urn:microsoft.com/office/officeart/2005/8/layout/hierarchy2"/>
    <dgm:cxn modelId="{BB43071F-A543-425A-AE32-0A849019CEB9}" srcId="{18273A20-9EF4-4DEF-B1C8-99FFABC694FD}" destId="{AACA15B8-AFB0-433F-9A91-FDF1D5754BD3}" srcOrd="0" destOrd="0" parTransId="{A8E44C89-969C-4E11-B629-0645034FD87B}" sibTransId="{A3A13384-0E4C-484B-A303-7C77C5D75603}"/>
    <dgm:cxn modelId="{002376E0-168C-44CA-8AAF-5CF6BF77C47B}" type="presOf" srcId="{00D57C99-9930-4889-A695-F4DD3956BE47}" destId="{A5A16635-C5C3-4EEF-915B-72555911C45D}" srcOrd="0" destOrd="0" presId="urn:microsoft.com/office/officeart/2005/8/layout/hierarchy2"/>
    <dgm:cxn modelId="{52B842ED-C86B-4BC7-8DB1-EF2C1AC2CF16}" type="presOf" srcId="{E2AA7BD3-AA60-4DB3-952C-2504B9059BDC}" destId="{BD80E0DF-A631-479E-B454-C1166621DD15}" srcOrd="1" destOrd="0" presId="urn:microsoft.com/office/officeart/2005/8/layout/hierarchy2"/>
    <dgm:cxn modelId="{ADEB2C6E-C5B8-49D2-90EA-CF96CD86F47C}" srcId="{AACA15B8-AFB0-433F-9A91-FDF1D5754BD3}" destId="{C45F7248-E6BA-4DF4-9E13-B8884C321901}" srcOrd="0" destOrd="0" parTransId="{E2BB70A1-580E-4051-B3A8-E9D3CC88E2B3}" sibTransId="{C143C74A-5F19-414E-A27C-E9C6D98BC2CF}"/>
    <dgm:cxn modelId="{588BE3F6-5614-4FBD-B005-E4C9DDCDFC80}" type="presOf" srcId="{E2AA7BD3-AA60-4DB3-952C-2504B9059BDC}" destId="{F96430A9-8D9F-4E41-8B2B-13FCFA5B4CCD}" srcOrd="0" destOrd="0" presId="urn:microsoft.com/office/officeart/2005/8/layout/hierarchy2"/>
    <dgm:cxn modelId="{B18CBDC2-92A6-4F96-8AB8-74976C969395}" type="presOf" srcId="{AD9EF8FC-5F27-4C26-91E8-345E596EE0BE}" destId="{B1A357AC-DEA6-4192-9AEF-B73FB6F01E5A}" srcOrd="0" destOrd="0" presId="urn:microsoft.com/office/officeart/2005/8/layout/hierarchy2"/>
    <dgm:cxn modelId="{6DA64D2B-3CBD-4F2E-B352-6961FD7DC329}" srcId="{AD9EF8FC-5F27-4C26-91E8-345E596EE0BE}" destId="{77521F11-E277-4911-8D5C-D70C35B067A7}" srcOrd="1" destOrd="0" parTransId="{00D57C99-9930-4889-A695-F4DD3956BE47}" sibTransId="{389BE307-D464-45A6-B65F-B5BC202C7783}"/>
    <dgm:cxn modelId="{177878AC-2986-4328-A8FD-DAC33268D67B}" srcId="{AD9EF8FC-5F27-4C26-91E8-345E596EE0BE}" destId="{ACF47CA0-5963-405C-B9B4-A72E828E108E}" srcOrd="0" destOrd="0" parTransId="{B845044B-BCD6-401D-B2CE-6EBDE7312398}" sibTransId="{338E719F-D585-4FF7-BC63-D6306FD66831}"/>
    <dgm:cxn modelId="{137DCFD5-67F8-4509-9339-BC5DE7F4E904}" type="presOf" srcId="{77521F11-E277-4911-8D5C-D70C35B067A7}" destId="{2D1CA173-7EF5-42CD-8FE5-A85E04AB3646}" srcOrd="0" destOrd="0" presId="urn:microsoft.com/office/officeart/2005/8/layout/hierarchy2"/>
    <dgm:cxn modelId="{B26C06EC-C4CE-4E26-813B-593C5C358F9C}" type="presOf" srcId="{18273A20-9EF4-4DEF-B1C8-99FFABC694FD}" destId="{19AC78D8-27FD-476D-99D9-54F1CC6A1A1B}" srcOrd="0" destOrd="0" presId="urn:microsoft.com/office/officeart/2005/8/layout/hierarchy2"/>
    <dgm:cxn modelId="{43D491D3-7474-45B3-945C-14DAA43BFA8E}" type="presOf" srcId="{E2BB70A1-580E-4051-B3A8-E9D3CC88E2B3}" destId="{099E982B-3D4B-422C-85EF-406A569ED973}" srcOrd="0" destOrd="0" presId="urn:microsoft.com/office/officeart/2005/8/layout/hierarchy2"/>
    <dgm:cxn modelId="{720DEBD9-C448-4625-B4F7-F7C6720A356C}" srcId="{AACA15B8-AFB0-433F-9A91-FDF1D5754BD3}" destId="{AD9EF8FC-5F27-4C26-91E8-345E596EE0BE}" srcOrd="1" destOrd="0" parTransId="{8EA3699E-A39F-442F-82AF-59F7B4872533}" sibTransId="{377B3219-DDBE-4699-8184-83C9313B49C8}"/>
    <dgm:cxn modelId="{2BB742EB-E19C-4BD1-855B-7D60A08527FB}" type="presOf" srcId="{00D57C99-9930-4889-A695-F4DD3956BE47}" destId="{9F64E74F-B375-4805-B652-F5E3596F89D8}" srcOrd="1" destOrd="0" presId="urn:microsoft.com/office/officeart/2005/8/layout/hierarchy2"/>
    <dgm:cxn modelId="{6C424891-E206-46E9-91CD-42059F14EA64}" type="presOf" srcId="{8F1B974B-80C5-4EC8-A7E0-865DB4D47F54}" destId="{5D81B9FB-88DD-40F7-A429-816B250DA495}" srcOrd="0" destOrd="0" presId="urn:microsoft.com/office/officeart/2005/8/layout/hierarchy2"/>
    <dgm:cxn modelId="{E5D4FABC-5FB1-4F39-BBD4-AEE50F1BBBE3}" type="presOf" srcId="{ACF47CA0-5963-405C-B9B4-A72E828E108E}" destId="{BBF54549-9B93-412F-B31F-F3C7F5059C9F}" srcOrd="0" destOrd="0" presId="urn:microsoft.com/office/officeart/2005/8/layout/hierarchy2"/>
    <dgm:cxn modelId="{7200718B-0F39-43BE-B3C5-5489D6B3A042}" type="presOf" srcId="{8EA3699E-A39F-442F-82AF-59F7B4872533}" destId="{E511DA02-530A-4B25-B807-F807B45F93AC}" srcOrd="1" destOrd="0" presId="urn:microsoft.com/office/officeart/2005/8/layout/hierarchy2"/>
    <dgm:cxn modelId="{CC8B88ED-C8D9-4B3A-909F-8EA286F903A7}" type="presOf" srcId="{8EA3699E-A39F-442F-82AF-59F7B4872533}" destId="{729093EC-DD87-4AD6-8B85-5F63D78A94AC}" srcOrd="0" destOrd="0" presId="urn:microsoft.com/office/officeart/2005/8/layout/hierarchy2"/>
    <dgm:cxn modelId="{32FB1A75-0E5B-4D24-B17D-58775A5442DD}" type="presOf" srcId="{B845044B-BCD6-401D-B2CE-6EBDE7312398}" destId="{DE218128-4431-4FBC-A996-5890FD0786D0}" srcOrd="0" destOrd="0" presId="urn:microsoft.com/office/officeart/2005/8/layout/hierarchy2"/>
    <dgm:cxn modelId="{C6B6CED8-8CD0-43FE-AD23-6F2B9B607E59}" type="presOf" srcId="{C45F7248-E6BA-4DF4-9E13-B8884C321901}" destId="{9AE72658-34CD-4FF7-A226-DA169C36CF95}" srcOrd="0" destOrd="0" presId="urn:microsoft.com/office/officeart/2005/8/layout/hierarchy2"/>
    <dgm:cxn modelId="{23B9582E-1CE9-4BC9-9C75-453D6CC71697}" type="presOf" srcId="{B845044B-BCD6-401D-B2CE-6EBDE7312398}" destId="{DA976C91-A973-4455-9D5D-4160B7977F95}" srcOrd="1" destOrd="0" presId="urn:microsoft.com/office/officeart/2005/8/layout/hierarchy2"/>
    <dgm:cxn modelId="{93469026-F474-41BB-B73A-E5C979DEFC3A}" srcId="{AD9EF8FC-5F27-4C26-91E8-345E596EE0BE}" destId="{8F1B974B-80C5-4EC8-A7E0-865DB4D47F54}" srcOrd="2" destOrd="0" parTransId="{E2AA7BD3-AA60-4DB3-952C-2504B9059BDC}" sibTransId="{191221AE-ECC8-4B63-8F89-29A39741D86D}"/>
    <dgm:cxn modelId="{252D6A4A-C71A-4FEE-9715-22542EB915CA}" type="presParOf" srcId="{19AC78D8-27FD-476D-99D9-54F1CC6A1A1B}" destId="{07BCEE85-DB68-49B9-A71A-AC50193D2A83}" srcOrd="0" destOrd="0" presId="urn:microsoft.com/office/officeart/2005/8/layout/hierarchy2"/>
    <dgm:cxn modelId="{3DD346B5-7B61-4921-AEDC-633FD87798C7}" type="presParOf" srcId="{07BCEE85-DB68-49B9-A71A-AC50193D2A83}" destId="{F2D87822-5031-475E-8E38-F8DB870EBC84}" srcOrd="0" destOrd="0" presId="urn:microsoft.com/office/officeart/2005/8/layout/hierarchy2"/>
    <dgm:cxn modelId="{65DFE2E0-6727-4952-A2B2-FA6E0D62B785}" type="presParOf" srcId="{07BCEE85-DB68-49B9-A71A-AC50193D2A83}" destId="{9749CE24-ADE7-4FF1-9ED0-D6FF1F48B2AC}" srcOrd="1" destOrd="0" presId="urn:microsoft.com/office/officeart/2005/8/layout/hierarchy2"/>
    <dgm:cxn modelId="{9CD8873B-19B2-44BC-B28F-D18AAB845E1C}" type="presParOf" srcId="{9749CE24-ADE7-4FF1-9ED0-D6FF1F48B2AC}" destId="{099E982B-3D4B-422C-85EF-406A569ED973}" srcOrd="0" destOrd="0" presId="urn:microsoft.com/office/officeart/2005/8/layout/hierarchy2"/>
    <dgm:cxn modelId="{3574C953-5A7A-4325-898A-CE8AA36C4D1A}" type="presParOf" srcId="{099E982B-3D4B-422C-85EF-406A569ED973}" destId="{79E4B704-D8C9-408F-8DD8-1FF72AFF46A0}" srcOrd="0" destOrd="0" presId="urn:microsoft.com/office/officeart/2005/8/layout/hierarchy2"/>
    <dgm:cxn modelId="{33CD6F50-040C-4EBC-9B57-5D911AE3E760}" type="presParOf" srcId="{9749CE24-ADE7-4FF1-9ED0-D6FF1F48B2AC}" destId="{E85D3554-3219-4124-9B2A-9E0AA9FB0338}" srcOrd="1" destOrd="0" presId="urn:microsoft.com/office/officeart/2005/8/layout/hierarchy2"/>
    <dgm:cxn modelId="{8ADE7AC3-BF44-4F3D-97FB-3E2149E7AE1C}" type="presParOf" srcId="{E85D3554-3219-4124-9B2A-9E0AA9FB0338}" destId="{9AE72658-34CD-4FF7-A226-DA169C36CF95}" srcOrd="0" destOrd="0" presId="urn:microsoft.com/office/officeart/2005/8/layout/hierarchy2"/>
    <dgm:cxn modelId="{E7A83118-899E-4884-8046-9C0DD7134FE3}" type="presParOf" srcId="{E85D3554-3219-4124-9B2A-9E0AA9FB0338}" destId="{FAD82EE6-6E53-4DD8-9863-6F4F5F3D4F34}" srcOrd="1" destOrd="0" presId="urn:microsoft.com/office/officeart/2005/8/layout/hierarchy2"/>
    <dgm:cxn modelId="{CE352394-5904-428A-A896-66E866B0D0BB}" type="presParOf" srcId="{9749CE24-ADE7-4FF1-9ED0-D6FF1F48B2AC}" destId="{729093EC-DD87-4AD6-8B85-5F63D78A94AC}" srcOrd="2" destOrd="0" presId="urn:microsoft.com/office/officeart/2005/8/layout/hierarchy2"/>
    <dgm:cxn modelId="{4F9C5F9E-11CE-4B90-BC4B-16A1A3B1E25E}" type="presParOf" srcId="{729093EC-DD87-4AD6-8B85-5F63D78A94AC}" destId="{E511DA02-530A-4B25-B807-F807B45F93AC}" srcOrd="0" destOrd="0" presId="urn:microsoft.com/office/officeart/2005/8/layout/hierarchy2"/>
    <dgm:cxn modelId="{CA070E41-784B-44E9-B8CD-A88636CE72F3}" type="presParOf" srcId="{9749CE24-ADE7-4FF1-9ED0-D6FF1F48B2AC}" destId="{0AED082C-82BF-4A34-B399-E56080638355}" srcOrd="3" destOrd="0" presId="urn:microsoft.com/office/officeart/2005/8/layout/hierarchy2"/>
    <dgm:cxn modelId="{8F11EA2A-DB6A-4B74-987D-4BA463A8CF7C}" type="presParOf" srcId="{0AED082C-82BF-4A34-B399-E56080638355}" destId="{B1A357AC-DEA6-4192-9AEF-B73FB6F01E5A}" srcOrd="0" destOrd="0" presId="urn:microsoft.com/office/officeart/2005/8/layout/hierarchy2"/>
    <dgm:cxn modelId="{A819BCCF-8565-4077-A836-EA95D7CDC7C8}" type="presParOf" srcId="{0AED082C-82BF-4A34-B399-E56080638355}" destId="{199607AB-CFCD-486F-AC5A-093E4CEB933F}" srcOrd="1" destOrd="0" presId="urn:microsoft.com/office/officeart/2005/8/layout/hierarchy2"/>
    <dgm:cxn modelId="{811772D9-3D31-4FF0-8D29-32C8AE332910}" type="presParOf" srcId="{199607AB-CFCD-486F-AC5A-093E4CEB933F}" destId="{DE218128-4431-4FBC-A996-5890FD0786D0}" srcOrd="0" destOrd="0" presId="urn:microsoft.com/office/officeart/2005/8/layout/hierarchy2"/>
    <dgm:cxn modelId="{DD2E79DB-20A3-408A-B96F-4E7F499A9EED}" type="presParOf" srcId="{DE218128-4431-4FBC-A996-5890FD0786D0}" destId="{DA976C91-A973-4455-9D5D-4160B7977F95}" srcOrd="0" destOrd="0" presId="urn:microsoft.com/office/officeart/2005/8/layout/hierarchy2"/>
    <dgm:cxn modelId="{A362D5C0-9C83-4DFB-A884-F5203303233A}" type="presParOf" srcId="{199607AB-CFCD-486F-AC5A-093E4CEB933F}" destId="{592195EE-BFEE-438A-AF22-F84B4F9998A5}" srcOrd="1" destOrd="0" presId="urn:microsoft.com/office/officeart/2005/8/layout/hierarchy2"/>
    <dgm:cxn modelId="{ECB83F53-673A-4869-AC4A-27DCD8D40066}" type="presParOf" srcId="{592195EE-BFEE-438A-AF22-F84B4F9998A5}" destId="{BBF54549-9B93-412F-B31F-F3C7F5059C9F}" srcOrd="0" destOrd="0" presId="urn:microsoft.com/office/officeart/2005/8/layout/hierarchy2"/>
    <dgm:cxn modelId="{5304668B-B390-4D31-92BD-5735344893D3}" type="presParOf" srcId="{592195EE-BFEE-438A-AF22-F84B4F9998A5}" destId="{274200A4-1E37-417A-9256-46657F671A8E}" srcOrd="1" destOrd="0" presId="urn:microsoft.com/office/officeart/2005/8/layout/hierarchy2"/>
    <dgm:cxn modelId="{9F74F7FC-7792-4B59-B251-124BC1881F07}" type="presParOf" srcId="{199607AB-CFCD-486F-AC5A-093E4CEB933F}" destId="{A5A16635-C5C3-4EEF-915B-72555911C45D}" srcOrd="2" destOrd="0" presId="urn:microsoft.com/office/officeart/2005/8/layout/hierarchy2"/>
    <dgm:cxn modelId="{F71558F9-9C4E-4EE4-B337-3ABF1D890FD4}" type="presParOf" srcId="{A5A16635-C5C3-4EEF-915B-72555911C45D}" destId="{9F64E74F-B375-4805-B652-F5E3596F89D8}" srcOrd="0" destOrd="0" presId="urn:microsoft.com/office/officeart/2005/8/layout/hierarchy2"/>
    <dgm:cxn modelId="{540B92A7-658E-45A9-A0D4-1C16365BB3C5}" type="presParOf" srcId="{199607AB-CFCD-486F-AC5A-093E4CEB933F}" destId="{428D1130-93C7-4C7B-BFCC-10BE4BF6713A}" srcOrd="3" destOrd="0" presId="urn:microsoft.com/office/officeart/2005/8/layout/hierarchy2"/>
    <dgm:cxn modelId="{AB59F76D-EC60-4C0D-B9F6-AE978AABBC42}" type="presParOf" srcId="{428D1130-93C7-4C7B-BFCC-10BE4BF6713A}" destId="{2D1CA173-7EF5-42CD-8FE5-A85E04AB3646}" srcOrd="0" destOrd="0" presId="urn:microsoft.com/office/officeart/2005/8/layout/hierarchy2"/>
    <dgm:cxn modelId="{6DBDF93C-4027-4E42-B211-7BF6DC2795E3}" type="presParOf" srcId="{428D1130-93C7-4C7B-BFCC-10BE4BF6713A}" destId="{DFEB2D37-DCF6-430F-B5F1-A0107584E4FE}" srcOrd="1" destOrd="0" presId="urn:microsoft.com/office/officeart/2005/8/layout/hierarchy2"/>
    <dgm:cxn modelId="{9ABBA7CE-DC2C-4FA9-9506-00DBCDFEF9C6}" type="presParOf" srcId="{199607AB-CFCD-486F-AC5A-093E4CEB933F}" destId="{F96430A9-8D9F-4E41-8B2B-13FCFA5B4CCD}" srcOrd="4" destOrd="0" presId="urn:microsoft.com/office/officeart/2005/8/layout/hierarchy2"/>
    <dgm:cxn modelId="{66E9945D-8E08-406F-A45E-A4A6564AD7B0}" type="presParOf" srcId="{F96430A9-8D9F-4E41-8B2B-13FCFA5B4CCD}" destId="{BD80E0DF-A631-479E-B454-C1166621DD15}" srcOrd="0" destOrd="0" presId="urn:microsoft.com/office/officeart/2005/8/layout/hierarchy2"/>
    <dgm:cxn modelId="{67F178D2-4BB3-46E2-87E6-CCA8AA60B101}" type="presParOf" srcId="{199607AB-CFCD-486F-AC5A-093E4CEB933F}" destId="{01586A36-4E5C-45F5-9004-BCC1FB7DD1A4}" srcOrd="5" destOrd="0" presId="urn:microsoft.com/office/officeart/2005/8/layout/hierarchy2"/>
    <dgm:cxn modelId="{55BD0AE0-15EE-4C67-BCAD-EF16B97DD827}" type="presParOf" srcId="{01586A36-4E5C-45F5-9004-BCC1FB7DD1A4}" destId="{5D81B9FB-88DD-40F7-A429-816B250DA495}" srcOrd="0" destOrd="0" presId="urn:microsoft.com/office/officeart/2005/8/layout/hierarchy2"/>
    <dgm:cxn modelId="{6ABD065A-B674-440E-B519-813CCEB93E8F}" type="presParOf" srcId="{01586A36-4E5C-45F5-9004-BCC1FB7DD1A4}" destId="{E8320876-9143-4A6C-80C5-781B1196C72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395588-ADE1-4D55-8968-E7FF1A4FFA7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39A03CF-1ACE-4E58-89C9-94FF75857B58}">
      <dgm:prSet phldrT="[Text]"/>
      <dgm:spPr/>
      <dgm:t>
        <a:bodyPr/>
        <a:lstStyle/>
        <a:p>
          <a:r>
            <a:rPr lang="en-US" dirty="0" smtClean="0"/>
            <a:t>Duplicate Rows Identified</a:t>
          </a:r>
          <a:endParaRPr lang="en-US" dirty="0"/>
        </a:p>
      </dgm:t>
    </dgm:pt>
    <dgm:pt modelId="{7AA85057-1919-4838-B288-F44D66E13760}" type="parTrans" cxnId="{19036534-6833-40D9-BF3E-68063CEF1C13}">
      <dgm:prSet/>
      <dgm:spPr/>
      <dgm:t>
        <a:bodyPr/>
        <a:lstStyle/>
        <a:p>
          <a:endParaRPr lang="en-US"/>
        </a:p>
      </dgm:t>
    </dgm:pt>
    <dgm:pt modelId="{914ADA4D-09DC-4A5B-9FE1-8273C8A7A7F8}" type="sibTrans" cxnId="{19036534-6833-40D9-BF3E-68063CEF1C13}">
      <dgm:prSet/>
      <dgm:spPr/>
      <dgm:t>
        <a:bodyPr/>
        <a:lstStyle/>
        <a:p>
          <a:endParaRPr lang="en-US"/>
        </a:p>
      </dgm:t>
    </dgm:pt>
    <dgm:pt modelId="{8F8D0E1C-F050-4FFD-BAED-108BD76204EF}">
      <dgm:prSet phldrT="[Text]"/>
      <dgm:spPr/>
      <dgm:t>
        <a:bodyPr/>
        <a:lstStyle/>
        <a:p>
          <a:r>
            <a:rPr lang="en-US" dirty="0" smtClean="0"/>
            <a:t>Successful trip, but </a:t>
          </a:r>
          <a:r>
            <a:rPr lang="en-US" dirty="0" err="1" smtClean="0"/>
            <a:t>cancelled_by</a:t>
          </a:r>
          <a:r>
            <a:rPr lang="en-US" dirty="0" smtClean="0"/>
            <a:t> column populated</a:t>
          </a:r>
          <a:endParaRPr lang="en-US" dirty="0"/>
        </a:p>
      </dgm:t>
    </dgm:pt>
    <dgm:pt modelId="{F64074B5-0A4B-4086-BF78-76E57EA96AAE}" type="parTrans" cxnId="{5382FB1B-4BB3-4FE1-8231-61BF87B13925}">
      <dgm:prSet/>
      <dgm:spPr/>
      <dgm:t>
        <a:bodyPr/>
        <a:lstStyle/>
        <a:p>
          <a:endParaRPr lang="en-US"/>
        </a:p>
      </dgm:t>
    </dgm:pt>
    <dgm:pt modelId="{9D36E967-1C74-4478-AD6A-928C69101C6F}" type="sibTrans" cxnId="{5382FB1B-4BB3-4FE1-8231-61BF87B13925}">
      <dgm:prSet/>
      <dgm:spPr/>
      <dgm:t>
        <a:bodyPr/>
        <a:lstStyle/>
        <a:p>
          <a:endParaRPr lang="en-US"/>
        </a:p>
      </dgm:t>
    </dgm:pt>
    <dgm:pt modelId="{0AAED827-FB37-46B9-B3EE-27CB48DB5777}">
      <dgm:prSet phldrT="[Text]"/>
      <dgm:spPr/>
      <dgm:t>
        <a:bodyPr/>
        <a:lstStyle/>
        <a:p>
          <a:r>
            <a:rPr lang="en-US" dirty="0" smtClean="0"/>
            <a:t>Cancelled trip, but </a:t>
          </a:r>
          <a:r>
            <a:rPr lang="en-US" dirty="0" err="1" smtClean="0"/>
            <a:t>cancelled_by</a:t>
          </a:r>
          <a:r>
            <a:rPr lang="en-US" dirty="0" smtClean="0"/>
            <a:t> has NAN</a:t>
          </a:r>
          <a:endParaRPr lang="en-US" dirty="0"/>
        </a:p>
      </dgm:t>
    </dgm:pt>
    <dgm:pt modelId="{022ED02F-F514-43E3-B885-F70E33902493}" type="parTrans" cxnId="{A0833FEE-BFE9-4E60-B819-AC4B68EACABD}">
      <dgm:prSet/>
      <dgm:spPr/>
      <dgm:t>
        <a:bodyPr/>
        <a:lstStyle/>
        <a:p>
          <a:endParaRPr lang="en-US"/>
        </a:p>
      </dgm:t>
    </dgm:pt>
    <dgm:pt modelId="{E2C8780F-92CD-41A5-A233-87720F71DC00}" type="sibTrans" cxnId="{A0833FEE-BFE9-4E60-B819-AC4B68EACABD}">
      <dgm:prSet/>
      <dgm:spPr/>
      <dgm:t>
        <a:bodyPr/>
        <a:lstStyle/>
        <a:p>
          <a:endParaRPr lang="en-US"/>
        </a:p>
      </dgm:t>
    </dgm:pt>
    <dgm:pt modelId="{ED34D9FB-A2F6-487D-B906-01EB6DBFD821}">
      <dgm:prSet/>
      <dgm:spPr/>
      <dgm:t>
        <a:bodyPr/>
        <a:lstStyle/>
        <a:p>
          <a:r>
            <a:rPr lang="en-US" dirty="0" smtClean="0"/>
            <a:t>Cancelled Rides with start </a:t>
          </a:r>
          <a:r>
            <a:rPr lang="en-US" dirty="0" smtClean="0"/>
            <a:t>or </a:t>
          </a:r>
          <a:r>
            <a:rPr lang="en-US" dirty="0" smtClean="0"/>
            <a:t>Drop times</a:t>
          </a:r>
          <a:endParaRPr lang="en-US" dirty="0"/>
        </a:p>
      </dgm:t>
    </dgm:pt>
    <dgm:pt modelId="{453729C5-798D-4CE9-9423-0F31C26F295A}" type="parTrans" cxnId="{074866D0-B116-434C-80E3-F4B15FA666FB}">
      <dgm:prSet/>
      <dgm:spPr/>
      <dgm:t>
        <a:bodyPr/>
        <a:lstStyle/>
        <a:p>
          <a:endParaRPr lang="en-US"/>
        </a:p>
      </dgm:t>
    </dgm:pt>
    <dgm:pt modelId="{599A5866-E511-44C4-A7FD-29339DAA3C46}" type="sibTrans" cxnId="{074866D0-B116-434C-80E3-F4B15FA666FB}">
      <dgm:prSet/>
      <dgm:spPr/>
      <dgm:t>
        <a:bodyPr/>
        <a:lstStyle/>
        <a:p>
          <a:endParaRPr lang="en-US"/>
        </a:p>
      </dgm:t>
    </dgm:pt>
    <dgm:pt modelId="{4514C836-F6B0-4FBA-8760-61B9A23C2590}">
      <dgm:prSet/>
      <dgm:spPr/>
      <dgm:t>
        <a:bodyPr/>
        <a:lstStyle/>
        <a:p>
          <a:r>
            <a:rPr lang="en-US" dirty="0" smtClean="0"/>
            <a:t>Cancelled as </a:t>
          </a:r>
          <a:r>
            <a:rPr lang="en-US" dirty="0" err="1" smtClean="0"/>
            <a:t>system_nodriver_accepted</a:t>
          </a:r>
          <a:r>
            <a:rPr lang="en-US" dirty="0" smtClean="0"/>
            <a:t> but has </a:t>
          </a:r>
          <a:r>
            <a:rPr lang="en-US" dirty="0" err="1" smtClean="0"/>
            <a:t>driver_id</a:t>
          </a:r>
          <a:endParaRPr lang="en-US" dirty="0"/>
        </a:p>
      </dgm:t>
    </dgm:pt>
    <dgm:pt modelId="{D1D27E71-31C4-4DE1-A2EF-24C85785F0A9}" type="parTrans" cxnId="{7573E59C-930A-4A99-998C-9E2A2057ABE2}">
      <dgm:prSet/>
      <dgm:spPr/>
      <dgm:t>
        <a:bodyPr/>
        <a:lstStyle/>
        <a:p>
          <a:endParaRPr lang="en-US"/>
        </a:p>
      </dgm:t>
    </dgm:pt>
    <dgm:pt modelId="{D36D7917-DCF7-4782-BB6F-D2461CD50356}" type="sibTrans" cxnId="{7573E59C-930A-4A99-998C-9E2A2057ABE2}">
      <dgm:prSet/>
      <dgm:spPr/>
      <dgm:t>
        <a:bodyPr/>
        <a:lstStyle/>
        <a:p>
          <a:endParaRPr lang="en-US"/>
        </a:p>
      </dgm:t>
    </dgm:pt>
    <dgm:pt modelId="{DCD3C74F-D764-41C3-A459-E735D0186F59}" type="pres">
      <dgm:prSet presAssocID="{75395588-ADE1-4D55-8968-E7FF1A4FFA77}" presName="Name0" presStyleCnt="0">
        <dgm:presLayoutVars>
          <dgm:chMax val="7"/>
          <dgm:chPref val="7"/>
          <dgm:dir/>
        </dgm:presLayoutVars>
      </dgm:prSet>
      <dgm:spPr/>
      <dgm:t>
        <a:bodyPr/>
        <a:lstStyle/>
        <a:p>
          <a:endParaRPr lang="en-US"/>
        </a:p>
      </dgm:t>
    </dgm:pt>
    <dgm:pt modelId="{E1F4904F-61DC-47BD-9E54-683A153C374C}" type="pres">
      <dgm:prSet presAssocID="{75395588-ADE1-4D55-8968-E7FF1A4FFA77}" presName="Name1" presStyleCnt="0"/>
      <dgm:spPr/>
    </dgm:pt>
    <dgm:pt modelId="{B4D0B25D-C3C1-4616-B8DE-122D15D0ECF6}" type="pres">
      <dgm:prSet presAssocID="{75395588-ADE1-4D55-8968-E7FF1A4FFA77}" presName="cycle" presStyleCnt="0"/>
      <dgm:spPr/>
    </dgm:pt>
    <dgm:pt modelId="{5CC1A992-B24A-4767-BCB8-ED820D0F799C}" type="pres">
      <dgm:prSet presAssocID="{75395588-ADE1-4D55-8968-E7FF1A4FFA77}" presName="srcNode" presStyleLbl="node1" presStyleIdx="0" presStyleCnt="5"/>
      <dgm:spPr/>
    </dgm:pt>
    <dgm:pt modelId="{7A86593A-FDC2-4051-8B0B-8A31CA61A696}" type="pres">
      <dgm:prSet presAssocID="{75395588-ADE1-4D55-8968-E7FF1A4FFA77}" presName="conn" presStyleLbl="parChTrans1D2" presStyleIdx="0" presStyleCnt="1"/>
      <dgm:spPr/>
      <dgm:t>
        <a:bodyPr/>
        <a:lstStyle/>
        <a:p>
          <a:endParaRPr lang="en-US"/>
        </a:p>
      </dgm:t>
    </dgm:pt>
    <dgm:pt modelId="{B77EE6AD-460C-4214-8E8A-97382C900B61}" type="pres">
      <dgm:prSet presAssocID="{75395588-ADE1-4D55-8968-E7FF1A4FFA77}" presName="extraNode" presStyleLbl="node1" presStyleIdx="0" presStyleCnt="5"/>
      <dgm:spPr/>
    </dgm:pt>
    <dgm:pt modelId="{7D30E480-1F01-42B1-906B-4C536E6D93C6}" type="pres">
      <dgm:prSet presAssocID="{75395588-ADE1-4D55-8968-E7FF1A4FFA77}" presName="dstNode" presStyleLbl="node1" presStyleIdx="0" presStyleCnt="5"/>
      <dgm:spPr/>
    </dgm:pt>
    <dgm:pt modelId="{3C540961-5EE2-48A8-A1DF-D4B657297D20}" type="pres">
      <dgm:prSet presAssocID="{339A03CF-1ACE-4E58-89C9-94FF75857B58}" presName="text_1" presStyleLbl="node1" presStyleIdx="0" presStyleCnt="5">
        <dgm:presLayoutVars>
          <dgm:bulletEnabled val="1"/>
        </dgm:presLayoutVars>
      </dgm:prSet>
      <dgm:spPr/>
      <dgm:t>
        <a:bodyPr/>
        <a:lstStyle/>
        <a:p>
          <a:endParaRPr lang="en-US"/>
        </a:p>
      </dgm:t>
    </dgm:pt>
    <dgm:pt modelId="{066D416E-F5EF-45F1-98C0-6937CE980CDB}" type="pres">
      <dgm:prSet presAssocID="{339A03CF-1ACE-4E58-89C9-94FF75857B58}" presName="accent_1" presStyleCnt="0"/>
      <dgm:spPr/>
    </dgm:pt>
    <dgm:pt modelId="{BCA014D2-72FD-465B-B2F3-71F4630E25A7}" type="pres">
      <dgm:prSet presAssocID="{339A03CF-1ACE-4E58-89C9-94FF75857B58}" presName="accentRepeatNode" presStyleLbl="solidFgAcc1" presStyleIdx="0" presStyleCnt="5"/>
      <dgm:spPr/>
    </dgm:pt>
    <dgm:pt modelId="{44E00464-85A3-4D78-8B74-931F749BF41F}" type="pres">
      <dgm:prSet presAssocID="{8F8D0E1C-F050-4FFD-BAED-108BD76204EF}" presName="text_2" presStyleLbl="node1" presStyleIdx="1" presStyleCnt="5">
        <dgm:presLayoutVars>
          <dgm:bulletEnabled val="1"/>
        </dgm:presLayoutVars>
      </dgm:prSet>
      <dgm:spPr/>
      <dgm:t>
        <a:bodyPr/>
        <a:lstStyle/>
        <a:p>
          <a:endParaRPr lang="en-US"/>
        </a:p>
      </dgm:t>
    </dgm:pt>
    <dgm:pt modelId="{4A134190-AB77-4473-AFCD-05EC69DAE9EA}" type="pres">
      <dgm:prSet presAssocID="{8F8D0E1C-F050-4FFD-BAED-108BD76204EF}" presName="accent_2" presStyleCnt="0"/>
      <dgm:spPr/>
    </dgm:pt>
    <dgm:pt modelId="{41854F83-0434-49DD-B8F5-9BE04C22357B}" type="pres">
      <dgm:prSet presAssocID="{8F8D0E1C-F050-4FFD-BAED-108BD76204EF}" presName="accentRepeatNode" presStyleLbl="solidFgAcc1" presStyleIdx="1" presStyleCnt="5"/>
      <dgm:spPr/>
    </dgm:pt>
    <dgm:pt modelId="{9D0A242C-BC7C-4130-A15F-2FB2A5D5F67A}" type="pres">
      <dgm:prSet presAssocID="{0AAED827-FB37-46B9-B3EE-27CB48DB5777}" presName="text_3" presStyleLbl="node1" presStyleIdx="2" presStyleCnt="5">
        <dgm:presLayoutVars>
          <dgm:bulletEnabled val="1"/>
        </dgm:presLayoutVars>
      </dgm:prSet>
      <dgm:spPr/>
      <dgm:t>
        <a:bodyPr/>
        <a:lstStyle/>
        <a:p>
          <a:endParaRPr lang="en-US"/>
        </a:p>
      </dgm:t>
    </dgm:pt>
    <dgm:pt modelId="{0E848B5E-A122-454F-990C-14D1628FF310}" type="pres">
      <dgm:prSet presAssocID="{0AAED827-FB37-46B9-B3EE-27CB48DB5777}" presName="accent_3" presStyleCnt="0"/>
      <dgm:spPr/>
    </dgm:pt>
    <dgm:pt modelId="{C7A532A4-BDAA-4E1A-A0C3-E4084FFA0094}" type="pres">
      <dgm:prSet presAssocID="{0AAED827-FB37-46B9-B3EE-27CB48DB5777}" presName="accentRepeatNode" presStyleLbl="solidFgAcc1" presStyleIdx="2" presStyleCnt="5"/>
      <dgm:spPr/>
    </dgm:pt>
    <dgm:pt modelId="{4CF60EEF-7A2F-4188-B75B-E4A54B44517D}" type="pres">
      <dgm:prSet presAssocID="{ED34D9FB-A2F6-487D-B906-01EB6DBFD821}" presName="text_4" presStyleLbl="node1" presStyleIdx="3" presStyleCnt="5">
        <dgm:presLayoutVars>
          <dgm:bulletEnabled val="1"/>
        </dgm:presLayoutVars>
      </dgm:prSet>
      <dgm:spPr/>
      <dgm:t>
        <a:bodyPr/>
        <a:lstStyle/>
        <a:p>
          <a:endParaRPr lang="en-US"/>
        </a:p>
      </dgm:t>
    </dgm:pt>
    <dgm:pt modelId="{956EB5D9-C830-4151-96A6-E590BF920B07}" type="pres">
      <dgm:prSet presAssocID="{ED34D9FB-A2F6-487D-B906-01EB6DBFD821}" presName="accent_4" presStyleCnt="0"/>
      <dgm:spPr/>
    </dgm:pt>
    <dgm:pt modelId="{FCDB877F-9180-4AB3-9225-17D3F3394C1B}" type="pres">
      <dgm:prSet presAssocID="{ED34D9FB-A2F6-487D-B906-01EB6DBFD821}" presName="accentRepeatNode" presStyleLbl="solidFgAcc1" presStyleIdx="3" presStyleCnt="5"/>
      <dgm:spPr/>
    </dgm:pt>
    <dgm:pt modelId="{C0BB597C-FCEB-4A25-87D8-6CFEF10E39CC}" type="pres">
      <dgm:prSet presAssocID="{4514C836-F6B0-4FBA-8760-61B9A23C2590}" presName="text_5" presStyleLbl="node1" presStyleIdx="4" presStyleCnt="5">
        <dgm:presLayoutVars>
          <dgm:bulletEnabled val="1"/>
        </dgm:presLayoutVars>
      </dgm:prSet>
      <dgm:spPr/>
      <dgm:t>
        <a:bodyPr/>
        <a:lstStyle/>
        <a:p>
          <a:endParaRPr lang="en-US"/>
        </a:p>
      </dgm:t>
    </dgm:pt>
    <dgm:pt modelId="{50125CA7-A5CD-429B-899B-6197096AC612}" type="pres">
      <dgm:prSet presAssocID="{4514C836-F6B0-4FBA-8760-61B9A23C2590}" presName="accent_5" presStyleCnt="0"/>
      <dgm:spPr/>
    </dgm:pt>
    <dgm:pt modelId="{A82A2A42-6CF7-47C3-B668-DAAEC218E4C3}" type="pres">
      <dgm:prSet presAssocID="{4514C836-F6B0-4FBA-8760-61B9A23C2590}" presName="accentRepeatNode" presStyleLbl="solidFgAcc1" presStyleIdx="4" presStyleCnt="5"/>
      <dgm:spPr/>
    </dgm:pt>
  </dgm:ptLst>
  <dgm:cxnLst>
    <dgm:cxn modelId="{A0833FEE-BFE9-4E60-B819-AC4B68EACABD}" srcId="{75395588-ADE1-4D55-8968-E7FF1A4FFA77}" destId="{0AAED827-FB37-46B9-B3EE-27CB48DB5777}" srcOrd="2" destOrd="0" parTransId="{022ED02F-F514-43E3-B885-F70E33902493}" sibTransId="{E2C8780F-92CD-41A5-A233-87720F71DC00}"/>
    <dgm:cxn modelId="{19036534-6833-40D9-BF3E-68063CEF1C13}" srcId="{75395588-ADE1-4D55-8968-E7FF1A4FFA77}" destId="{339A03CF-1ACE-4E58-89C9-94FF75857B58}" srcOrd="0" destOrd="0" parTransId="{7AA85057-1919-4838-B288-F44D66E13760}" sibTransId="{914ADA4D-09DC-4A5B-9FE1-8273C8A7A7F8}"/>
    <dgm:cxn modelId="{E0CA6040-2280-411B-9B84-1B4B427C0AEE}" type="presOf" srcId="{914ADA4D-09DC-4A5B-9FE1-8273C8A7A7F8}" destId="{7A86593A-FDC2-4051-8B0B-8A31CA61A696}" srcOrd="0" destOrd="0" presId="urn:microsoft.com/office/officeart/2008/layout/VerticalCurvedList"/>
    <dgm:cxn modelId="{CC9DEE4A-EFA4-4071-A209-4DE9B28E1E1A}" type="presOf" srcId="{0AAED827-FB37-46B9-B3EE-27CB48DB5777}" destId="{9D0A242C-BC7C-4130-A15F-2FB2A5D5F67A}" srcOrd="0" destOrd="0" presId="urn:microsoft.com/office/officeart/2008/layout/VerticalCurvedList"/>
    <dgm:cxn modelId="{8BE904CF-1E91-4CEE-BD2F-7E98BD5B2175}" type="presOf" srcId="{ED34D9FB-A2F6-487D-B906-01EB6DBFD821}" destId="{4CF60EEF-7A2F-4188-B75B-E4A54B44517D}" srcOrd="0" destOrd="0" presId="urn:microsoft.com/office/officeart/2008/layout/VerticalCurvedList"/>
    <dgm:cxn modelId="{074866D0-B116-434C-80E3-F4B15FA666FB}" srcId="{75395588-ADE1-4D55-8968-E7FF1A4FFA77}" destId="{ED34D9FB-A2F6-487D-B906-01EB6DBFD821}" srcOrd="3" destOrd="0" parTransId="{453729C5-798D-4CE9-9423-0F31C26F295A}" sibTransId="{599A5866-E511-44C4-A7FD-29339DAA3C46}"/>
    <dgm:cxn modelId="{5382FB1B-4BB3-4FE1-8231-61BF87B13925}" srcId="{75395588-ADE1-4D55-8968-E7FF1A4FFA77}" destId="{8F8D0E1C-F050-4FFD-BAED-108BD76204EF}" srcOrd="1" destOrd="0" parTransId="{F64074B5-0A4B-4086-BF78-76E57EA96AAE}" sibTransId="{9D36E967-1C74-4478-AD6A-928C69101C6F}"/>
    <dgm:cxn modelId="{0BC361E0-DD61-49A9-927F-533DD07677B0}" type="presOf" srcId="{8F8D0E1C-F050-4FFD-BAED-108BD76204EF}" destId="{44E00464-85A3-4D78-8B74-931F749BF41F}" srcOrd="0" destOrd="0" presId="urn:microsoft.com/office/officeart/2008/layout/VerticalCurvedList"/>
    <dgm:cxn modelId="{03483A3C-900F-4FF4-9778-D2B3B88FFC04}" type="presOf" srcId="{339A03CF-1ACE-4E58-89C9-94FF75857B58}" destId="{3C540961-5EE2-48A8-A1DF-D4B657297D20}" srcOrd="0" destOrd="0" presId="urn:microsoft.com/office/officeart/2008/layout/VerticalCurvedList"/>
    <dgm:cxn modelId="{B976CC23-724E-4C20-863E-07741D0BE894}" type="presOf" srcId="{75395588-ADE1-4D55-8968-E7FF1A4FFA77}" destId="{DCD3C74F-D764-41C3-A459-E735D0186F59}" srcOrd="0" destOrd="0" presId="urn:microsoft.com/office/officeart/2008/layout/VerticalCurvedList"/>
    <dgm:cxn modelId="{B95CEDF8-B7B5-4562-9A80-32B9DFA8F4A6}" type="presOf" srcId="{4514C836-F6B0-4FBA-8760-61B9A23C2590}" destId="{C0BB597C-FCEB-4A25-87D8-6CFEF10E39CC}" srcOrd="0" destOrd="0" presId="urn:microsoft.com/office/officeart/2008/layout/VerticalCurvedList"/>
    <dgm:cxn modelId="{7573E59C-930A-4A99-998C-9E2A2057ABE2}" srcId="{75395588-ADE1-4D55-8968-E7FF1A4FFA77}" destId="{4514C836-F6B0-4FBA-8760-61B9A23C2590}" srcOrd="4" destOrd="0" parTransId="{D1D27E71-31C4-4DE1-A2EF-24C85785F0A9}" sibTransId="{D36D7917-DCF7-4782-BB6F-D2461CD50356}"/>
    <dgm:cxn modelId="{BA6A36B9-D77F-4E81-AF3B-50DBD92281A1}" type="presParOf" srcId="{DCD3C74F-D764-41C3-A459-E735D0186F59}" destId="{E1F4904F-61DC-47BD-9E54-683A153C374C}" srcOrd="0" destOrd="0" presId="urn:microsoft.com/office/officeart/2008/layout/VerticalCurvedList"/>
    <dgm:cxn modelId="{520CF228-CC92-42ED-B8D2-D5C5F1D537FB}" type="presParOf" srcId="{E1F4904F-61DC-47BD-9E54-683A153C374C}" destId="{B4D0B25D-C3C1-4616-B8DE-122D15D0ECF6}" srcOrd="0" destOrd="0" presId="urn:microsoft.com/office/officeart/2008/layout/VerticalCurvedList"/>
    <dgm:cxn modelId="{9FC29D7C-10C8-4C1E-829E-EE95513C7CE8}" type="presParOf" srcId="{B4D0B25D-C3C1-4616-B8DE-122D15D0ECF6}" destId="{5CC1A992-B24A-4767-BCB8-ED820D0F799C}" srcOrd="0" destOrd="0" presId="urn:microsoft.com/office/officeart/2008/layout/VerticalCurvedList"/>
    <dgm:cxn modelId="{C756FFAF-8F5C-4A73-AD05-322E0DAADEBE}" type="presParOf" srcId="{B4D0B25D-C3C1-4616-B8DE-122D15D0ECF6}" destId="{7A86593A-FDC2-4051-8B0B-8A31CA61A696}" srcOrd="1" destOrd="0" presId="urn:microsoft.com/office/officeart/2008/layout/VerticalCurvedList"/>
    <dgm:cxn modelId="{D4975D77-6951-4330-AA87-FAC94BE41DD6}" type="presParOf" srcId="{B4D0B25D-C3C1-4616-B8DE-122D15D0ECF6}" destId="{B77EE6AD-460C-4214-8E8A-97382C900B61}" srcOrd="2" destOrd="0" presId="urn:microsoft.com/office/officeart/2008/layout/VerticalCurvedList"/>
    <dgm:cxn modelId="{BA820BC8-C6CD-4583-9A86-AEDFEC0F04C7}" type="presParOf" srcId="{B4D0B25D-C3C1-4616-B8DE-122D15D0ECF6}" destId="{7D30E480-1F01-42B1-906B-4C536E6D93C6}" srcOrd="3" destOrd="0" presId="urn:microsoft.com/office/officeart/2008/layout/VerticalCurvedList"/>
    <dgm:cxn modelId="{266A1C00-A70C-49F5-A037-6057E2FA173D}" type="presParOf" srcId="{E1F4904F-61DC-47BD-9E54-683A153C374C}" destId="{3C540961-5EE2-48A8-A1DF-D4B657297D20}" srcOrd="1" destOrd="0" presId="urn:microsoft.com/office/officeart/2008/layout/VerticalCurvedList"/>
    <dgm:cxn modelId="{45BFD29D-3A61-4738-A50D-E97358E48127}" type="presParOf" srcId="{E1F4904F-61DC-47BD-9E54-683A153C374C}" destId="{066D416E-F5EF-45F1-98C0-6937CE980CDB}" srcOrd="2" destOrd="0" presId="urn:microsoft.com/office/officeart/2008/layout/VerticalCurvedList"/>
    <dgm:cxn modelId="{8BC4291C-C420-4F6D-ACB4-181B14E7ABF2}" type="presParOf" srcId="{066D416E-F5EF-45F1-98C0-6937CE980CDB}" destId="{BCA014D2-72FD-465B-B2F3-71F4630E25A7}" srcOrd="0" destOrd="0" presId="urn:microsoft.com/office/officeart/2008/layout/VerticalCurvedList"/>
    <dgm:cxn modelId="{4908749D-AAFB-4912-B46E-49FB607AA2CC}" type="presParOf" srcId="{E1F4904F-61DC-47BD-9E54-683A153C374C}" destId="{44E00464-85A3-4D78-8B74-931F749BF41F}" srcOrd="3" destOrd="0" presId="urn:microsoft.com/office/officeart/2008/layout/VerticalCurvedList"/>
    <dgm:cxn modelId="{277362F7-01FC-489D-B1A0-B7AE087D7C89}" type="presParOf" srcId="{E1F4904F-61DC-47BD-9E54-683A153C374C}" destId="{4A134190-AB77-4473-AFCD-05EC69DAE9EA}" srcOrd="4" destOrd="0" presId="urn:microsoft.com/office/officeart/2008/layout/VerticalCurvedList"/>
    <dgm:cxn modelId="{3717A7FA-84FC-4481-8F17-A7892B204458}" type="presParOf" srcId="{4A134190-AB77-4473-AFCD-05EC69DAE9EA}" destId="{41854F83-0434-49DD-B8F5-9BE04C22357B}" srcOrd="0" destOrd="0" presId="urn:microsoft.com/office/officeart/2008/layout/VerticalCurvedList"/>
    <dgm:cxn modelId="{AFE16C57-F2B8-4277-A8FB-7199B66992AA}" type="presParOf" srcId="{E1F4904F-61DC-47BD-9E54-683A153C374C}" destId="{9D0A242C-BC7C-4130-A15F-2FB2A5D5F67A}" srcOrd="5" destOrd="0" presId="urn:microsoft.com/office/officeart/2008/layout/VerticalCurvedList"/>
    <dgm:cxn modelId="{590544DF-0FB4-4C89-BD56-7FAFFD09B262}" type="presParOf" srcId="{E1F4904F-61DC-47BD-9E54-683A153C374C}" destId="{0E848B5E-A122-454F-990C-14D1628FF310}" srcOrd="6" destOrd="0" presId="urn:microsoft.com/office/officeart/2008/layout/VerticalCurvedList"/>
    <dgm:cxn modelId="{BF365267-D376-4127-90E1-B8EB52ECADDD}" type="presParOf" srcId="{0E848B5E-A122-454F-990C-14D1628FF310}" destId="{C7A532A4-BDAA-4E1A-A0C3-E4084FFA0094}" srcOrd="0" destOrd="0" presId="urn:microsoft.com/office/officeart/2008/layout/VerticalCurvedList"/>
    <dgm:cxn modelId="{0B8FF274-023A-4337-BB1E-C63D30B86B1C}" type="presParOf" srcId="{E1F4904F-61DC-47BD-9E54-683A153C374C}" destId="{4CF60EEF-7A2F-4188-B75B-E4A54B44517D}" srcOrd="7" destOrd="0" presId="urn:microsoft.com/office/officeart/2008/layout/VerticalCurvedList"/>
    <dgm:cxn modelId="{E8F9AD4D-F229-4B4C-BB78-332D6E509975}" type="presParOf" srcId="{E1F4904F-61DC-47BD-9E54-683A153C374C}" destId="{956EB5D9-C830-4151-96A6-E590BF920B07}" srcOrd="8" destOrd="0" presId="urn:microsoft.com/office/officeart/2008/layout/VerticalCurvedList"/>
    <dgm:cxn modelId="{E8C9095F-BC20-431C-9D6E-38BE002BB1C1}" type="presParOf" srcId="{956EB5D9-C830-4151-96A6-E590BF920B07}" destId="{FCDB877F-9180-4AB3-9225-17D3F3394C1B}" srcOrd="0" destOrd="0" presId="urn:microsoft.com/office/officeart/2008/layout/VerticalCurvedList"/>
    <dgm:cxn modelId="{F024A942-C18D-44DE-AA71-AC41F5862A0F}" type="presParOf" srcId="{E1F4904F-61DC-47BD-9E54-683A153C374C}" destId="{C0BB597C-FCEB-4A25-87D8-6CFEF10E39CC}" srcOrd="9" destOrd="0" presId="urn:microsoft.com/office/officeart/2008/layout/VerticalCurvedList"/>
    <dgm:cxn modelId="{F4A84D55-8B34-42BC-B3E3-7122DE3F7FD5}" type="presParOf" srcId="{E1F4904F-61DC-47BD-9E54-683A153C374C}" destId="{50125CA7-A5CD-429B-899B-6197096AC612}" srcOrd="10" destOrd="0" presId="urn:microsoft.com/office/officeart/2008/layout/VerticalCurvedList"/>
    <dgm:cxn modelId="{9EB62CFE-3E9D-4261-B2EE-376EDA6A83F9}" type="presParOf" srcId="{50125CA7-A5CD-429B-899B-6197096AC612}" destId="{A82A2A42-6CF7-47C3-B668-DAAEC218E4C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87822-5031-475E-8E38-F8DB870EBC84}">
      <dsp:nvSpPr>
        <dsp:cNvPr id="0" name=""/>
        <dsp:cNvSpPr/>
      </dsp:nvSpPr>
      <dsp:spPr>
        <a:xfrm>
          <a:off x="437" y="1148498"/>
          <a:ext cx="1378226" cy="689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Total Rides</a:t>
          </a:r>
        </a:p>
        <a:p>
          <a:pPr lvl="0" algn="ctr" defTabSz="800100">
            <a:lnSpc>
              <a:spcPct val="90000"/>
            </a:lnSpc>
            <a:spcBef>
              <a:spcPct val="0"/>
            </a:spcBef>
            <a:spcAft>
              <a:spcPct val="35000"/>
            </a:spcAft>
          </a:pPr>
          <a:r>
            <a:rPr lang="en-US" sz="1800" kern="1200" dirty="0" smtClean="0"/>
            <a:t>20205</a:t>
          </a:r>
          <a:endParaRPr lang="en-US" sz="1800" kern="1200" dirty="0"/>
        </a:p>
      </dsp:txBody>
      <dsp:txXfrm>
        <a:off x="20620" y="1168681"/>
        <a:ext cx="1337860" cy="648747"/>
      </dsp:txXfrm>
    </dsp:sp>
    <dsp:sp modelId="{099E982B-3D4B-422C-85EF-406A569ED973}">
      <dsp:nvSpPr>
        <dsp:cNvPr id="0" name=""/>
        <dsp:cNvSpPr/>
      </dsp:nvSpPr>
      <dsp:spPr>
        <a:xfrm rot="19457599">
          <a:off x="1314850" y="1278521"/>
          <a:ext cx="678916" cy="32827"/>
        </a:xfrm>
        <a:custGeom>
          <a:avLst/>
          <a:gdLst/>
          <a:ahLst/>
          <a:cxnLst/>
          <a:rect l="0" t="0" r="0" b="0"/>
          <a:pathLst>
            <a:path>
              <a:moveTo>
                <a:pt x="0" y="16413"/>
              </a:moveTo>
              <a:lnTo>
                <a:pt x="678916" y="16413"/>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37336" y="1277962"/>
        <a:ext cx="33945" cy="33945"/>
      </dsp:txXfrm>
    </dsp:sp>
    <dsp:sp modelId="{9AE72658-34CD-4FF7-A226-DA169C36CF95}">
      <dsp:nvSpPr>
        <dsp:cNvPr id="0" name=""/>
        <dsp:cNvSpPr/>
      </dsp:nvSpPr>
      <dsp:spPr>
        <a:xfrm>
          <a:off x="1929954" y="752258"/>
          <a:ext cx="1378226" cy="689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Successful</a:t>
          </a:r>
        </a:p>
        <a:p>
          <a:pPr lvl="0" algn="ctr" defTabSz="800100">
            <a:lnSpc>
              <a:spcPct val="90000"/>
            </a:lnSpc>
            <a:spcBef>
              <a:spcPct val="0"/>
            </a:spcBef>
            <a:spcAft>
              <a:spcPct val="35000"/>
            </a:spcAft>
          </a:pPr>
          <a:r>
            <a:rPr lang="en-US" sz="1800" kern="1200" dirty="0" smtClean="0"/>
            <a:t>77%</a:t>
          </a:r>
          <a:endParaRPr lang="en-US" sz="1800" kern="1200" dirty="0"/>
        </a:p>
      </dsp:txBody>
      <dsp:txXfrm>
        <a:off x="1950137" y="772441"/>
        <a:ext cx="1337860" cy="648747"/>
      </dsp:txXfrm>
    </dsp:sp>
    <dsp:sp modelId="{729093EC-DD87-4AD6-8B85-5F63D78A94AC}">
      <dsp:nvSpPr>
        <dsp:cNvPr id="0" name=""/>
        <dsp:cNvSpPr/>
      </dsp:nvSpPr>
      <dsp:spPr>
        <a:xfrm rot="3277716">
          <a:off x="1178134" y="1864922"/>
          <a:ext cx="952349" cy="32827"/>
        </a:xfrm>
        <a:custGeom>
          <a:avLst/>
          <a:gdLst/>
          <a:ahLst/>
          <a:cxnLst/>
          <a:rect l="0" t="0" r="0" b="0"/>
          <a:pathLst>
            <a:path>
              <a:moveTo>
                <a:pt x="0" y="16413"/>
              </a:moveTo>
              <a:lnTo>
                <a:pt x="952349" y="16413"/>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30500" y="1857527"/>
        <a:ext cx="47617" cy="47617"/>
      </dsp:txXfrm>
    </dsp:sp>
    <dsp:sp modelId="{B1A357AC-DEA6-4192-9AEF-B73FB6F01E5A}">
      <dsp:nvSpPr>
        <dsp:cNvPr id="0" name=""/>
        <dsp:cNvSpPr/>
      </dsp:nvSpPr>
      <dsp:spPr>
        <a:xfrm>
          <a:off x="1929954" y="1925060"/>
          <a:ext cx="1378226" cy="689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Cancelled</a:t>
          </a:r>
        </a:p>
        <a:p>
          <a:pPr lvl="0" algn="ctr" defTabSz="800100">
            <a:lnSpc>
              <a:spcPct val="90000"/>
            </a:lnSpc>
            <a:spcBef>
              <a:spcPct val="0"/>
            </a:spcBef>
            <a:spcAft>
              <a:spcPct val="35000"/>
            </a:spcAft>
          </a:pPr>
          <a:r>
            <a:rPr lang="en-US" sz="1800" kern="1200" dirty="0" smtClean="0"/>
            <a:t>23%</a:t>
          </a:r>
          <a:endParaRPr lang="en-US" sz="1800" kern="1200" dirty="0"/>
        </a:p>
      </dsp:txBody>
      <dsp:txXfrm>
        <a:off x="1950137" y="1945243"/>
        <a:ext cx="1337860" cy="648747"/>
      </dsp:txXfrm>
    </dsp:sp>
    <dsp:sp modelId="{DE218128-4431-4FBC-A996-5890FD0786D0}">
      <dsp:nvSpPr>
        <dsp:cNvPr id="0" name=""/>
        <dsp:cNvSpPr/>
      </dsp:nvSpPr>
      <dsp:spPr>
        <a:xfrm rot="18046708">
          <a:off x="3045161" y="1790408"/>
          <a:ext cx="1077328" cy="32827"/>
        </a:xfrm>
        <a:custGeom>
          <a:avLst/>
          <a:gdLst/>
          <a:ahLst/>
          <a:cxnLst/>
          <a:rect l="0" t="0" r="0" b="0"/>
          <a:pathLst>
            <a:path>
              <a:moveTo>
                <a:pt x="0" y="16413"/>
              </a:moveTo>
              <a:lnTo>
                <a:pt x="1077328" y="16413"/>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56892" y="1779889"/>
        <a:ext cx="53866" cy="53866"/>
      </dsp:txXfrm>
    </dsp:sp>
    <dsp:sp modelId="{BBF54549-9B93-412F-B31F-F3C7F5059C9F}">
      <dsp:nvSpPr>
        <dsp:cNvPr id="0" name=""/>
        <dsp:cNvSpPr/>
      </dsp:nvSpPr>
      <dsp:spPr>
        <a:xfrm>
          <a:off x="3859471" y="999471"/>
          <a:ext cx="1378226" cy="689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Customer</a:t>
          </a:r>
        </a:p>
        <a:p>
          <a:pPr lvl="0" algn="ctr" defTabSz="800100">
            <a:lnSpc>
              <a:spcPct val="90000"/>
            </a:lnSpc>
            <a:spcBef>
              <a:spcPct val="0"/>
            </a:spcBef>
            <a:spcAft>
              <a:spcPct val="35000"/>
            </a:spcAft>
          </a:pPr>
          <a:r>
            <a:rPr lang="en-US" sz="1800" kern="1200" dirty="0" smtClean="0"/>
            <a:t>61%</a:t>
          </a:r>
          <a:endParaRPr lang="en-US" sz="1800" kern="1200" dirty="0"/>
        </a:p>
      </dsp:txBody>
      <dsp:txXfrm>
        <a:off x="3879654" y="1019654"/>
        <a:ext cx="1337860" cy="648747"/>
      </dsp:txXfrm>
    </dsp:sp>
    <dsp:sp modelId="{A5A16635-C5C3-4EEF-915B-72555911C45D}">
      <dsp:nvSpPr>
        <dsp:cNvPr id="0" name=""/>
        <dsp:cNvSpPr/>
      </dsp:nvSpPr>
      <dsp:spPr>
        <a:xfrm rot="21481488">
          <a:off x="3308016" y="2243697"/>
          <a:ext cx="551618" cy="32827"/>
        </a:xfrm>
        <a:custGeom>
          <a:avLst/>
          <a:gdLst/>
          <a:ahLst/>
          <a:cxnLst/>
          <a:rect l="0" t="0" r="0" b="0"/>
          <a:pathLst>
            <a:path>
              <a:moveTo>
                <a:pt x="0" y="16413"/>
              </a:moveTo>
              <a:lnTo>
                <a:pt x="551618" y="16413"/>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70035" y="2246320"/>
        <a:ext cx="27580" cy="27580"/>
      </dsp:txXfrm>
    </dsp:sp>
    <dsp:sp modelId="{2D1CA173-7EF5-42CD-8FE5-A85E04AB3646}">
      <dsp:nvSpPr>
        <dsp:cNvPr id="0" name=""/>
        <dsp:cNvSpPr/>
      </dsp:nvSpPr>
      <dsp:spPr>
        <a:xfrm>
          <a:off x="3859471" y="1906047"/>
          <a:ext cx="1378226" cy="689113"/>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Driver</a:t>
          </a:r>
        </a:p>
        <a:p>
          <a:pPr lvl="0" algn="ctr" defTabSz="800100">
            <a:lnSpc>
              <a:spcPct val="90000"/>
            </a:lnSpc>
            <a:spcBef>
              <a:spcPct val="0"/>
            </a:spcBef>
            <a:spcAft>
              <a:spcPct val="35000"/>
            </a:spcAft>
          </a:pPr>
          <a:r>
            <a:rPr lang="en-US" sz="1800" kern="1200" dirty="0" smtClean="0"/>
            <a:t>24%</a:t>
          </a:r>
          <a:endParaRPr lang="en-US" sz="1800" kern="1200" dirty="0"/>
        </a:p>
      </dsp:txBody>
      <dsp:txXfrm>
        <a:off x="3879654" y="1926230"/>
        <a:ext cx="1337860" cy="648747"/>
      </dsp:txXfrm>
    </dsp:sp>
    <dsp:sp modelId="{F96430A9-8D9F-4E41-8B2B-13FCFA5B4CCD}">
      <dsp:nvSpPr>
        <dsp:cNvPr id="0" name=""/>
        <dsp:cNvSpPr/>
      </dsp:nvSpPr>
      <dsp:spPr>
        <a:xfrm rot="3403432">
          <a:off x="3081442" y="2673214"/>
          <a:ext cx="1004767" cy="32827"/>
        </a:xfrm>
        <a:custGeom>
          <a:avLst/>
          <a:gdLst/>
          <a:ahLst/>
          <a:cxnLst/>
          <a:rect l="0" t="0" r="0" b="0"/>
          <a:pathLst>
            <a:path>
              <a:moveTo>
                <a:pt x="0" y="16413"/>
              </a:moveTo>
              <a:lnTo>
                <a:pt x="1004767" y="16413"/>
              </a:lnTo>
            </a:path>
          </a:pathLst>
        </a:custGeom>
        <a:noFill/>
        <a:ln w="190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58706" y="2664508"/>
        <a:ext cx="50238" cy="50238"/>
      </dsp:txXfrm>
    </dsp:sp>
    <dsp:sp modelId="{5D81B9FB-88DD-40F7-A429-816B250DA495}">
      <dsp:nvSpPr>
        <dsp:cNvPr id="0" name=""/>
        <dsp:cNvSpPr/>
      </dsp:nvSpPr>
      <dsp:spPr>
        <a:xfrm>
          <a:off x="3859471" y="2765082"/>
          <a:ext cx="1378226" cy="689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System</a:t>
          </a:r>
        </a:p>
        <a:p>
          <a:pPr lvl="0" algn="ctr" defTabSz="800100">
            <a:lnSpc>
              <a:spcPct val="90000"/>
            </a:lnSpc>
            <a:spcBef>
              <a:spcPct val="0"/>
            </a:spcBef>
            <a:spcAft>
              <a:spcPct val="35000"/>
            </a:spcAft>
          </a:pPr>
          <a:r>
            <a:rPr lang="en-US" sz="1800" kern="1200" dirty="0" smtClean="0"/>
            <a:t>15%</a:t>
          </a:r>
          <a:endParaRPr lang="en-US" sz="1800" kern="1200" dirty="0"/>
        </a:p>
      </dsp:txBody>
      <dsp:txXfrm>
        <a:off x="3879654" y="2785265"/>
        <a:ext cx="1337860" cy="6487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6593A-FDC2-4051-8B0B-8A31CA61A696}">
      <dsp:nvSpPr>
        <dsp:cNvPr id="0" name=""/>
        <dsp:cNvSpPr/>
      </dsp:nvSpPr>
      <dsp:spPr>
        <a:xfrm>
          <a:off x="-4006123" y="-614984"/>
          <a:ext cx="4774062" cy="4774062"/>
        </a:xfrm>
        <a:prstGeom prst="blockArc">
          <a:avLst>
            <a:gd name="adj1" fmla="val 18900000"/>
            <a:gd name="adj2" fmla="val 2700000"/>
            <a:gd name="adj3" fmla="val 45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540961-5EE2-48A8-A1DF-D4B657297D20}">
      <dsp:nvSpPr>
        <dsp:cNvPr id="0" name=""/>
        <dsp:cNvSpPr/>
      </dsp:nvSpPr>
      <dsp:spPr>
        <a:xfrm>
          <a:off x="336495" y="221434"/>
          <a:ext cx="5474916" cy="4431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753"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Duplicate Rows Identified</a:t>
          </a:r>
          <a:endParaRPr lang="en-US" sz="1700" kern="1200" dirty="0"/>
        </a:p>
      </dsp:txBody>
      <dsp:txXfrm>
        <a:off x="336495" y="221434"/>
        <a:ext cx="5474916" cy="443153"/>
      </dsp:txXfrm>
    </dsp:sp>
    <dsp:sp modelId="{BCA014D2-72FD-465B-B2F3-71F4630E25A7}">
      <dsp:nvSpPr>
        <dsp:cNvPr id="0" name=""/>
        <dsp:cNvSpPr/>
      </dsp:nvSpPr>
      <dsp:spPr>
        <a:xfrm>
          <a:off x="59524" y="166040"/>
          <a:ext cx="553941" cy="55394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E00464-85A3-4D78-8B74-931F749BF41F}">
      <dsp:nvSpPr>
        <dsp:cNvPr id="0" name=""/>
        <dsp:cNvSpPr/>
      </dsp:nvSpPr>
      <dsp:spPr>
        <a:xfrm>
          <a:off x="654046" y="885952"/>
          <a:ext cx="5157365" cy="4431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753"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Successful trip, but </a:t>
          </a:r>
          <a:r>
            <a:rPr lang="en-US" sz="1700" kern="1200" dirty="0" err="1" smtClean="0"/>
            <a:t>cancelled_by</a:t>
          </a:r>
          <a:r>
            <a:rPr lang="en-US" sz="1700" kern="1200" dirty="0" smtClean="0"/>
            <a:t> column populated</a:t>
          </a:r>
          <a:endParaRPr lang="en-US" sz="1700" kern="1200" dirty="0"/>
        </a:p>
      </dsp:txBody>
      <dsp:txXfrm>
        <a:off x="654046" y="885952"/>
        <a:ext cx="5157365" cy="443153"/>
      </dsp:txXfrm>
    </dsp:sp>
    <dsp:sp modelId="{41854F83-0434-49DD-B8F5-9BE04C22357B}">
      <dsp:nvSpPr>
        <dsp:cNvPr id="0" name=""/>
        <dsp:cNvSpPr/>
      </dsp:nvSpPr>
      <dsp:spPr>
        <a:xfrm>
          <a:off x="377075" y="830558"/>
          <a:ext cx="553941" cy="55394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0A242C-BC7C-4130-A15F-2FB2A5D5F67A}">
      <dsp:nvSpPr>
        <dsp:cNvPr id="0" name=""/>
        <dsp:cNvSpPr/>
      </dsp:nvSpPr>
      <dsp:spPr>
        <a:xfrm>
          <a:off x="751509" y="1550470"/>
          <a:ext cx="5059902" cy="4431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753"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Cancelled trip, but </a:t>
          </a:r>
          <a:r>
            <a:rPr lang="en-US" sz="1700" kern="1200" dirty="0" err="1" smtClean="0"/>
            <a:t>cancelled_by</a:t>
          </a:r>
          <a:r>
            <a:rPr lang="en-US" sz="1700" kern="1200" dirty="0" smtClean="0"/>
            <a:t> has NAN</a:t>
          </a:r>
          <a:endParaRPr lang="en-US" sz="1700" kern="1200" dirty="0"/>
        </a:p>
      </dsp:txBody>
      <dsp:txXfrm>
        <a:off x="751509" y="1550470"/>
        <a:ext cx="5059902" cy="443153"/>
      </dsp:txXfrm>
    </dsp:sp>
    <dsp:sp modelId="{C7A532A4-BDAA-4E1A-A0C3-E4084FFA0094}">
      <dsp:nvSpPr>
        <dsp:cNvPr id="0" name=""/>
        <dsp:cNvSpPr/>
      </dsp:nvSpPr>
      <dsp:spPr>
        <a:xfrm>
          <a:off x="474538" y="1495076"/>
          <a:ext cx="553941" cy="55394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F60EEF-7A2F-4188-B75B-E4A54B44517D}">
      <dsp:nvSpPr>
        <dsp:cNvPr id="0" name=""/>
        <dsp:cNvSpPr/>
      </dsp:nvSpPr>
      <dsp:spPr>
        <a:xfrm>
          <a:off x="654046" y="2214987"/>
          <a:ext cx="5157365" cy="4431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753"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Cancelled Rides with start </a:t>
          </a:r>
          <a:r>
            <a:rPr lang="en-US" sz="1700" kern="1200" dirty="0" smtClean="0"/>
            <a:t>or </a:t>
          </a:r>
          <a:r>
            <a:rPr lang="en-US" sz="1700" kern="1200" dirty="0" smtClean="0"/>
            <a:t>Drop times</a:t>
          </a:r>
          <a:endParaRPr lang="en-US" sz="1700" kern="1200" dirty="0"/>
        </a:p>
      </dsp:txBody>
      <dsp:txXfrm>
        <a:off x="654046" y="2214987"/>
        <a:ext cx="5157365" cy="443153"/>
      </dsp:txXfrm>
    </dsp:sp>
    <dsp:sp modelId="{FCDB877F-9180-4AB3-9225-17D3F3394C1B}">
      <dsp:nvSpPr>
        <dsp:cNvPr id="0" name=""/>
        <dsp:cNvSpPr/>
      </dsp:nvSpPr>
      <dsp:spPr>
        <a:xfrm>
          <a:off x="377075" y="2159593"/>
          <a:ext cx="553941" cy="55394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BB597C-FCEB-4A25-87D8-6CFEF10E39CC}">
      <dsp:nvSpPr>
        <dsp:cNvPr id="0" name=""/>
        <dsp:cNvSpPr/>
      </dsp:nvSpPr>
      <dsp:spPr>
        <a:xfrm>
          <a:off x="336495" y="2879505"/>
          <a:ext cx="5474916" cy="4431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753"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Cancelled as </a:t>
          </a:r>
          <a:r>
            <a:rPr lang="en-US" sz="1700" kern="1200" dirty="0" err="1" smtClean="0"/>
            <a:t>system_nodriver_accepted</a:t>
          </a:r>
          <a:r>
            <a:rPr lang="en-US" sz="1700" kern="1200" dirty="0" smtClean="0"/>
            <a:t> but has </a:t>
          </a:r>
          <a:r>
            <a:rPr lang="en-US" sz="1700" kern="1200" dirty="0" err="1" smtClean="0"/>
            <a:t>driver_id</a:t>
          </a:r>
          <a:endParaRPr lang="en-US" sz="1700" kern="1200" dirty="0"/>
        </a:p>
      </dsp:txBody>
      <dsp:txXfrm>
        <a:off x="336495" y="2879505"/>
        <a:ext cx="5474916" cy="443153"/>
      </dsp:txXfrm>
    </dsp:sp>
    <dsp:sp modelId="{A82A2A42-6CF7-47C3-B668-DAAEC218E4C3}">
      <dsp:nvSpPr>
        <dsp:cNvPr id="0" name=""/>
        <dsp:cNvSpPr/>
      </dsp:nvSpPr>
      <dsp:spPr>
        <a:xfrm>
          <a:off x="59524" y="2824111"/>
          <a:ext cx="553941" cy="55394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328500-5A0E-479A-9EE8-FD50C15D2C99}"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275550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28500-5A0E-479A-9EE8-FD50C15D2C99}"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101017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28500-5A0E-479A-9EE8-FD50C15D2C99}"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209453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28500-5A0E-479A-9EE8-FD50C15D2C99}"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311672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328500-5A0E-479A-9EE8-FD50C15D2C99}"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390780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328500-5A0E-479A-9EE8-FD50C15D2C9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272864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328500-5A0E-479A-9EE8-FD50C15D2C99}"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244690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328500-5A0E-479A-9EE8-FD50C15D2C99}"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322972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28500-5A0E-479A-9EE8-FD50C15D2C99}"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5935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328500-5A0E-479A-9EE8-FD50C15D2C9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987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328500-5A0E-479A-9EE8-FD50C15D2C9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E7A1B-F463-4EB7-AD1F-A2E5033AF5E2}" type="slidenum">
              <a:rPr lang="en-US" smtClean="0"/>
              <a:t>‹#›</a:t>
            </a:fld>
            <a:endParaRPr lang="en-US"/>
          </a:p>
        </p:txBody>
      </p:sp>
    </p:spTree>
    <p:extLst>
      <p:ext uri="{BB962C8B-B14F-4D97-AF65-F5344CB8AC3E}">
        <p14:creationId xmlns:p14="http://schemas.microsoft.com/office/powerpoint/2010/main" val="208257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28500-5A0E-479A-9EE8-FD50C15D2C99}" type="datetimeFigureOut">
              <a:rPr lang="en-US" smtClean="0"/>
              <a:t>3/31/2021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E7A1B-F463-4EB7-AD1F-A2E5033AF5E2}" type="slidenum">
              <a:rPr lang="en-US" smtClean="0"/>
              <a:t>‹#›</a:t>
            </a:fld>
            <a:endParaRPr lang="en-US"/>
          </a:p>
        </p:txBody>
      </p:sp>
    </p:spTree>
    <p:extLst>
      <p:ext uri="{BB962C8B-B14F-4D97-AF65-F5344CB8AC3E}">
        <p14:creationId xmlns:p14="http://schemas.microsoft.com/office/powerpoint/2010/main" val="409599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B0F0"/>
                </a:solidFill>
              </a:rPr>
              <a:t>Oolala Cabs: Case Study</a:t>
            </a:r>
            <a:endParaRPr lang="en-US" b="1"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Trips to Airport!!</a:t>
            </a:r>
            <a:endParaRPr lang="en-US" dirty="0">
              <a:solidFill>
                <a:srgbClr val="00B0F0"/>
              </a:solidFill>
            </a:endParaRPr>
          </a:p>
        </p:txBody>
      </p:sp>
    </p:spTree>
    <p:extLst>
      <p:ext uri="{BB962C8B-B14F-4D97-AF65-F5344CB8AC3E}">
        <p14:creationId xmlns:p14="http://schemas.microsoft.com/office/powerpoint/2010/main" val="40345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sz="3600" b="1" dirty="0" smtClean="0"/>
              <a:t>More evidence!</a:t>
            </a:r>
            <a:endParaRPr lang="en-US" b="1" dirty="0"/>
          </a:p>
        </p:txBody>
      </p:sp>
      <p:sp>
        <p:nvSpPr>
          <p:cNvPr id="8" name="TextBox 7"/>
          <p:cNvSpPr txBox="1"/>
          <p:nvPr/>
        </p:nvSpPr>
        <p:spPr>
          <a:xfrm>
            <a:off x="8131432" y="1148582"/>
            <a:ext cx="3917017" cy="1200329"/>
          </a:xfrm>
          <a:prstGeom prst="rect">
            <a:avLst/>
          </a:prstGeom>
          <a:noFill/>
        </p:spPr>
        <p:txBody>
          <a:bodyPr wrap="square" rtlCol="0">
            <a:spAutoFit/>
          </a:bodyPr>
          <a:lstStyle/>
          <a:p>
            <a:r>
              <a:rPr lang="en-US" dirty="0" smtClean="0"/>
              <a:t>This clearly suggests how different trips to Airport are in terms of Travel Distance as compared to other drop locations</a:t>
            </a:r>
            <a:endParaRPr lang="en-US" dirty="0"/>
          </a:p>
        </p:txBody>
      </p:sp>
      <p:pic>
        <p:nvPicPr>
          <p:cNvPr id="3" name="Picture 2"/>
          <p:cNvPicPr>
            <a:picLocks noChangeAspect="1"/>
          </p:cNvPicPr>
          <p:nvPr/>
        </p:nvPicPr>
        <p:blipFill>
          <a:blip r:embed="rId2"/>
          <a:stretch>
            <a:fillRect/>
          </a:stretch>
        </p:blipFill>
        <p:spPr>
          <a:xfrm>
            <a:off x="838200" y="1120877"/>
            <a:ext cx="7101503" cy="3120806"/>
          </a:xfrm>
          <a:prstGeom prst="rect">
            <a:avLst/>
          </a:prstGeom>
        </p:spPr>
      </p:pic>
      <p:cxnSp>
        <p:nvCxnSpPr>
          <p:cNvPr id="10" name="Straight Arrow Connector 9"/>
          <p:cNvCxnSpPr/>
          <p:nvPr/>
        </p:nvCxnSpPr>
        <p:spPr>
          <a:xfrm flipH="1">
            <a:off x="5899355" y="830581"/>
            <a:ext cx="766916" cy="57877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4531979"/>
            <a:ext cx="11210249" cy="523220"/>
          </a:xfrm>
          <a:prstGeom prst="rect">
            <a:avLst/>
          </a:prstGeom>
          <a:noFill/>
        </p:spPr>
        <p:txBody>
          <a:bodyPr wrap="square" rtlCol="0">
            <a:spAutoFit/>
          </a:bodyPr>
          <a:lstStyle/>
          <a:p>
            <a:r>
              <a:rPr lang="en-US" sz="2800" b="1" dirty="0" smtClean="0"/>
              <a:t>Conclusion:</a:t>
            </a:r>
          </a:p>
        </p:txBody>
      </p:sp>
      <p:sp>
        <p:nvSpPr>
          <p:cNvPr id="12" name="TextBox 11"/>
          <p:cNvSpPr txBox="1"/>
          <p:nvPr/>
        </p:nvSpPr>
        <p:spPr>
          <a:xfrm>
            <a:off x="939136" y="5076567"/>
            <a:ext cx="11109313" cy="646331"/>
          </a:xfrm>
          <a:prstGeom prst="rect">
            <a:avLst/>
          </a:prstGeom>
          <a:noFill/>
        </p:spPr>
        <p:txBody>
          <a:bodyPr wrap="square" rtlCol="0">
            <a:spAutoFit/>
          </a:bodyPr>
          <a:lstStyle/>
          <a:p>
            <a:r>
              <a:rPr lang="en-US" dirty="0" smtClean="0"/>
              <a:t>Trips to Airport are getting cancelled by our Drivers significantly and the reason for their dislike to Airport trips is way more travel distance and journey time experienced in past as compared to other locations</a:t>
            </a:r>
            <a:endParaRPr lang="en-US" dirty="0"/>
          </a:p>
        </p:txBody>
      </p:sp>
    </p:spTree>
    <p:extLst>
      <p:ext uri="{BB962C8B-B14F-4D97-AF65-F5344CB8AC3E}">
        <p14:creationId xmlns:p14="http://schemas.microsoft.com/office/powerpoint/2010/main" val="3249636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B0F0"/>
                </a:solidFill>
              </a:rPr>
              <a:t>THANK YOU!!!</a:t>
            </a:r>
            <a:endParaRPr lang="en-US" b="1" dirty="0">
              <a:solidFill>
                <a:srgbClr val="00B0F0"/>
              </a:solidFill>
            </a:endParaRPr>
          </a:p>
        </p:txBody>
      </p:sp>
    </p:spTree>
    <p:extLst>
      <p:ext uri="{BB962C8B-B14F-4D97-AF65-F5344CB8AC3E}">
        <p14:creationId xmlns:p14="http://schemas.microsoft.com/office/powerpoint/2010/main" val="230585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35" y="0"/>
            <a:ext cx="10515600" cy="1325563"/>
          </a:xfrm>
        </p:spPr>
        <p:txBody>
          <a:bodyPr/>
          <a:lstStyle/>
          <a:p>
            <a:r>
              <a:rPr lang="en-US" b="1" dirty="0" smtClean="0"/>
              <a:t>Data Summary/Universe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1826885"/>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2848897">
                  <a:extLst>
                    <a:ext uri="{9D8B030D-6E8A-4147-A177-3AD203B41FA5}">
                      <a16:colId xmlns:a16="http://schemas.microsoft.com/office/drawing/2014/main" val="4245538909"/>
                    </a:ext>
                  </a:extLst>
                </a:gridCol>
                <a:gridCol w="7666703">
                  <a:extLst>
                    <a:ext uri="{9D8B030D-6E8A-4147-A177-3AD203B41FA5}">
                      <a16:colId xmlns:a16="http://schemas.microsoft.com/office/drawing/2014/main" val="2698996667"/>
                    </a:ext>
                  </a:extLst>
                </a:gridCol>
              </a:tblGrid>
              <a:tr h="370840">
                <a:tc>
                  <a:txBody>
                    <a:bodyPr/>
                    <a:lstStyle/>
                    <a:p>
                      <a:r>
                        <a:rPr lang="en-US" dirty="0" smtClean="0"/>
                        <a:t>TYPE</a:t>
                      </a:r>
                      <a:endParaRPr lang="en-US" dirty="0"/>
                    </a:p>
                  </a:txBody>
                  <a:tcPr/>
                </a:tc>
                <a:tc>
                  <a:txBody>
                    <a:bodyPr/>
                    <a:lstStyle/>
                    <a:p>
                      <a:r>
                        <a:rPr lang="en-US" dirty="0" smtClean="0"/>
                        <a:t>DETAILS</a:t>
                      </a:r>
                      <a:endParaRPr lang="en-US" dirty="0"/>
                    </a:p>
                  </a:txBody>
                  <a:tcPr/>
                </a:tc>
                <a:extLst>
                  <a:ext uri="{0D108BD9-81ED-4DB2-BD59-A6C34878D82A}">
                    <a16:rowId xmlns:a16="http://schemas.microsoft.com/office/drawing/2014/main" val="313827445"/>
                  </a:ext>
                </a:extLst>
              </a:tr>
              <a:tr h="370840">
                <a:tc>
                  <a:txBody>
                    <a:bodyPr/>
                    <a:lstStyle/>
                    <a:p>
                      <a:r>
                        <a:rPr lang="en-US" dirty="0" smtClean="0"/>
                        <a:t>Shape</a:t>
                      </a:r>
                      <a:endParaRPr lang="en-US" dirty="0"/>
                    </a:p>
                  </a:txBody>
                  <a:tcPr/>
                </a:tc>
                <a:tc>
                  <a:txBody>
                    <a:bodyPr/>
                    <a:lstStyle/>
                    <a:p>
                      <a:r>
                        <a:rPr lang="en-US" dirty="0" smtClean="0"/>
                        <a:t>(20205,11)</a:t>
                      </a:r>
                      <a:endParaRPr lang="en-US" dirty="0"/>
                    </a:p>
                  </a:txBody>
                  <a:tcPr/>
                </a:tc>
                <a:extLst>
                  <a:ext uri="{0D108BD9-81ED-4DB2-BD59-A6C34878D82A}">
                    <a16:rowId xmlns:a16="http://schemas.microsoft.com/office/drawing/2014/main" val="2295056700"/>
                  </a:ext>
                </a:extLst>
              </a:tr>
              <a:tr h="370840">
                <a:tc>
                  <a:txBody>
                    <a:bodyPr/>
                    <a:lstStyle/>
                    <a:p>
                      <a:r>
                        <a:rPr lang="en-US" dirty="0" smtClean="0"/>
                        <a:t>Range</a:t>
                      </a:r>
                      <a:endParaRPr lang="en-US" dirty="0"/>
                    </a:p>
                  </a:txBody>
                  <a:tcPr/>
                </a:tc>
                <a:tc>
                  <a:txBody>
                    <a:bodyPr/>
                    <a:lstStyle/>
                    <a:p>
                      <a:r>
                        <a:rPr lang="en-US" dirty="0" smtClean="0"/>
                        <a:t>2 Weeks of data available (1</a:t>
                      </a:r>
                      <a:r>
                        <a:rPr lang="en-US" baseline="30000" dirty="0" smtClean="0"/>
                        <a:t>st</a:t>
                      </a:r>
                      <a:r>
                        <a:rPr lang="en-US" dirty="0" smtClean="0"/>
                        <a:t> – 14 Jan 2019)</a:t>
                      </a:r>
                      <a:endParaRPr lang="en-US" dirty="0"/>
                    </a:p>
                  </a:txBody>
                  <a:tcPr/>
                </a:tc>
                <a:extLst>
                  <a:ext uri="{0D108BD9-81ED-4DB2-BD59-A6C34878D82A}">
                    <a16:rowId xmlns:a16="http://schemas.microsoft.com/office/drawing/2014/main" val="3605467920"/>
                  </a:ext>
                </a:extLst>
              </a:tr>
              <a:tr h="370840">
                <a:tc>
                  <a:txBody>
                    <a:bodyPr/>
                    <a:lstStyle/>
                    <a:p>
                      <a:r>
                        <a:rPr lang="en-US" dirty="0" smtClean="0"/>
                        <a:t>Demographics</a:t>
                      </a:r>
                      <a:endParaRPr lang="en-US" dirty="0"/>
                    </a:p>
                  </a:txBody>
                  <a:tcPr/>
                </a:tc>
                <a:tc>
                  <a:txBody>
                    <a:bodyPr/>
                    <a:lstStyle/>
                    <a:p>
                      <a:r>
                        <a:rPr lang="en-US" dirty="0" smtClean="0"/>
                        <a:t>73 Locations (Pickup/Drop)</a:t>
                      </a:r>
                      <a:endParaRPr lang="en-US" dirty="0"/>
                    </a:p>
                  </a:txBody>
                  <a:tcPr/>
                </a:tc>
                <a:extLst>
                  <a:ext uri="{0D108BD9-81ED-4DB2-BD59-A6C34878D82A}">
                    <a16:rowId xmlns:a16="http://schemas.microsoft.com/office/drawing/2014/main" val="1945725580"/>
                  </a:ext>
                </a:extLst>
              </a:tr>
            </a:tbl>
          </a:graphicData>
        </a:graphic>
      </p:graphicFrame>
      <p:graphicFrame>
        <p:nvGraphicFramePr>
          <p:cNvPr id="7" name="Diagram 6"/>
          <p:cNvGraphicFramePr/>
          <p:nvPr>
            <p:extLst>
              <p:ext uri="{D42A27DB-BD31-4B8C-83A1-F6EECF244321}">
                <p14:modId xmlns:p14="http://schemas.microsoft.com/office/powerpoint/2010/main" val="3946653709"/>
              </p:ext>
            </p:extLst>
          </p:nvPr>
        </p:nvGraphicFramePr>
        <p:xfrm>
          <a:off x="838200" y="3197396"/>
          <a:ext cx="5238135" cy="3778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stretch>
            <a:fillRect/>
          </a:stretch>
        </p:blipFill>
        <p:spPr>
          <a:xfrm>
            <a:off x="7285703" y="3742387"/>
            <a:ext cx="4068097" cy="2774771"/>
          </a:xfrm>
          <a:prstGeom prst="rect">
            <a:avLst/>
          </a:prstGeom>
        </p:spPr>
      </p:pic>
    </p:spTree>
    <p:extLst>
      <p:ext uri="{BB962C8B-B14F-4D97-AF65-F5344CB8AC3E}">
        <p14:creationId xmlns:p14="http://schemas.microsoft.com/office/powerpoint/2010/main" val="1004677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23"/>
            <a:ext cx="10515600" cy="1325563"/>
          </a:xfrm>
        </p:spPr>
        <p:txBody>
          <a:bodyPr/>
          <a:lstStyle/>
          <a:p>
            <a:r>
              <a:rPr lang="en-US" b="1" dirty="0" smtClean="0"/>
              <a:t>Data Issues</a:t>
            </a:r>
            <a:endParaRPr lang="en-US" b="1" dirty="0"/>
          </a:p>
        </p:txBody>
      </p:sp>
      <p:grpSp>
        <p:nvGrpSpPr>
          <p:cNvPr id="15" name="Group 14"/>
          <p:cNvGrpSpPr/>
          <p:nvPr/>
        </p:nvGrpSpPr>
        <p:grpSpPr>
          <a:xfrm>
            <a:off x="838200" y="1282648"/>
            <a:ext cx="5858387" cy="3544094"/>
            <a:chOff x="999613" y="1690688"/>
            <a:chExt cx="5858387" cy="3544094"/>
          </a:xfrm>
        </p:grpSpPr>
        <p:graphicFrame>
          <p:nvGraphicFramePr>
            <p:cNvPr id="9" name="Diagram 8"/>
            <p:cNvGraphicFramePr/>
            <p:nvPr>
              <p:extLst>
                <p:ext uri="{D42A27DB-BD31-4B8C-83A1-F6EECF244321}">
                  <p14:modId xmlns:p14="http://schemas.microsoft.com/office/powerpoint/2010/main" val="2917250093"/>
                </p:ext>
              </p:extLst>
            </p:nvPr>
          </p:nvGraphicFramePr>
          <p:xfrm>
            <a:off x="999613" y="1690688"/>
            <a:ext cx="5858387" cy="3544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120877" y="1976284"/>
              <a:ext cx="442452" cy="369332"/>
            </a:xfrm>
            <a:prstGeom prst="rect">
              <a:avLst/>
            </a:prstGeom>
            <a:noFill/>
          </p:spPr>
          <p:txBody>
            <a:bodyPr wrap="square" rtlCol="0" anchor="ctr">
              <a:spAutoFit/>
            </a:bodyPr>
            <a:lstStyle/>
            <a:p>
              <a:r>
                <a:rPr lang="en-US" dirty="0" smtClean="0"/>
                <a:t>37</a:t>
              </a:r>
              <a:endParaRPr lang="en-US" dirty="0"/>
            </a:p>
          </p:txBody>
        </p:sp>
        <p:sp>
          <p:nvSpPr>
            <p:cNvPr id="11" name="TextBox 10"/>
            <p:cNvSpPr txBox="1"/>
            <p:nvPr/>
          </p:nvSpPr>
          <p:spPr>
            <a:xfrm>
              <a:off x="1548580" y="2631212"/>
              <a:ext cx="442452" cy="369332"/>
            </a:xfrm>
            <a:prstGeom prst="rect">
              <a:avLst/>
            </a:prstGeom>
            <a:noFill/>
          </p:spPr>
          <p:txBody>
            <a:bodyPr wrap="square" rtlCol="0" anchor="ctr">
              <a:spAutoFit/>
            </a:bodyPr>
            <a:lstStyle/>
            <a:p>
              <a:r>
                <a:rPr lang="en-US" dirty="0" smtClean="0"/>
                <a:t>7</a:t>
              </a:r>
              <a:endParaRPr lang="en-US" dirty="0"/>
            </a:p>
          </p:txBody>
        </p:sp>
        <p:sp>
          <p:nvSpPr>
            <p:cNvPr id="12" name="TextBox 11"/>
            <p:cNvSpPr txBox="1"/>
            <p:nvPr/>
          </p:nvSpPr>
          <p:spPr>
            <a:xfrm>
              <a:off x="1548580" y="3300404"/>
              <a:ext cx="442452" cy="369332"/>
            </a:xfrm>
            <a:prstGeom prst="rect">
              <a:avLst/>
            </a:prstGeom>
            <a:noFill/>
          </p:spPr>
          <p:txBody>
            <a:bodyPr wrap="square" rtlCol="0" anchor="ctr">
              <a:spAutoFit/>
            </a:bodyPr>
            <a:lstStyle/>
            <a:p>
              <a:r>
                <a:rPr lang="en-US" dirty="0" smtClean="0"/>
                <a:t>30</a:t>
              </a:r>
              <a:endParaRPr lang="en-US" dirty="0"/>
            </a:p>
          </p:txBody>
        </p:sp>
        <p:sp>
          <p:nvSpPr>
            <p:cNvPr id="13" name="TextBox 12"/>
            <p:cNvSpPr txBox="1"/>
            <p:nvPr/>
          </p:nvSpPr>
          <p:spPr>
            <a:xfrm>
              <a:off x="1439606" y="3956239"/>
              <a:ext cx="442452" cy="369332"/>
            </a:xfrm>
            <a:prstGeom prst="rect">
              <a:avLst/>
            </a:prstGeom>
            <a:noFill/>
          </p:spPr>
          <p:txBody>
            <a:bodyPr wrap="square" rtlCol="0" anchor="ctr">
              <a:spAutoFit/>
            </a:bodyPr>
            <a:lstStyle/>
            <a:p>
              <a:r>
                <a:rPr lang="en-US" dirty="0" smtClean="0"/>
                <a:t>99</a:t>
              </a:r>
              <a:endParaRPr lang="en-US" dirty="0"/>
            </a:p>
          </p:txBody>
        </p:sp>
        <p:sp>
          <p:nvSpPr>
            <p:cNvPr id="14" name="TextBox 13"/>
            <p:cNvSpPr txBox="1"/>
            <p:nvPr/>
          </p:nvSpPr>
          <p:spPr>
            <a:xfrm>
              <a:off x="1135625" y="4578947"/>
              <a:ext cx="442452" cy="369332"/>
            </a:xfrm>
            <a:prstGeom prst="rect">
              <a:avLst/>
            </a:prstGeom>
            <a:noFill/>
          </p:spPr>
          <p:txBody>
            <a:bodyPr wrap="square" rtlCol="0" anchor="ctr">
              <a:spAutoFit/>
            </a:bodyPr>
            <a:lstStyle/>
            <a:p>
              <a:r>
                <a:rPr lang="en-US" dirty="0" smtClean="0"/>
                <a:t>33</a:t>
              </a:r>
              <a:endParaRPr lang="en-US" dirty="0"/>
            </a:p>
          </p:txBody>
        </p:sp>
      </p:grpSp>
      <p:pic>
        <p:nvPicPr>
          <p:cNvPr id="16" name="Picture 15"/>
          <p:cNvPicPr>
            <a:picLocks noChangeAspect="1"/>
          </p:cNvPicPr>
          <p:nvPr/>
        </p:nvPicPr>
        <p:blipFill>
          <a:blip r:embed="rId7"/>
          <a:stretch>
            <a:fillRect/>
          </a:stretch>
        </p:blipFill>
        <p:spPr>
          <a:xfrm>
            <a:off x="2930831" y="4811476"/>
            <a:ext cx="9217743" cy="2032165"/>
          </a:xfrm>
          <a:prstGeom prst="rect">
            <a:avLst/>
          </a:prstGeom>
        </p:spPr>
      </p:pic>
    </p:spTree>
    <p:extLst>
      <p:ext uri="{BB962C8B-B14F-4D97-AF65-F5344CB8AC3E}">
        <p14:creationId xmlns:p14="http://schemas.microsoft.com/office/powerpoint/2010/main" val="2959825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Mystery of Trips to Airport!</a:t>
            </a:r>
            <a:endParaRPr lang="en-US" b="1" dirty="0"/>
          </a:p>
        </p:txBody>
      </p:sp>
      <p:pic>
        <p:nvPicPr>
          <p:cNvPr id="4" name="Picture 3"/>
          <p:cNvPicPr>
            <a:picLocks noChangeAspect="1"/>
          </p:cNvPicPr>
          <p:nvPr/>
        </p:nvPicPr>
        <p:blipFill>
          <a:blip r:embed="rId2"/>
          <a:stretch>
            <a:fillRect/>
          </a:stretch>
        </p:blipFill>
        <p:spPr>
          <a:xfrm>
            <a:off x="838200" y="1325563"/>
            <a:ext cx="4943168" cy="3987237"/>
          </a:xfrm>
          <a:prstGeom prst="rect">
            <a:avLst/>
          </a:prstGeom>
        </p:spPr>
      </p:pic>
      <p:pic>
        <p:nvPicPr>
          <p:cNvPr id="6" name="Picture 5"/>
          <p:cNvPicPr>
            <a:picLocks noChangeAspect="1"/>
          </p:cNvPicPr>
          <p:nvPr/>
        </p:nvPicPr>
        <p:blipFill>
          <a:blip r:embed="rId3"/>
          <a:stretch>
            <a:fillRect/>
          </a:stretch>
        </p:blipFill>
        <p:spPr>
          <a:xfrm>
            <a:off x="6634316" y="1353268"/>
            <a:ext cx="4951771" cy="3779069"/>
          </a:xfrm>
          <a:prstGeom prst="rect">
            <a:avLst/>
          </a:prstGeom>
        </p:spPr>
      </p:pic>
      <p:sp>
        <p:nvSpPr>
          <p:cNvPr id="7" name="TextBox 6"/>
          <p:cNvSpPr txBox="1"/>
          <p:nvPr/>
        </p:nvSpPr>
        <p:spPr>
          <a:xfrm>
            <a:off x="838200" y="5663380"/>
            <a:ext cx="579611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Airport is 3</a:t>
            </a:r>
            <a:r>
              <a:rPr lang="en-US" baseline="30000" dirty="0" smtClean="0"/>
              <a:t>rd</a:t>
            </a:r>
            <a:r>
              <a:rPr lang="en-US" dirty="0" smtClean="0"/>
              <a:t> most in demand in terms of drop      locations with more than 35% of requests</a:t>
            </a:r>
            <a:r>
              <a:rPr lang="en-US" b="1" dirty="0" smtClean="0"/>
              <a:t>. It is an important spot for business.</a:t>
            </a:r>
            <a:endParaRPr lang="en-US" b="1" dirty="0"/>
          </a:p>
        </p:txBody>
      </p:sp>
      <p:sp>
        <p:nvSpPr>
          <p:cNvPr id="8" name="TextBox 7"/>
          <p:cNvSpPr txBox="1"/>
          <p:nvPr/>
        </p:nvSpPr>
        <p:spPr>
          <a:xfrm>
            <a:off x="6226277" y="5663380"/>
            <a:ext cx="579611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goes along the lines of demand, more demand projects more cancellations and doesn’t tell us anything.</a:t>
            </a:r>
            <a:endParaRPr lang="en-US" dirty="0"/>
          </a:p>
        </p:txBody>
      </p:sp>
    </p:spTree>
    <p:extLst>
      <p:ext uri="{BB962C8B-B14F-4D97-AF65-F5344CB8AC3E}">
        <p14:creationId xmlns:p14="http://schemas.microsoft.com/office/powerpoint/2010/main" val="215139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Mystery of Trips to Airport!</a:t>
            </a:r>
            <a:endParaRPr lang="en-US" b="1" dirty="0"/>
          </a:p>
        </p:txBody>
      </p:sp>
      <p:sp>
        <p:nvSpPr>
          <p:cNvPr id="7" name="TextBox 6"/>
          <p:cNvSpPr txBox="1"/>
          <p:nvPr/>
        </p:nvSpPr>
        <p:spPr>
          <a:xfrm>
            <a:off x="734961" y="1325563"/>
            <a:ext cx="1128743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know that of all cancellations, 60% are done by customer. Let’s check which drop locations our Drivers hate</a:t>
            </a:r>
            <a:endParaRPr lang="en-US" dirty="0"/>
          </a:p>
        </p:txBody>
      </p:sp>
      <p:sp>
        <p:nvSpPr>
          <p:cNvPr id="8" name="TextBox 7"/>
          <p:cNvSpPr txBox="1"/>
          <p:nvPr/>
        </p:nvSpPr>
        <p:spPr>
          <a:xfrm>
            <a:off x="1071869" y="5132438"/>
            <a:ext cx="579611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But it doesn’t conclude if only drivers are cancelling Airport rides!!</a:t>
            </a:r>
            <a:endParaRPr lang="en-US" dirty="0"/>
          </a:p>
        </p:txBody>
      </p:sp>
      <p:pic>
        <p:nvPicPr>
          <p:cNvPr id="9" name="Picture 8"/>
          <p:cNvPicPr>
            <a:picLocks noChangeAspect="1"/>
          </p:cNvPicPr>
          <p:nvPr/>
        </p:nvPicPr>
        <p:blipFill>
          <a:blip r:embed="rId2"/>
          <a:stretch>
            <a:fillRect/>
          </a:stretch>
        </p:blipFill>
        <p:spPr>
          <a:xfrm>
            <a:off x="1071869" y="1694894"/>
            <a:ext cx="9031653" cy="2980345"/>
          </a:xfrm>
          <a:prstGeom prst="rect">
            <a:avLst/>
          </a:prstGeom>
        </p:spPr>
      </p:pic>
      <p:sp>
        <p:nvSpPr>
          <p:cNvPr id="10" name="TextBox 9"/>
          <p:cNvSpPr txBox="1"/>
          <p:nvPr/>
        </p:nvSpPr>
        <p:spPr>
          <a:xfrm>
            <a:off x="10103522" y="2030904"/>
            <a:ext cx="1918871" cy="2308324"/>
          </a:xfrm>
          <a:prstGeom prst="rect">
            <a:avLst/>
          </a:prstGeom>
          <a:noFill/>
        </p:spPr>
        <p:txBody>
          <a:bodyPr wrap="square" rtlCol="0">
            <a:spAutoFit/>
          </a:bodyPr>
          <a:lstStyle/>
          <a:p>
            <a:r>
              <a:rPr lang="en-US" b="1" dirty="0" smtClean="0"/>
              <a:t>30% of Driver Cancellation happens when </a:t>
            </a:r>
            <a:r>
              <a:rPr lang="en-US" b="1" dirty="0" err="1" smtClean="0"/>
              <a:t>drop_loc</a:t>
            </a:r>
            <a:r>
              <a:rPr lang="en-US" b="1" dirty="0" smtClean="0"/>
              <a:t> is Airport and is significantly above than any other location</a:t>
            </a:r>
            <a:endParaRPr lang="en-US" b="1" dirty="0"/>
          </a:p>
        </p:txBody>
      </p:sp>
    </p:spTree>
    <p:extLst>
      <p:ext uri="{BB962C8B-B14F-4D97-AF65-F5344CB8AC3E}">
        <p14:creationId xmlns:p14="http://schemas.microsoft.com/office/powerpoint/2010/main" val="496702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Mystery of Trips to Airport!</a:t>
            </a:r>
            <a:endParaRPr lang="en-US" b="1" dirty="0"/>
          </a:p>
        </p:txBody>
      </p:sp>
      <p:sp>
        <p:nvSpPr>
          <p:cNvPr id="8" name="TextBox 7"/>
          <p:cNvSpPr txBox="1"/>
          <p:nvPr/>
        </p:nvSpPr>
        <p:spPr>
          <a:xfrm>
            <a:off x="1071868" y="5541586"/>
            <a:ext cx="9369990"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We can conclude that Drivers are cancelling trips to Airport and also that this specific location is most disliked by our drivers.</a:t>
            </a:r>
            <a:endParaRPr lang="en-US" sz="2000" b="1" dirty="0"/>
          </a:p>
        </p:txBody>
      </p:sp>
      <p:pic>
        <p:nvPicPr>
          <p:cNvPr id="3" name="Picture 2"/>
          <p:cNvPicPr>
            <a:picLocks noChangeAspect="1"/>
          </p:cNvPicPr>
          <p:nvPr/>
        </p:nvPicPr>
        <p:blipFill>
          <a:blip r:embed="rId2"/>
          <a:stretch>
            <a:fillRect/>
          </a:stretch>
        </p:blipFill>
        <p:spPr>
          <a:xfrm>
            <a:off x="838200" y="1325563"/>
            <a:ext cx="11184193" cy="3435329"/>
          </a:xfrm>
          <a:prstGeom prst="rect">
            <a:avLst/>
          </a:prstGeom>
        </p:spPr>
      </p:pic>
    </p:spTree>
    <p:extLst>
      <p:ext uri="{BB962C8B-B14F-4D97-AF65-F5344CB8AC3E}">
        <p14:creationId xmlns:p14="http://schemas.microsoft.com/office/powerpoint/2010/main" val="847407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But Why ?</a:t>
            </a:r>
            <a:endParaRPr lang="en-US" b="1" dirty="0"/>
          </a:p>
        </p:txBody>
      </p:sp>
      <p:sp>
        <p:nvSpPr>
          <p:cNvPr id="8" name="TextBox 7"/>
          <p:cNvSpPr txBox="1"/>
          <p:nvPr/>
        </p:nvSpPr>
        <p:spPr>
          <a:xfrm>
            <a:off x="1071868" y="5541586"/>
            <a:ext cx="936999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Above hypothesis looks unlikely since cancellations are spread out and isn’t concentrated on any period</a:t>
            </a:r>
          </a:p>
        </p:txBody>
      </p:sp>
      <p:sp>
        <p:nvSpPr>
          <p:cNvPr id="5" name="TextBox 4"/>
          <p:cNvSpPr txBox="1"/>
          <p:nvPr/>
        </p:nvSpPr>
        <p:spPr>
          <a:xfrm>
            <a:off x="734961" y="1325563"/>
            <a:ext cx="11287432"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could have happened due to some unusual (natural) event within 2 weeks of data that we have on route to Airport. (Let’s validate with below graph)</a:t>
            </a:r>
            <a:endParaRPr lang="en-US" dirty="0"/>
          </a:p>
        </p:txBody>
      </p:sp>
      <p:pic>
        <p:nvPicPr>
          <p:cNvPr id="4" name="Picture 3"/>
          <p:cNvPicPr>
            <a:picLocks noChangeAspect="1"/>
          </p:cNvPicPr>
          <p:nvPr/>
        </p:nvPicPr>
        <p:blipFill>
          <a:blip r:embed="rId2"/>
          <a:stretch>
            <a:fillRect/>
          </a:stretch>
        </p:blipFill>
        <p:spPr>
          <a:xfrm>
            <a:off x="1071867" y="1973450"/>
            <a:ext cx="10387630" cy="3352008"/>
          </a:xfrm>
          <a:prstGeom prst="rect">
            <a:avLst/>
          </a:prstGeom>
        </p:spPr>
      </p:pic>
    </p:spTree>
    <p:extLst>
      <p:ext uri="{BB962C8B-B14F-4D97-AF65-F5344CB8AC3E}">
        <p14:creationId xmlns:p14="http://schemas.microsoft.com/office/powerpoint/2010/main" val="2564620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But Why ?</a:t>
            </a:r>
            <a:endParaRPr lang="en-US" b="1" dirty="0"/>
          </a:p>
        </p:txBody>
      </p:sp>
      <p:sp>
        <p:nvSpPr>
          <p:cNvPr id="8" name="TextBox 7"/>
          <p:cNvSpPr txBox="1"/>
          <p:nvPr/>
        </p:nvSpPr>
        <p:spPr>
          <a:xfrm>
            <a:off x="540926" y="5670627"/>
            <a:ext cx="936999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Above </a:t>
            </a:r>
            <a:r>
              <a:rPr lang="en-US" dirty="0" smtClean="0"/>
              <a:t>tells us, that </a:t>
            </a:r>
            <a:r>
              <a:rPr lang="en-US" b="1" dirty="0" smtClean="0"/>
              <a:t>for Airport </a:t>
            </a:r>
          </a:p>
          <a:p>
            <a:pPr marL="742950" lvl="1" indent="-285750">
              <a:buFont typeface="Arial" panose="020B0604020202020204" pitchFamily="34" charset="0"/>
              <a:buChar char="•"/>
            </a:pPr>
            <a:r>
              <a:rPr lang="en-US" dirty="0" smtClean="0">
                <a:solidFill>
                  <a:srgbClr val="FF0000"/>
                </a:solidFill>
              </a:rPr>
              <a:t>&gt;85% of trips are of &gt; 16KM</a:t>
            </a:r>
          </a:p>
          <a:p>
            <a:pPr marL="742950" lvl="1" indent="-285750">
              <a:buFont typeface="Arial" panose="020B0604020202020204" pitchFamily="34" charset="0"/>
              <a:buChar char="•"/>
            </a:pPr>
            <a:r>
              <a:rPr lang="en-US" b="1" dirty="0" smtClean="0">
                <a:solidFill>
                  <a:srgbClr val="FF0000"/>
                </a:solidFill>
              </a:rPr>
              <a:t>&gt;55% of trips are of &gt; 32KM</a:t>
            </a:r>
          </a:p>
          <a:p>
            <a:r>
              <a:rPr lang="en-US" dirty="0" smtClean="0">
                <a:solidFill>
                  <a:srgbClr val="FF0000"/>
                </a:solidFill>
              </a:rPr>
              <a:t>Which is way more than for any other drop location</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387145" y="1325564"/>
            <a:ext cx="11679493" cy="4219830"/>
          </a:xfrm>
          <a:prstGeom prst="rect">
            <a:avLst/>
          </a:prstGeom>
        </p:spPr>
      </p:pic>
      <p:sp>
        <p:nvSpPr>
          <p:cNvPr id="9" name="TextBox 8"/>
          <p:cNvSpPr txBox="1"/>
          <p:nvPr/>
        </p:nvSpPr>
        <p:spPr>
          <a:xfrm>
            <a:off x="1411005" y="956231"/>
            <a:ext cx="9369990" cy="369332"/>
          </a:xfrm>
          <a:prstGeom prst="rect">
            <a:avLst/>
          </a:prstGeom>
          <a:noFill/>
        </p:spPr>
        <p:txBody>
          <a:bodyPr wrap="square" rtlCol="0">
            <a:spAutoFit/>
          </a:bodyPr>
          <a:lstStyle/>
          <a:p>
            <a:pPr algn="ctr"/>
            <a:r>
              <a:rPr lang="en-US" dirty="0" smtClean="0"/>
              <a:t>Travel Distance of Trips per </a:t>
            </a:r>
            <a:r>
              <a:rPr lang="en-US" dirty="0" err="1" smtClean="0"/>
              <a:t>Drop_Loc</a:t>
            </a:r>
            <a:endParaRPr lang="en-US" dirty="0"/>
          </a:p>
        </p:txBody>
      </p:sp>
      <p:cxnSp>
        <p:nvCxnSpPr>
          <p:cNvPr id="17" name="Straight Arrow Connector 16"/>
          <p:cNvCxnSpPr/>
          <p:nvPr/>
        </p:nvCxnSpPr>
        <p:spPr>
          <a:xfrm flipH="1">
            <a:off x="1268361" y="2651126"/>
            <a:ext cx="766916" cy="57877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68805" y="5670627"/>
            <a:ext cx="468499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suggests that drivers are not willing to go for so long trips</a:t>
            </a:r>
            <a:endParaRPr lang="en-US" dirty="0"/>
          </a:p>
        </p:txBody>
      </p:sp>
    </p:spTree>
    <p:extLst>
      <p:ext uri="{BB962C8B-B14F-4D97-AF65-F5344CB8AC3E}">
        <p14:creationId xmlns:p14="http://schemas.microsoft.com/office/powerpoint/2010/main" val="2225664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sz="3600" b="1" dirty="0" smtClean="0"/>
              <a:t>Lets look at past trip time</a:t>
            </a:r>
            <a:endParaRPr lang="en-US" b="1" dirty="0"/>
          </a:p>
        </p:txBody>
      </p:sp>
      <p:sp>
        <p:nvSpPr>
          <p:cNvPr id="8" name="TextBox 7"/>
          <p:cNvSpPr txBox="1"/>
          <p:nvPr/>
        </p:nvSpPr>
        <p:spPr>
          <a:xfrm>
            <a:off x="540926" y="6151822"/>
            <a:ext cx="9369990" cy="369332"/>
          </a:xfrm>
          <a:prstGeom prst="rect">
            <a:avLst/>
          </a:prstGeom>
          <a:noFill/>
        </p:spPr>
        <p:txBody>
          <a:bodyPr wrap="square" rtlCol="0">
            <a:spAutoFit/>
          </a:bodyPr>
          <a:lstStyle/>
          <a:p>
            <a:r>
              <a:rPr lang="en-US" dirty="0" smtClean="0">
                <a:solidFill>
                  <a:srgbClr val="FF0000"/>
                </a:solidFill>
              </a:rPr>
              <a:t>More than 60% of trips to Airport have taken &gt;2 </a:t>
            </a:r>
            <a:r>
              <a:rPr lang="en-US" dirty="0" err="1" smtClean="0">
                <a:solidFill>
                  <a:srgbClr val="FF0000"/>
                </a:solidFill>
              </a:rPr>
              <a:t>hr</a:t>
            </a:r>
            <a:r>
              <a:rPr lang="en-US" dirty="0" smtClean="0">
                <a:solidFill>
                  <a:srgbClr val="FF0000"/>
                </a:solidFill>
              </a:rPr>
              <a:t> for drivers</a:t>
            </a:r>
            <a:endParaRPr lang="en-US" dirty="0">
              <a:solidFill>
                <a:srgbClr val="FF0000"/>
              </a:solidFill>
            </a:endParaRPr>
          </a:p>
        </p:txBody>
      </p:sp>
      <p:sp>
        <p:nvSpPr>
          <p:cNvPr id="9" name="TextBox 8"/>
          <p:cNvSpPr txBox="1"/>
          <p:nvPr/>
        </p:nvSpPr>
        <p:spPr>
          <a:xfrm>
            <a:off x="1411005" y="956231"/>
            <a:ext cx="9369990" cy="369332"/>
          </a:xfrm>
          <a:prstGeom prst="rect">
            <a:avLst/>
          </a:prstGeom>
          <a:noFill/>
        </p:spPr>
        <p:txBody>
          <a:bodyPr wrap="square" rtlCol="0">
            <a:spAutoFit/>
          </a:bodyPr>
          <a:lstStyle/>
          <a:p>
            <a:pPr algn="ctr"/>
            <a:r>
              <a:rPr lang="en-US" dirty="0" smtClean="0"/>
              <a:t>Journey Time of Trips per </a:t>
            </a:r>
            <a:r>
              <a:rPr lang="en-US" dirty="0" err="1" smtClean="0"/>
              <a:t>Drop_Loc</a:t>
            </a:r>
            <a:endParaRPr lang="en-US" dirty="0"/>
          </a:p>
        </p:txBody>
      </p:sp>
      <p:cxnSp>
        <p:nvCxnSpPr>
          <p:cNvPr id="17" name="Straight Arrow Connector 16"/>
          <p:cNvCxnSpPr/>
          <p:nvPr/>
        </p:nvCxnSpPr>
        <p:spPr>
          <a:xfrm flipH="1">
            <a:off x="1268361" y="2651126"/>
            <a:ext cx="766916" cy="57877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540926" y="1325563"/>
            <a:ext cx="11010900" cy="4641593"/>
          </a:xfrm>
          <a:prstGeom prst="rect">
            <a:avLst/>
          </a:prstGeom>
        </p:spPr>
      </p:pic>
    </p:spTree>
    <p:extLst>
      <p:ext uri="{BB962C8B-B14F-4D97-AF65-F5344CB8AC3E}">
        <p14:creationId xmlns:p14="http://schemas.microsoft.com/office/powerpoint/2010/main" val="1988771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427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Oolala Cabs: Case Study</vt:lpstr>
      <vt:lpstr>Data Summary/Universe</vt:lpstr>
      <vt:lpstr>Data Issues</vt:lpstr>
      <vt:lpstr>Mystery of Trips to Airport!</vt:lpstr>
      <vt:lpstr>Mystery of Trips to Airport!</vt:lpstr>
      <vt:lpstr>Mystery of Trips to Airport!</vt:lpstr>
      <vt:lpstr>But Why ?</vt:lpstr>
      <vt:lpstr>But Why ?</vt:lpstr>
      <vt:lpstr>Lets look at past trip time</vt:lpstr>
      <vt:lpstr>More evidence!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Oolala Cabs: Case Study</dc:title>
  <dc:creator>Ajay Singh</dc:creator>
  <cp:lastModifiedBy>Ajay Singh</cp:lastModifiedBy>
  <cp:revision>18</cp:revision>
  <dcterms:created xsi:type="dcterms:W3CDTF">2021-03-25T13:25:59Z</dcterms:created>
  <dcterms:modified xsi:type="dcterms:W3CDTF">2021-03-31T13:43:34Z</dcterms:modified>
</cp:coreProperties>
</file>