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81" r:id="rId8"/>
    <p:sldId id="28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9" autoAdjust="0"/>
    <p:restoredTop sz="95256" autoAdjust="0"/>
  </p:normalViewPr>
  <p:slideViewPr>
    <p:cSldViewPr snapToGrid="0">
      <p:cViewPr varScale="1">
        <p:scale>
          <a:sx n="82" d="100"/>
          <a:sy n="82" d="100"/>
        </p:scale>
        <p:origin x="734" y="48"/>
      </p:cViewPr>
      <p:guideLst>
        <p:guide orient="horz" pos="2160"/>
        <p:guide pos="3840"/>
      </p:guideLst>
    </p:cSldViewPr>
  </p:slideViewPr>
  <p:outlineViewPr>
    <p:cViewPr>
      <p:scale>
        <a:sx n="33" d="100"/>
        <a:sy n="33" d="100"/>
      </p:scale>
      <p:origin x="60" y="67996"/>
    </p:cViewPr>
  </p:outlineViewPr>
  <p:notesTextViewPr>
    <p:cViewPr>
      <p:scale>
        <a:sx n="1" d="1"/>
        <a:sy n="1" d="1"/>
      </p:scale>
      <p:origin x="0" y="0"/>
    </p:cViewPr>
  </p:notesTextViewPr>
  <p:notesViewPr>
    <p:cSldViewPr snapToGrid="0">
      <p:cViewPr varScale="1">
        <p:scale>
          <a:sx n="52" d="100"/>
          <a:sy n="52" d="100"/>
        </p:scale>
        <p:origin x="-2692" y="-8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970938" y="0"/>
            <a:ext cx="3037840" cy="461804"/>
          </a:xfrm>
          <a:prstGeom prst="rect">
            <a:avLst/>
          </a:prstGeom>
        </p:spPr>
        <p:txBody>
          <a:bodyPr vert="horz" lIns="91440" tIns="45720" rIns="91440" bIns="45720" rtlCol="0"/>
          <a:lstStyle>
            <a:lvl1pPr algn="r">
              <a:defRPr sz="1200"/>
            </a:lvl1pPr>
          </a:lstStyle>
          <a:p>
            <a:fld id="{5F512F35-4E6C-40A6-95D4-008B0D4D5E0A}" type="datetimeFigureOut">
              <a:rPr lang="en-IN" smtClean="0"/>
              <a:t>09-11-2022</a:t>
            </a:fld>
            <a:endParaRPr lang="en-IN"/>
          </a:p>
        </p:txBody>
      </p:sp>
      <p:sp>
        <p:nvSpPr>
          <p:cNvPr id="4" name="Footer Placeholder 3"/>
          <p:cNvSpPr>
            <a:spLocks noGrp="1"/>
          </p:cNvSpPr>
          <p:nvPr>
            <p:ph type="ftr" sz="quarter" idx="2"/>
          </p:nvPr>
        </p:nvSpPr>
        <p:spPr>
          <a:xfrm>
            <a:off x="0" y="8772669"/>
            <a:ext cx="3037840" cy="461804"/>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40" tIns="45720" rIns="91440" bIns="45720" rtlCol="0" anchor="b"/>
          <a:lstStyle>
            <a:lvl1pPr algn="r">
              <a:defRPr sz="1200"/>
            </a:lvl1pPr>
          </a:lstStyle>
          <a:p>
            <a:fld id="{3384CE35-C272-43C6-94D5-396D487B5E8B}" type="slidenum">
              <a:rPr lang="en-IN" smtClean="0"/>
              <a:t>‹#›</a:t>
            </a:fld>
            <a:endParaRPr lang="en-IN"/>
          </a:p>
        </p:txBody>
      </p:sp>
    </p:spTree>
    <p:extLst>
      <p:ext uri="{BB962C8B-B14F-4D97-AF65-F5344CB8AC3E}">
        <p14:creationId xmlns:p14="http://schemas.microsoft.com/office/powerpoint/2010/main" val="1196074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2FB7520-2444-4A00-8574-406C08536B12}" type="datetimeFigureOut">
              <a:rPr lang="en-US" smtClean="0"/>
              <a:t>11/9/2022</a:t>
            </a:fld>
            <a:endParaRPr lang="en-US"/>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5EE5B9D9-2B47-4341-86E4-4C722D5B28F6}" type="slidenum">
              <a:rPr lang="en-US" smtClean="0"/>
              <a:t>‹#›</a:t>
            </a:fld>
            <a:endParaRPr lang="en-US"/>
          </a:p>
        </p:txBody>
      </p:sp>
    </p:spTree>
    <p:extLst>
      <p:ext uri="{BB962C8B-B14F-4D97-AF65-F5344CB8AC3E}">
        <p14:creationId xmlns:p14="http://schemas.microsoft.com/office/powerpoint/2010/main" val="310007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E5B9D9-2B47-4341-86E4-4C722D5B28F6}" type="slidenum">
              <a:rPr lang="en-US" smtClean="0"/>
              <a:t>1</a:t>
            </a:fld>
            <a:endParaRPr lang="en-US" dirty="0"/>
          </a:p>
        </p:txBody>
      </p:sp>
    </p:spTree>
    <p:extLst>
      <p:ext uri="{BB962C8B-B14F-4D97-AF65-F5344CB8AC3E}">
        <p14:creationId xmlns:p14="http://schemas.microsoft.com/office/powerpoint/2010/main" val="1096596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566F-80F1-4C97-B6D8-61E128AC6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361EB8-C86F-4919-ABD7-1C3C1E545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265B3-8039-4F90-84DF-FC457412FA1F}"/>
              </a:ext>
            </a:extLst>
          </p:cNvPr>
          <p:cNvSpPr>
            <a:spLocks noGrp="1"/>
          </p:cNvSpPr>
          <p:nvPr>
            <p:ph type="dt" sz="half" idx="10"/>
          </p:nvPr>
        </p:nvSpPr>
        <p:spPr/>
        <p:txBody>
          <a:bodyPr/>
          <a:lstStyle/>
          <a:p>
            <a:fld id="{180599B2-6C0F-4F76-8B4B-6BE15920C552}" type="datetime1">
              <a:rPr lang="en-US" smtClean="0"/>
              <a:t>11/9/2022</a:t>
            </a:fld>
            <a:endParaRPr lang="en-US"/>
          </a:p>
        </p:txBody>
      </p:sp>
      <p:sp>
        <p:nvSpPr>
          <p:cNvPr id="5" name="Footer Placeholder 4">
            <a:extLst>
              <a:ext uri="{FF2B5EF4-FFF2-40B4-BE49-F238E27FC236}">
                <a16:creationId xmlns:a16="http://schemas.microsoft.com/office/drawing/2014/main" id="{1DE099AD-8F23-4324-B131-F9FFBE2EB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579D2-053E-4240-A949-2A444387E40A}"/>
              </a:ext>
            </a:extLst>
          </p:cNvPr>
          <p:cNvSpPr>
            <a:spLocks noGrp="1"/>
          </p:cNvSpPr>
          <p:nvPr>
            <p:ph type="sldNum" sz="quarter" idx="12"/>
          </p:nvPr>
        </p:nvSpPr>
        <p:spPr/>
        <p:txBody>
          <a:bodyPr/>
          <a:lstStyle/>
          <a:p>
            <a:fld id="{BC754CE9-6F29-4E11-9603-32EDF011B197}" type="slidenum">
              <a:rPr lang="en-US" smtClean="0"/>
              <a:t>‹#›</a:t>
            </a:fld>
            <a:endParaRPr lang="en-US"/>
          </a:p>
        </p:txBody>
      </p:sp>
      <p:pic>
        <p:nvPicPr>
          <p:cNvPr id="8" name="Picture 12" descr="KCG College of Technology, Chennai – Engineering College In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7938"/>
            <a:ext cx="2339788" cy="10140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1" y="6364941"/>
            <a:ext cx="12191999" cy="49305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i="1"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ADS</a:t>
            </a:r>
            <a:endParaRPr lang="en-I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151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9C49-0DC1-46FC-8033-0C3B20AC56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215661-BFFC-4BB2-9D96-9A09D42DC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A4D6F-555F-4D9A-A44A-CFC035EE9CAE}"/>
              </a:ext>
            </a:extLst>
          </p:cNvPr>
          <p:cNvSpPr>
            <a:spLocks noGrp="1"/>
          </p:cNvSpPr>
          <p:nvPr>
            <p:ph type="dt" sz="half" idx="10"/>
          </p:nvPr>
        </p:nvSpPr>
        <p:spPr/>
        <p:txBody>
          <a:bodyPr/>
          <a:lstStyle/>
          <a:p>
            <a:fld id="{A4E94D4C-6DED-4BD4-8934-28F9CE1A1EA7}" type="datetime1">
              <a:rPr lang="en-US" smtClean="0"/>
              <a:t>11/9/2022</a:t>
            </a:fld>
            <a:endParaRPr lang="en-US"/>
          </a:p>
        </p:txBody>
      </p:sp>
      <p:sp>
        <p:nvSpPr>
          <p:cNvPr id="5" name="Footer Placeholder 4">
            <a:extLst>
              <a:ext uri="{FF2B5EF4-FFF2-40B4-BE49-F238E27FC236}">
                <a16:creationId xmlns:a16="http://schemas.microsoft.com/office/drawing/2014/main" id="{9ADB6D2F-D8C6-40AA-9C4F-C4DADB340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6D7FB-5B7C-46CC-AFFF-61866EA4B1E4}"/>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266121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EC2D98-D9C2-4686-AEEA-D54309533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29DEC5-79C0-4621-BF5F-AA13B0874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8EF1D-2B28-4D06-A67B-E844B46E71E1}"/>
              </a:ext>
            </a:extLst>
          </p:cNvPr>
          <p:cNvSpPr>
            <a:spLocks noGrp="1"/>
          </p:cNvSpPr>
          <p:nvPr>
            <p:ph type="dt" sz="half" idx="10"/>
          </p:nvPr>
        </p:nvSpPr>
        <p:spPr/>
        <p:txBody>
          <a:bodyPr/>
          <a:lstStyle/>
          <a:p>
            <a:fld id="{B434EA51-181D-448F-B4C8-7D323DF565C4}" type="datetime1">
              <a:rPr lang="en-US" smtClean="0"/>
              <a:t>11/9/2022</a:t>
            </a:fld>
            <a:endParaRPr lang="en-US"/>
          </a:p>
        </p:txBody>
      </p:sp>
      <p:sp>
        <p:nvSpPr>
          <p:cNvPr id="5" name="Footer Placeholder 4">
            <a:extLst>
              <a:ext uri="{FF2B5EF4-FFF2-40B4-BE49-F238E27FC236}">
                <a16:creationId xmlns:a16="http://schemas.microsoft.com/office/drawing/2014/main" id="{895E09A8-138D-4F36-963D-D7D1381F4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4F91B-653F-4001-85F9-67138E20F824}"/>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20170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1054-857B-44B9-B9A6-9C702EFFC405}"/>
              </a:ext>
            </a:extLst>
          </p:cNvPr>
          <p:cNvSpPr>
            <a:spLocks noGrp="1"/>
          </p:cNvSpPr>
          <p:nvPr>
            <p:ph type="title"/>
          </p:nvPr>
        </p:nvSpPr>
        <p:spPr>
          <a:xfrm>
            <a:off x="2232212" y="18255"/>
            <a:ext cx="7593106" cy="960313"/>
          </a:xfrm>
        </p:spPr>
        <p:txBody>
          <a:bodyPr>
            <a:normAutofit/>
          </a:bodyPr>
          <a:lstStyle>
            <a:lvl1pPr algn="ct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7C857AA-1B34-416B-A780-F65C283EF59B}"/>
              </a:ext>
            </a:extLst>
          </p:cNvPr>
          <p:cNvSpPr>
            <a:spLocks noGrp="1"/>
          </p:cNvSpPr>
          <p:nvPr>
            <p:ph idx="1"/>
          </p:nvPr>
        </p:nvSpPr>
        <p:spPr>
          <a:xfrm>
            <a:off x="269650" y="1038177"/>
            <a:ext cx="11706726" cy="5264011"/>
          </a:xfrm>
        </p:spPr>
        <p:txBody>
          <a:bodyPr>
            <a:normAutofit/>
          </a:bodyPr>
          <a:lstStyle>
            <a:lvl1pPr>
              <a:defRPr sz="2600">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600">
                <a:latin typeface="Times New Roman" panose="02020603050405020304" pitchFamily="18" charset="0"/>
                <a:cs typeface="Times New Roman" panose="02020603050405020304" pitchFamily="18" charset="0"/>
              </a:defRPr>
            </a:lvl3pPr>
            <a:lvl4pPr>
              <a:defRPr sz="2600">
                <a:latin typeface="Times New Roman" panose="02020603050405020304" pitchFamily="18" charset="0"/>
                <a:cs typeface="Times New Roman" panose="02020603050405020304" pitchFamily="18" charset="0"/>
              </a:defRPr>
            </a:lvl4pPr>
            <a:lvl5pPr>
              <a:defRPr sz="26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8A12D591-FCE3-428D-9D70-1F7C27238C5A}"/>
              </a:ext>
            </a:extLst>
          </p:cNvPr>
          <p:cNvSpPr>
            <a:spLocks noGrp="1"/>
          </p:cNvSpPr>
          <p:nvPr>
            <p:ph type="sldNum" sz="quarter" idx="12"/>
          </p:nvPr>
        </p:nvSpPr>
        <p:spPr>
          <a:xfrm>
            <a:off x="9381565" y="6419103"/>
            <a:ext cx="2743200" cy="365125"/>
          </a:xfrm>
        </p:spPr>
        <p:txBody>
          <a:bodyPr/>
          <a:lstStyle>
            <a:lvl1pPr>
              <a:defRPr sz="2400" b="1">
                <a:solidFill>
                  <a:srgbClr val="FF0000"/>
                </a:solidFill>
                <a:latin typeface="Times New Roman" panose="02020603050405020304" pitchFamily="18" charset="0"/>
                <a:cs typeface="Times New Roman" panose="02020603050405020304" pitchFamily="18" charset="0"/>
              </a:defRPr>
            </a:lvl1pPr>
          </a:lstStyle>
          <a:p>
            <a:fld id="{BC754CE9-6F29-4E11-9603-32EDF011B197}" type="slidenum">
              <a:rPr lang="en-US" smtClean="0"/>
              <a:pPr/>
              <a:t>‹#›</a:t>
            </a:fld>
            <a:endParaRPr lang="en-US" dirty="0"/>
          </a:p>
        </p:txBody>
      </p:sp>
      <p:sp>
        <p:nvSpPr>
          <p:cNvPr id="9" name="Rectangle 8"/>
          <p:cNvSpPr/>
          <p:nvPr userDrawn="1"/>
        </p:nvSpPr>
        <p:spPr>
          <a:xfrm>
            <a:off x="54701" y="6411722"/>
            <a:ext cx="2001509" cy="369332"/>
          </a:xfrm>
          <a:prstGeom prst="rect">
            <a:avLst/>
          </a:prstGeom>
        </p:spPr>
        <p:txBody>
          <a:bodyPr wrap="none">
            <a:spAutoFit/>
          </a:bodyPr>
          <a:lstStyle/>
          <a:p>
            <a:pPr algn="ctr"/>
            <a:r>
              <a:rPr lang="en-IN" i="1"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ADS</a:t>
            </a:r>
            <a:endParaRPr lang="en-I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26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B85C-5706-4B1F-8787-C3000F944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84D54F-9F45-499F-B583-A1BF52A6D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475B39-F9DC-4C36-8F5C-87372C64DD9E}"/>
              </a:ext>
            </a:extLst>
          </p:cNvPr>
          <p:cNvSpPr>
            <a:spLocks noGrp="1"/>
          </p:cNvSpPr>
          <p:nvPr>
            <p:ph type="dt" sz="half" idx="10"/>
          </p:nvPr>
        </p:nvSpPr>
        <p:spPr/>
        <p:txBody>
          <a:bodyPr/>
          <a:lstStyle/>
          <a:p>
            <a:fld id="{06CD1985-5DD3-4E55-A806-46D4CD2C3237}" type="datetime1">
              <a:rPr lang="en-US" smtClean="0"/>
              <a:t>11/9/2022</a:t>
            </a:fld>
            <a:endParaRPr lang="en-US"/>
          </a:p>
        </p:txBody>
      </p:sp>
      <p:sp>
        <p:nvSpPr>
          <p:cNvPr id="5" name="Footer Placeholder 4">
            <a:extLst>
              <a:ext uri="{FF2B5EF4-FFF2-40B4-BE49-F238E27FC236}">
                <a16:creationId xmlns:a16="http://schemas.microsoft.com/office/drawing/2014/main" id="{98500F58-791F-463D-9E8F-7CCA93E89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E4BE9-9874-40CD-B7C1-6CBCDD8C5033}"/>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345527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6B90-D35A-4F49-A6CD-E2621F7E7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C38FE-7B9B-4661-8064-10E5F17CD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04CE5-0AA7-425A-9955-061ECB8AC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E5EEC1-0D6C-4573-B238-1474B71ADF9B}"/>
              </a:ext>
            </a:extLst>
          </p:cNvPr>
          <p:cNvSpPr>
            <a:spLocks noGrp="1"/>
          </p:cNvSpPr>
          <p:nvPr>
            <p:ph type="dt" sz="half" idx="10"/>
          </p:nvPr>
        </p:nvSpPr>
        <p:spPr/>
        <p:txBody>
          <a:bodyPr/>
          <a:lstStyle/>
          <a:p>
            <a:fld id="{BB7D84A0-53A8-4877-8B6A-DDEA92CF9CE1}" type="datetime1">
              <a:rPr lang="en-US" smtClean="0"/>
              <a:t>11/9/2022</a:t>
            </a:fld>
            <a:endParaRPr lang="en-US"/>
          </a:p>
        </p:txBody>
      </p:sp>
      <p:sp>
        <p:nvSpPr>
          <p:cNvPr id="6" name="Footer Placeholder 5">
            <a:extLst>
              <a:ext uri="{FF2B5EF4-FFF2-40B4-BE49-F238E27FC236}">
                <a16:creationId xmlns:a16="http://schemas.microsoft.com/office/drawing/2014/main" id="{CD6C5F95-41AD-41DD-8DE0-B92BAF006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A06D8-4F45-47DB-942D-5003A39035C2}"/>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424299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A6C1-58F2-4CA6-8AD9-B24A7FA642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F27AED-1768-4746-A740-CA285B65E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71E07-9A27-4EE3-AA54-EFB46314E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45655-5851-4D73-BC18-57846DCF8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F0554F-3466-4EFC-A4C9-77D792F452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F3DBA-90E0-4526-830E-F47263956184}"/>
              </a:ext>
            </a:extLst>
          </p:cNvPr>
          <p:cNvSpPr>
            <a:spLocks noGrp="1"/>
          </p:cNvSpPr>
          <p:nvPr>
            <p:ph type="dt" sz="half" idx="10"/>
          </p:nvPr>
        </p:nvSpPr>
        <p:spPr/>
        <p:txBody>
          <a:bodyPr/>
          <a:lstStyle/>
          <a:p>
            <a:fld id="{BCD663B0-AA62-41FB-B236-96DA6CDEA478}" type="datetime1">
              <a:rPr lang="en-US" smtClean="0"/>
              <a:t>11/9/2022</a:t>
            </a:fld>
            <a:endParaRPr lang="en-US"/>
          </a:p>
        </p:txBody>
      </p:sp>
      <p:sp>
        <p:nvSpPr>
          <p:cNvPr id="8" name="Footer Placeholder 7">
            <a:extLst>
              <a:ext uri="{FF2B5EF4-FFF2-40B4-BE49-F238E27FC236}">
                <a16:creationId xmlns:a16="http://schemas.microsoft.com/office/drawing/2014/main" id="{1B8792B7-5762-4D70-B138-C3CD39230C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3F146-7E1D-4B4E-AF67-3B2A3954A80E}"/>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1144466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570C-7E5A-4908-B592-347DDB73C3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2F3DCC-7942-4251-AD7C-5C6273188EF9}"/>
              </a:ext>
            </a:extLst>
          </p:cNvPr>
          <p:cNvSpPr>
            <a:spLocks noGrp="1"/>
          </p:cNvSpPr>
          <p:nvPr>
            <p:ph type="dt" sz="half" idx="10"/>
          </p:nvPr>
        </p:nvSpPr>
        <p:spPr/>
        <p:txBody>
          <a:bodyPr/>
          <a:lstStyle/>
          <a:p>
            <a:fld id="{65994DB6-31E5-48C7-9F84-E1220ED8AF52}" type="datetime1">
              <a:rPr lang="en-US" smtClean="0"/>
              <a:t>11/9/2022</a:t>
            </a:fld>
            <a:endParaRPr lang="en-US"/>
          </a:p>
        </p:txBody>
      </p:sp>
      <p:sp>
        <p:nvSpPr>
          <p:cNvPr id="4" name="Footer Placeholder 3">
            <a:extLst>
              <a:ext uri="{FF2B5EF4-FFF2-40B4-BE49-F238E27FC236}">
                <a16:creationId xmlns:a16="http://schemas.microsoft.com/office/drawing/2014/main" id="{EC40D53B-DA82-4758-89AF-4E04B9DCB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BD270-7C61-4DEF-9F49-2ADF62ADB304}"/>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110832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52775-CE3F-448D-8406-544F75D34172}"/>
              </a:ext>
            </a:extLst>
          </p:cNvPr>
          <p:cNvSpPr>
            <a:spLocks noGrp="1"/>
          </p:cNvSpPr>
          <p:nvPr>
            <p:ph type="dt" sz="half" idx="10"/>
          </p:nvPr>
        </p:nvSpPr>
        <p:spPr/>
        <p:txBody>
          <a:bodyPr/>
          <a:lstStyle/>
          <a:p>
            <a:fld id="{BE6A09A1-BA67-4749-A40E-CB8205356D59}" type="datetime1">
              <a:rPr lang="en-US" smtClean="0"/>
              <a:t>11/9/2022</a:t>
            </a:fld>
            <a:endParaRPr lang="en-US"/>
          </a:p>
        </p:txBody>
      </p:sp>
      <p:sp>
        <p:nvSpPr>
          <p:cNvPr id="3" name="Footer Placeholder 2">
            <a:extLst>
              <a:ext uri="{FF2B5EF4-FFF2-40B4-BE49-F238E27FC236}">
                <a16:creationId xmlns:a16="http://schemas.microsoft.com/office/drawing/2014/main" id="{97910165-2CD8-4CC9-B080-258067A1FB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0DEC9-938D-456C-8F7A-47D07C1B3578}"/>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159285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45F9-9FD2-4154-8704-DDD68CCF5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C6261D-23AD-4B4A-8604-641F41EC9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46EBE1-8F99-498C-9567-E59DEE526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DE8EB-E28A-4CEF-83CA-DBBDD221E9BF}"/>
              </a:ext>
            </a:extLst>
          </p:cNvPr>
          <p:cNvSpPr>
            <a:spLocks noGrp="1"/>
          </p:cNvSpPr>
          <p:nvPr>
            <p:ph type="dt" sz="half" idx="10"/>
          </p:nvPr>
        </p:nvSpPr>
        <p:spPr/>
        <p:txBody>
          <a:bodyPr/>
          <a:lstStyle/>
          <a:p>
            <a:fld id="{100B5967-4617-4C38-BC73-39B8430710AB}" type="datetime1">
              <a:rPr lang="en-US" smtClean="0"/>
              <a:t>11/9/2022</a:t>
            </a:fld>
            <a:endParaRPr lang="en-US"/>
          </a:p>
        </p:txBody>
      </p:sp>
      <p:sp>
        <p:nvSpPr>
          <p:cNvPr id="6" name="Footer Placeholder 5">
            <a:extLst>
              <a:ext uri="{FF2B5EF4-FFF2-40B4-BE49-F238E27FC236}">
                <a16:creationId xmlns:a16="http://schemas.microsoft.com/office/drawing/2014/main" id="{6A1CC157-FA5C-40B5-92AF-A463755082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3AA06-C19C-4985-9065-743BF89E486B}"/>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363404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91DB-850F-4DC3-9029-F1C5565DB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D3C6EC-EFEA-4CE9-8AAC-9206C3D58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CC1CE4-8519-4D0B-84EE-D258D9E7C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2F384-ACA2-4613-86D6-5EABECC6F62E}"/>
              </a:ext>
            </a:extLst>
          </p:cNvPr>
          <p:cNvSpPr>
            <a:spLocks noGrp="1"/>
          </p:cNvSpPr>
          <p:nvPr>
            <p:ph type="dt" sz="half" idx="10"/>
          </p:nvPr>
        </p:nvSpPr>
        <p:spPr/>
        <p:txBody>
          <a:bodyPr/>
          <a:lstStyle/>
          <a:p>
            <a:fld id="{F3A64DAD-595B-4B6C-88A5-245F59C308A5}" type="datetime1">
              <a:rPr lang="en-US" smtClean="0"/>
              <a:t>11/9/2022</a:t>
            </a:fld>
            <a:endParaRPr lang="en-US"/>
          </a:p>
        </p:txBody>
      </p:sp>
      <p:sp>
        <p:nvSpPr>
          <p:cNvPr id="6" name="Footer Placeholder 5">
            <a:extLst>
              <a:ext uri="{FF2B5EF4-FFF2-40B4-BE49-F238E27FC236}">
                <a16:creationId xmlns:a16="http://schemas.microsoft.com/office/drawing/2014/main" id="{31F83E46-8877-4356-A782-EE43B08B4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50996-7340-4926-B307-D85E83BEDE1F}"/>
              </a:ext>
            </a:extLst>
          </p:cNvPr>
          <p:cNvSpPr>
            <a:spLocks noGrp="1"/>
          </p:cNvSpPr>
          <p:nvPr>
            <p:ph type="sldNum" sz="quarter" idx="12"/>
          </p:nvPr>
        </p:nvSpPr>
        <p:spPr/>
        <p:txBody>
          <a:bodyPr/>
          <a:lstStyle/>
          <a:p>
            <a:fld id="{BC754CE9-6F29-4E11-9603-32EDF011B197}" type="slidenum">
              <a:rPr lang="en-US" smtClean="0"/>
              <a:t>‹#›</a:t>
            </a:fld>
            <a:endParaRPr lang="en-US"/>
          </a:p>
        </p:txBody>
      </p:sp>
    </p:spTree>
    <p:extLst>
      <p:ext uri="{BB962C8B-B14F-4D97-AF65-F5344CB8AC3E}">
        <p14:creationId xmlns:p14="http://schemas.microsoft.com/office/powerpoint/2010/main" val="1629393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123E5-0094-4D24-A917-6B21900B2FD8}"/>
              </a:ext>
            </a:extLst>
          </p:cNvPr>
          <p:cNvSpPr>
            <a:spLocks noGrp="1"/>
          </p:cNvSpPr>
          <p:nvPr>
            <p:ph type="title"/>
          </p:nvPr>
        </p:nvSpPr>
        <p:spPr>
          <a:xfrm>
            <a:off x="2339789" y="125506"/>
            <a:ext cx="7503458" cy="97715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03B3DE6-58F2-4967-BFD9-6E3927CA3346}"/>
              </a:ext>
            </a:extLst>
          </p:cNvPr>
          <p:cNvSpPr>
            <a:spLocks noGrp="1"/>
          </p:cNvSpPr>
          <p:nvPr>
            <p:ph type="body" idx="1"/>
          </p:nvPr>
        </p:nvSpPr>
        <p:spPr>
          <a:xfrm>
            <a:off x="838200" y="1775012"/>
            <a:ext cx="10515600" cy="44019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68EA963-394D-4CF9-81FC-DC224321A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5997F-D4A2-465A-A0F3-90A7B1738586}" type="datetime1">
              <a:rPr lang="en-US" smtClean="0"/>
              <a:t>11/9/2022</a:t>
            </a:fld>
            <a:endParaRPr lang="en-US"/>
          </a:p>
        </p:txBody>
      </p:sp>
      <p:sp>
        <p:nvSpPr>
          <p:cNvPr id="5" name="Footer Placeholder 4">
            <a:extLst>
              <a:ext uri="{FF2B5EF4-FFF2-40B4-BE49-F238E27FC236}">
                <a16:creationId xmlns:a16="http://schemas.microsoft.com/office/drawing/2014/main" id="{12523260-EA6A-4BF4-A60B-6CDA62F31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466A45-F31B-4E4A-AE2D-3D6535742F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54CE9-6F29-4E11-9603-32EDF011B197}" type="slidenum">
              <a:rPr lang="en-US" smtClean="0"/>
              <a:t>‹#›</a:t>
            </a:fld>
            <a:endParaRPr lang="en-US" dirty="0"/>
          </a:p>
        </p:txBody>
      </p:sp>
      <p:pic>
        <p:nvPicPr>
          <p:cNvPr id="8" name="Picture 12" descr="KCG College of Technology, Chennai – Engineering College India"/>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7938"/>
            <a:ext cx="2339788" cy="10140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1" y="6364941"/>
            <a:ext cx="12191999" cy="49305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I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2"/>
          <p:cNvSpPr>
            <a:spLocks noChangeArrowheads="1"/>
          </p:cNvSpPr>
          <p:nvPr userDrawn="1"/>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2241590139"/>
              </p:ext>
            </p:extLst>
          </p:nvPr>
        </p:nvGraphicFramePr>
        <p:xfrm>
          <a:off x="9918700" y="152400"/>
          <a:ext cx="2197100" cy="882276"/>
        </p:xfrm>
        <a:graphic>
          <a:graphicData uri="http://schemas.openxmlformats.org/presentationml/2006/ole">
            <mc:AlternateContent xmlns:mc="http://schemas.openxmlformats.org/markup-compatibility/2006">
              <mc:Choice xmlns:v="urn:schemas-microsoft-com:vml" Requires="v">
                <p:oleObj name="Bitmap Image" r:id="rId14" imgW="5495238" imgH="866896" progId="PBrush">
                  <p:embed/>
                </p:oleObj>
              </mc:Choice>
              <mc:Fallback>
                <p:oleObj name="Bitmap Image" r:id="rId14" imgW="5495238" imgH="866896" progId="PBrush">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18700" y="152400"/>
                        <a:ext cx="2197100" cy="882276"/>
                      </a:xfrm>
                      <a:prstGeom prst="rect">
                        <a:avLst/>
                      </a:prstGeom>
                      <a:noFill/>
                    </p:spPr>
                  </p:pic>
                </p:oleObj>
              </mc:Fallback>
            </mc:AlternateContent>
          </a:graphicData>
        </a:graphic>
      </p:graphicFrame>
    </p:spTree>
    <p:extLst>
      <p:ext uri="{BB962C8B-B14F-4D97-AF65-F5344CB8AC3E}">
        <p14:creationId xmlns:p14="http://schemas.microsoft.com/office/powerpoint/2010/main" val="176492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C754CE9-6F29-4E11-9603-32EDF011B197}" type="slidenum">
              <a:rPr lang="en-US" smtClean="0"/>
              <a:t>1</a:t>
            </a:fld>
            <a:endParaRPr lang="en-US" dirty="0"/>
          </a:p>
        </p:txBody>
      </p:sp>
      <p:sp>
        <p:nvSpPr>
          <p:cNvPr id="5" name="Rectangle 4"/>
          <p:cNvSpPr/>
          <p:nvPr/>
        </p:nvSpPr>
        <p:spPr bwMode="auto">
          <a:xfrm>
            <a:off x="0" y="1600201"/>
            <a:ext cx="12192000" cy="17526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7" name="Rectangle 6"/>
          <p:cNvSpPr/>
          <p:nvPr/>
        </p:nvSpPr>
        <p:spPr>
          <a:xfrm>
            <a:off x="3246368" y="4432996"/>
            <a:ext cx="4800600" cy="2862322"/>
          </a:xfrm>
          <a:prstGeom prst="rect">
            <a:avLst/>
          </a:prstGeom>
        </p:spPr>
        <p:txBody>
          <a:bodyPr wrap="square">
            <a:spAutoFit/>
          </a:bodyPr>
          <a:lstStyle/>
          <a:p>
            <a:pPr algn="ctr" fontAlgn="auto">
              <a:spcBef>
                <a:spcPts val="0"/>
              </a:spcBef>
              <a:spcAft>
                <a:spcPts val="0"/>
              </a:spcAft>
              <a:defRPr/>
            </a:pPr>
            <a:r>
              <a:rPr lang="en-US" sz="2400" b="1" dirty="0">
                <a:solidFill>
                  <a:srgbClr val="FF0000"/>
                </a:solidFill>
                <a:latin typeface="+mn-lt"/>
                <a:cs typeface="+mn-cs"/>
              </a:rPr>
              <a:t>Presented by</a:t>
            </a:r>
          </a:p>
          <a:p>
            <a:pPr marL="342900" indent="-342900" algn="ctr" fontAlgn="auto">
              <a:spcBef>
                <a:spcPts val="0"/>
              </a:spcBef>
              <a:spcAft>
                <a:spcPts val="0"/>
              </a:spcAft>
              <a:defRPr/>
            </a:pPr>
            <a:endParaRPr lang="en-US" b="1" dirty="0">
              <a:latin typeface="+mn-lt"/>
              <a:cs typeface="+mn-cs"/>
            </a:endParaRPr>
          </a:p>
          <a:p>
            <a:pPr marL="342900" indent="-342900" algn="ctr" fontAlgn="auto">
              <a:spcBef>
                <a:spcPts val="0"/>
              </a:spcBef>
              <a:spcAft>
                <a:spcPts val="0"/>
              </a:spcAft>
              <a:defRPr/>
            </a:pPr>
            <a:r>
              <a:rPr lang="en-US" sz="2400" b="1" dirty="0">
                <a:latin typeface="+mn-lt"/>
                <a:cs typeface="+mn-cs"/>
              </a:rPr>
              <a:t>AJAY SHARON R S – 311020243004</a:t>
            </a:r>
          </a:p>
          <a:p>
            <a:pPr marL="342900" indent="-342900" algn="ctr" fontAlgn="auto">
              <a:spcBef>
                <a:spcPts val="0"/>
              </a:spcBef>
              <a:spcAft>
                <a:spcPts val="0"/>
              </a:spcAft>
              <a:defRPr/>
            </a:pPr>
            <a:r>
              <a:rPr lang="en-US" sz="2400" b="1" dirty="0">
                <a:latin typeface="+mn-lt"/>
                <a:cs typeface="+mn-cs"/>
              </a:rPr>
              <a:t>AKASH G – 311020243005</a:t>
            </a:r>
          </a:p>
          <a:p>
            <a:pPr marL="342900" indent="-342900" algn="ctr">
              <a:defRPr/>
            </a:pPr>
            <a:r>
              <a:rPr lang="en-US" sz="2400" b="1" dirty="0"/>
              <a:t>VISHNU M – 311020243054</a:t>
            </a:r>
          </a:p>
          <a:p>
            <a:pPr marL="342900" indent="-342900" algn="ctr" fontAlgn="auto">
              <a:spcBef>
                <a:spcPts val="0"/>
              </a:spcBef>
              <a:spcAft>
                <a:spcPts val="0"/>
              </a:spcAft>
              <a:defRPr/>
            </a:pPr>
            <a:endParaRPr lang="en-US" sz="2400" b="1" dirty="0">
              <a:latin typeface="+mn-lt"/>
              <a:cs typeface="+mn-cs"/>
            </a:endParaRPr>
          </a:p>
          <a:p>
            <a:pPr marL="342900" indent="-342900" algn="ctr" fontAlgn="auto">
              <a:spcBef>
                <a:spcPts val="0"/>
              </a:spcBef>
              <a:spcAft>
                <a:spcPts val="0"/>
              </a:spcAft>
              <a:defRPr/>
            </a:pPr>
            <a:endParaRPr lang="en-US" sz="2400" b="1" dirty="0">
              <a:latin typeface="+mn-lt"/>
              <a:cs typeface="+mn-cs"/>
            </a:endParaRPr>
          </a:p>
          <a:p>
            <a:pPr marL="342900" indent="-342900" algn="ctr" fontAlgn="auto">
              <a:spcBef>
                <a:spcPts val="0"/>
              </a:spcBef>
              <a:spcAft>
                <a:spcPts val="0"/>
              </a:spcAft>
              <a:defRPr/>
            </a:pPr>
            <a:endParaRPr lang="en-US" b="1" dirty="0">
              <a:latin typeface="+mn-lt"/>
              <a:cs typeface="+mn-cs"/>
            </a:endParaRPr>
          </a:p>
        </p:txBody>
      </p:sp>
      <p:sp>
        <p:nvSpPr>
          <p:cNvPr id="9" name="Rectangle 8"/>
          <p:cNvSpPr/>
          <p:nvPr/>
        </p:nvSpPr>
        <p:spPr>
          <a:xfrm>
            <a:off x="8131125" y="3424536"/>
            <a:ext cx="2333675" cy="461665"/>
          </a:xfrm>
          <a:prstGeom prst="rect">
            <a:avLst/>
          </a:prstGeom>
        </p:spPr>
        <p:txBody>
          <a:bodyPr wrap="square">
            <a:spAutoFit/>
          </a:bodyPr>
          <a:lstStyle/>
          <a:p>
            <a:pPr marL="342900" indent="-342900" algn="ctr" fontAlgn="auto">
              <a:spcBef>
                <a:spcPts val="0"/>
              </a:spcBef>
              <a:spcAft>
                <a:spcPts val="0"/>
              </a:spcAft>
              <a:defRPr/>
            </a:pPr>
            <a:r>
              <a:rPr lang="en-US" sz="2400" b="1" dirty="0">
                <a:latin typeface="Times New Roman" panose="02020603050405020304" pitchFamily="18" charset="0"/>
                <a:cs typeface="Times New Roman" panose="02020603050405020304" pitchFamily="18" charset="0"/>
              </a:rPr>
              <a:t>Batch No. : 12  </a:t>
            </a:r>
          </a:p>
        </p:txBody>
      </p:sp>
      <p:sp>
        <p:nvSpPr>
          <p:cNvPr id="11" name="Content Placeholder 9"/>
          <p:cNvSpPr txBox="1">
            <a:spLocks/>
          </p:cNvSpPr>
          <p:nvPr/>
        </p:nvSpPr>
        <p:spPr>
          <a:xfrm>
            <a:off x="114300" y="927100"/>
            <a:ext cx="12077700" cy="5334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lgn="ctr">
              <a:buNone/>
              <a:defRPr/>
            </a:pPr>
            <a:r>
              <a:rPr lang="en-IN" sz="3200" b="1" dirty="0">
                <a:latin typeface="Times New Roman" panose="02020603050405020304" pitchFamily="18" charset="0"/>
                <a:cs typeface="Times New Roman" panose="02020603050405020304" pitchFamily="18" charset="0"/>
              </a:rPr>
              <a:t>AD8512 </a:t>
            </a:r>
            <a:r>
              <a:rPr lang="en-US" sz="32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Mini Project on Data Sciences Pipeline 	</a:t>
            </a:r>
          </a:p>
          <a:p>
            <a:pPr marL="365760" indent="-256032" algn="ctr">
              <a:buFont typeface="Arial" panose="020B0604020202020204" pitchFamily="34" charset="0"/>
              <a:buNone/>
              <a:defRPr/>
            </a:pPr>
            <a:endParaRPr lang="en-US" sz="3200" b="1" dirty="0">
              <a:latin typeface="Times New Roman" panose="02020603050405020304" pitchFamily="18" charset="0"/>
              <a:cs typeface="Times New Roman" panose="02020603050405020304" pitchFamily="18" charset="0"/>
            </a:endParaRPr>
          </a:p>
        </p:txBody>
      </p:sp>
      <p:sp>
        <p:nvSpPr>
          <p:cNvPr id="12" name="Content Placeholder 9"/>
          <p:cNvSpPr txBox="1">
            <a:spLocks/>
          </p:cNvSpPr>
          <p:nvPr/>
        </p:nvSpPr>
        <p:spPr>
          <a:xfrm>
            <a:off x="4648200" y="3429000"/>
            <a:ext cx="3048000" cy="533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256032" algn="ctr">
              <a:buFont typeface="Arial" panose="020B0604020202020204" pitchFamily="34" charset="0"/>
              <a:buNone/>
              <a:defRPr/>
            </a:pPr>
            <a:r>
              <a:rPr lang="en-US" b="1" dirty="0">
                <a:latin typeface="Arial" charset="0"/>
                <a:cs typeface="Arial" charset="0"/>
              </a:rPr>
              <a:t>.10.2022</a:t>
            </a:r>
          </a:p>
          <a:p>
            <a:pPr marL="365760" indent="-256032" algn="ctr">
              <a:buFont typeface="Arial" panose="020B0604020202020204" pitchFamily="34" charset="0"/>
              <a:buNone/>
              <a:defRPr/>
            </a:pPr>
            <a:endParaRPr lang="en-US" b="1" dirty="0"/>
          </a:p>
        </p:txBody>
      </p:sp>
      <p:sp>
        <p:nvSpPr>
          <p:cNvPr id="13" name="Title 1"/>
          <p:cNvSpPr txBox="1">
            <a:spLocks/>
          </p:cNvSpPr>
          <p:nvPr/>
        </p:nvSpPr>
        <p:spPr>
          <a:xfrm>
            <a:off x="2057400" y="2032000"/>
            <a:ext cx="8229600" cy="11430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b="1" dirty="0">
                <a:solidFill>
                  <a:schemeClr val="bg1"/>
                </a:solidFill>
              </a:rPr>
              <a:t>Automated Attendance prediction system (AAPs)</a:t>
            </a:r>
          </a:p>
        </p:txBody>
      </p:sp>
    </p:spTree>
    <p:extLst>
      <p:ext uri="{BB962C8B-B14F-4D97-AF65-F5344CB8AC3E}">
        <p14:creationId xmlns:p14="http://schemas.microsoft.com/office/powerpoint/2010/main" val="27375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88504504"/>
              </p:ext>
            </p:extLst>
          </p:nvPr>
        </p:nvGraphicFramePr>
        <p:xfrm>
          <a:off x="298450" y="1817995"/>
          <a:ext cx="11125200" cy="4265305"/>
        </p:xfrm>
        <a:graphic>
          <a:graphicData uri="http://schemas.openxmlformats.org/drawingml/2006/table">
            <a:tbl>
              <a:tblPr firstRow="1" bandRow="1">
                <a:tableStyleId>{8A107856-5554-42FB-B03E-39F5DBC370BA}</a:tableStyleId>
              </a:tblPr>
              <a:tblGrid>
                <a:gridCol w="2759740">
                  <a:extLst>
                    <a:ext uri="{9D8B030D-6E8A-4147-A177-3AD203B41FA5}">
                      <a16:colId xmlns:a16="http://schemas.microsoft.com/office/drawing/2014/main" val="20000"/>
                    </a:ext>
                  </a:extLst>
                </a:gridCol>
                <a:gridCol w="8365460">
                  <a:extLst>
                    <a:ext uri="{9D8B030D-6E8A-4147-A177-3AD203B41FA5}">
                      <a16:colId xmlns:a16="http://schemas.microsoft.com/office/drawing/2014/main" val="20001"/>
                    </a:ext>
                  </a:extLst>
                </a:gridCol>
              </a:tblGrid>
              <a:tr h="1025525">
                <a:tc>
                  <a:txBody>
                    <a:bodyPr/>
                    <a:lstStyle/>
                    <a:p>
                      <a:r>
                        <a:rPr lang="en-US" b="1" dirty="0"/>
                        <a:t>Base Paper</a:t>
                      </a:r>
                    </a:p>
                  </a:txBody>
                  <a:tcPr anchor="ct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dirty="0"/>
                        <a:t>The development of a data acquisition system embedded within a vehicles equipped with OBD II interface. The system is coupled to a GPS allowing tracking both engine data and vehicle speed and position along a driving path. </a:t>
                      </a:r>
                      <a:endParaRPr dirty="0"/>
                    </a:p>
                  </a:txBody>
                  <a:tcPr marL="91450" marR="91450" marT="45725" marB="45725"/>
                </a:tc>
                <a:extLst>
                  <a:ext uri="{0D108BD9-81ED-4DB2-BD59-A6C34878D82A}">
                    <a16:rowId xmlns:a16="http://schemas.microsoft.com/office/drawing/2014/main" val="10000"/>
                  </a:ext>
                </a:extLst>
              </a:tr>
              <a:tr h="1025525">
                <a:tc>
                  <a:txBody>
                    <a:bodyPr/>
                    <a:lstStyle/>
                    <a:p>
                      <a:r>
                        <a:rPr lang="en-US" b="1" dirty="0"/>
                        <a:t>Supporting Paper 1</a:t>
                      </a:r>
                    </a:p>
                  </a:txBody>
                  <a:tcPr anchor="ctr"/>
                </a:tc>
                <a:tc>
                  <a:txBody>
                    <a:bodyPr/>
                    <a:lstStyle/>
                    <a:p>
                      <a:pPr marL="0" marR="0" lvl="0" indent="0" algn="l" rtl="0">
                        <a:spcBef>
                          <a:spcPts val="0"/>
                        </a:spcBef>
                        <a:spcAft>
                          <a:spcPts val="0"/>
                        </a:spcAft>
                        <a:buNone/>
                      </a:pPr>
                      <a:r>
                        <a:rPr lang="en-US" sz="1800"/>
                        <a:t>Logistic Regression– to assess driving data, and output scores to indicate different levels of good/bad driving patterns.</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Data Parameters  such as hard acceleration  , hard braking, total distance is used.</a:t>
                      </a:r>
                      <a:endParaRPr/>
                    </a:p>
                  </a:txBody>
                  <a:tcPr marL="91450" marR="91450" marT="45725" marB="45725"/>
                </a:tc>
                <a:extLst>
                  <a:ext uri="{0D108BD9-81ED-4DB2-BD59-A6C34878D82A}">
                    <a16:rowId xmlns:a16="http://schemas.microsoft.com/office/drawing/2014/main" val="10001"/>
                  </a:ext>
                </a:extLst>
              </a:tr>
              <a:tr h="1025525">
                <a:tc>
                  <a:txBody>
                    <a:bodyPr/>
                    <a:lstStyle/>
                    <a:p>
                      <a:r>
                        <a:rPr lang="en-US" b="1" dirty="0"/>
                        <a:t>Supporting Paper 2</a:t>
                      </a:r>
                    </a:p>
                  </a:txBody>
                  <a:tcPr anchor="ctr"/>
                </a:tc>
                <a:tc>
                  <a:txBody>
                    <a:bodyPr/>
                    <a:lstStyle/>
                    <a:p>
                      <a:pPr marL="0" marR="0" lvl="0" indent="0" algn="l" rtl="0">
                        <a:spcBef>
                          <a:spcPts val="0"/>
                        </a:spcBef>
                        <a:spcAft>
                          <a:spcPts val="0"/>
                        </a:spcAft>
                        <a:buNone/>
                      </a:pPr>
                      <a:r>
                        <a:rPr lang="en-US" sz="1800" dirty="0"/>
                        <a:t>Data parameters are standardized and can be converted to human-readable form using a J1939 DBC file ,and can be transmitted to the mobile phone using  J1939 Bridge via Bluetooth.</a:t>
                      </a:r>
                      <a:endParaRPr sz="1800" dirty="0"/>
                    </a:p>
                  </a:txBody>
                  <a:tcPr marL="91450" marR="91450" marT="45725" marB="45725"/>
                </a:tc>
                <a:extLst>
                  <a:ext uri="{0D108BD9-81ED-4DB2-BD59-A6C34878D82A}">
                    <a16:rowId xmlns:a16="http://schemas.microsoft.com/office/drawing/2014/main" val="10002"/>
                  </a:ext>
                </a:extLst>
              </a:tr>
              <a:tr h="1025525">
                <a:tc>
                  <a:txBody>
                    <a:bodyPr/>
                    <a:lstStyle/>
                    <a:p>
                      <a:r>
                        <a:rPr lang="en-US" b="1" dirty="0"/>
                        <a:t>&lt;Any other</a:t>
                      </a:r>
                      <a:r>
                        <a:rPr lang="en-US" b="1" baseline="0" dirty="0"/>
                        <a:t> reference&gt;</a:t>
                      </a:r>
                      <a:endParaRPr lang="en-US" b="1" dirty="0"/>
                    </a:p>
                  </a:txBody>
                  <a:tcPr anchor="ct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73050" y="1249402"/>
            <a:ext cx="11582400" cy="369332"/>
          </a:xfrm>
          <a:prstGeom prst="rect">
            <a:avLst/>
          </a:prstGeom>
        </p:spPr>
        <p:txBody>
          <a:bodyPr wrap="square">
            <a:spAutoFit/>
          </a:bodyPr>
          <a:lstStyle/>
          <a:p>
            <a:r>
              <a:rPr lang="en-US" dirty="0">
                <a:solidFill>
                  <a:srgbClr val="C00000"/>
                </a:solidFill>
              </a:rPr>
              <a:t>Present the Methodology / algorithm extracted from the literature survey to be used in the proposed system.</a:t>
            </a:r>
            <a:endParaRPr lang="en-IN" dirty="0">
              <a:solidFill>
                <a:srgbClr val="C00000"/>
              </a:solidFill>
            </a:endParaRPr>
          </a:p>
        </p:txBody>
      </p:sp>
      <p:sp>
        <p:nvSpPr>
          <p:cNvPr id="8" name="Rectangle 7"/>
          <p:cNvSpPr/>
          <p:nvPr/>
        </p:nvSpPr>
        <p:spPr bwMode="auto">
          <a:xfrm>
            <a:off x="2235200" y="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defRPr/>
            </a:pPr>
            <a:r>
              <a:rPr lang="en-US" sz="3600" b="1" dirty="0"/>
              <a:t>Extraction from the Literature Survey for the proposed system</a:t>
            </a:r>
          </a:p>
        </p:txBody>
      </p:sp>
    </p:spTree>
    <p:extLst>
      <p:ext uri="{BB962C8B-B14F-4D97-AF65-F5344CB8AC3E}">
        <p14:creationId xmlns:p14="http://schemas.microsoft.com/office/powerpoint/2010/main" val="375692828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11</a:t>
            </a:fld>
            <a:endParaRPr lang="en-US"/>
          </a:p>
        </p:txBody>
      </p:sp>
      <p:sp>
        <p:nvSpPr>
          <p:cNvPr id="5" name="Rectangle 4"/>
          <p:cNvSpPr/>
          <p:nvPr/>
        </p:nvSpPr>
        <p:spPr>
          <a:xfrm>
            <a:off x="381000" y="838200"/>
            <a:ext cx="11049000" cy="369332"/>
          </a:xfrm>
          <a:prstGeom prst="rect">
            <a:avLst/>
          </a:prstGeom>
        </p:spPr>
        <p:txBody>
          <a:bodyPr wrap="square">
            <a:spAutoFit/>
          </a:bodyPr>
          <a:lstStyle/>
          <a:p>
            <a:pPr algn="ctr"/>
            <a:r>
              <a:rPr lang="en-US" dirty="0">
                <a:solidFill>
                  <a:srgbClr val="C00000"/>
                </a:solidFill>
              </a:rPr>
              <a:t>Description of problem identified. </a:t>
            </a:r>
            <a:endParaRPr lang="en-IN" dirty="0">
              <a:solidFill>
                <a:srgbClr val="C00000"/>
              </a:solidFill>
            </a:endParaRPr>
          </a:p>
        </p:txBody>
      </p:sp>
      <p:sp>
        <p:nvSpPr>
          <p:cNvPr id="7" name="Google Shape;176;p22"/>
          <p:cNvSpPr/>
          <p:nvPr/>
        </p:nvSpPr>
        <p:spPr>
          <a:xfrm>
            <a:off x="0" y="1828800"/>
            <a:ext cx="12104410" cy="1998691"/>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In any accident prevention system, the parameters like  speed, heavy acceleration, sudden deceleration, hard braking, sharp turning, changing lane without using light, </a:t>
            </a:r>
            <a:r>
              <a:rPr lang="en-US" sz="2000" dirty="0" err="1">
                <a:solidFill>
                  <a:schemeClr val="dk1"/>
                </a:solidFill>
                <a:latin typeface="Calibri"/>
                <a:ea typeface="Calibri"/>
                <a:cs typeface="Calibri"/>
                <a:sym typeface="Calibri"/>
              </a:rPr>
              <a:t>etc</a:t>
            </a:r>
            <a:r>
              <a:rPr lang="en-US" sz="2000" dirty="0">
                <a:solidFill>
                  <a:schemeClr val="dk1"/>
                </a:solidFill>
                <a:latin typeface="Calibri"/>
                <a:ea typeface="Calibri"/>
                <a:cs typeface="Calibri"/>
                <a:sym typeface="Calibri"/>
              </a:rPr>
              <a:t> were considered, but the speed limit violation is  not used which has large impact on rash driving.</a:t>
            </a:r>
            <a:endParaRPr dirty="0"/>
          </a:p>
          <a:p>
            <a:pPr marL="342900" marR="0" lvl="0" indent="-228600" algn="just" rtl="0">
              <a:spcBef>
                <a:spcPts val="36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342900" marR="0" lvl="0" indent="-342900" algn="just" rtl="0">
              <a:spcBef>
                <a:spcPts val="40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Driving Behavior Analysis has  been done using Logistic Regression on non-linear data which will make  the efficiency of model very low. </a:t>
            </a:r>
            <a:endParaRPr dirty="0"/>
          </a:p>
        </p:txBody>
      </p:sp>
      <p:sp>
        <p:nvSpPr>
          <p:cNvPr id="9" name="TextBox 8"/>
          <p:cNvSpPr txBox="1"/>
          <p:nvPr/>
        </p:nvSpPr>
        <p:spPr>
          <a:xfrm>
            <a:off x="1219200" y="1352298"/>
            <a:ext cx="1341119" cy="369332"/>
          </a:xfrm>
          <a:prstGeom prst="rect">
            <a:avLst/>
          </a:prstGeom>
          <a:noFill/>
        </p:spPr>
        <p:txBody>
          <a:bodyPr wrap="square" rtlCol="0">
            <a:spAutoFit/>
          </a:bodyPr>
          <a:lstStyle/>
          <a:p>
            <a:r>
              <a:rPr lang="en-US" dirty="0"/>
              <a:t>Example</a:t>
            </a:r>
          </a:p>
        </p:txBody>
      </p:sp>
      <p:sp>
        <p:nvSpPr>
          <p:cNvPr id="10" name="Rectangle 9"/>
          <p:cNvSpPr/>
          <p:nvPr/>
        </p:nvSpPr>
        <p:spPr bwMode="auto">
          <a:xfrm>
            <a:off x="2235200" y="0"/>
            <a:ext cx="7429500" cy="7493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Problem Definition </a:t>
            </a:r>
          </a:p>
        </p:txBody>
      </p:sp>
    </p:spTree>
    <p:extLst>
      <p:ext uri="{BB962C8B-B14F-4D97-AF65-F5344CB8AC3E}">
        <p14:creationId xmlns:p14="http://schemas.microsoft.com/office/powerpoint/2010/main" val="3422429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12</a:t>
            </a:fld>
            <a:endParaRPr lang="en-US"/>
          </a:p>
        </p:txBody>
      </p:sp>
      <p:sp>
        <p:nvSpPr>
          <p:cNvPr id="5" name="Rectangle 4"/>
          <p:cNvSpPr/>
          <p:nvPr/>
        </p:nvSpPr>
        <p:spPr>
          <a:xfrm>
            <a:off x="2819400" y="838200"/>
            <a:ext cx="7162800" cy="369332"/>
          </a:xfrm>
          <a:prstGeom prst="rect">
            <a:avLst/>
          </a:prstGeom>
        </p:spPr>
        <p:txBody>
          <a:bodyPr wrap="square">
            <a:spAutoFit/>
          </a:bodyPr>
          <a:lstStyle/>
          <a:p>
            <a:r>
              <a:rPr lang="en-US" dirty="0">
                <a:solidFill>
                  <a:srgbClr val="C00000"/>
                </a:solidFill>
              </a:rPr>
              <a:t>Proposed solution / innovation with the technology to be used.</a:t>
            </a:r>
            <a:endParaRPr lang="en-IN" dirty="0">
              <a:solidFill>
                <a:srgbClr val="C00000"/>
              </a:solidFill>
            </a:endParaRPr>
          </a:p>
        </p:txBody>
      </p:sp>
      <p:sp>
        <p:nvSpPr>
          <p:cNvPr id="6" name="Google Shape;184;p23"/>
          <p:cNvSpPr/>
          <p:nvPr/>
        </p:nvSpPr>
        <p:spPr>
          <a:xfrm>
            <a:off x="533400" y="1828800"/>
            <a:ext cx="11353800" cy="369331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To create a system that will get the location of vehicle and send it to main processing system , where the location will be used to retrieve the corresponding </a:t>
            </a:r>
            <a:r>
              <a:rPr lang="en-US" sz="1800" b="1" dirty="0">
                <a:solidFill>
                  <a:schemeClr val="dk1"/>
                </a:solidFill>
                <a:latin typeface="Arial"/>
                <a:ea typeface="Arial"/>
                <a:cs typeface="Arial"/>
                <a:sym typeface="Arial"/>
              </a:rPr>
              <a:t>speed limit of road </a:t>
            </a:r>
            <a:r>
              <a:rPr lang="en-US" sz="1800" dirty="0">
                <a:solidFill>
                  <a:schemeClr val="dk1"/>
                </a:solidFill>
                <a:latin typeface="Arial"/>
                <a:ea typeface="Arial"/>
                <a:cs typeface="Arial"/>
                <a:sym typeface="Arial"/>
              </a:rPr>
              <a:t>where vehicle is there using </a:t>
            </a:r>
            <a:r>
              <a:rPr lang="en-US" sz="1800" dirty="0" err="1">
                <a:solidFill>
                  <a:schemeClr val="dk1"/>
                </a:solidFill>
                <a:latin typeface="Arial"/>
                <a:ea typeface="Arial"/>
                <a:cs typeface="Arial"/>
                <a:sym typeface="Arial"/>
              </a:rPr>
              <a:t>google</a:t>
            </a:r>
            <a:r>
              <a:rPr lang="en-US" sz="1800" dirty="0">
                <a:solidFill>
                  <a:schemeClr val="dk1"/>
                </a:solidFill>
                <a:latin typeface="Arial"/>
                <a:ea typeface="Arial"/>
                <a:cs typeface="Arial"/>
                <a:sym typeface="Arial"/>
              </a:rPr>
              <a:t> services and maps API.  </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 system gives </a:t>
            </a:r>
            <a:r>
              <a:rPr lang="en-US" sz="1800" b="1" dirty="0">
                <a:solidFill>
                  <a:schemeClr val="dk1"/>
                </a:solidFill>
                <a:latin typeface="Arial"/>
                <a:ea typeface="Arial"/>
                <a:cs typeface="Arial"/>
                <a:sym typeface="Arial"/>
              </a:rPr>
              <a:t>warning to driver through Mobile App if driver crosses the speed limi</a:t>
            </a:r>
            <a:r>
              <a:rPr lang="en-US" sz="1800" dirty="0">
                <a:solidFill>
                  <a:schemeClr val="dk1"/>
                </a:solidFill>
                <a:latin typeface="Arial"/>
                <a:ea typeface="Arial"/>
                <a:cs typeface="Arial"/>
                <a:sym typeface="Arial"/>
              </a:rPr>
              <a:t>t and the speed limit violations will be send to the server where it will be used as one of the factor to rate the driver’s driving behavior.</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Decision Tree Algorithm can be used for rating of the driver</a:t>
            </a:r>
            <a:endParaRPr dirty="0"/>
          </a:p>
        </p:txBody>
      </p:sp>
      <p:sp>
        <p:nvSpPr>
          <p:cNvPr id="7" name="TextBox 6"/>
          <p:cNvSpPr txBox="1"/>
          <p:nvPr/>
        </p:nvSpPr>
        <p:spPr>
          <a:xfrm>
            <a:off x="1371600" y="1338999"/>
            <a:ext cx="1341119" cy="369332"/>
          </a:xfrm>
          <a:prstGeom prst="rect">
            <a:avLst/>
          </a:prstGeom>
          <a:noFill/>
        </p:spPr>
        <p:txBody>
          <a:bodyPr wrap="square" rtlCol="0">
            <a:spAutoFit/>
          </a:bodyPr>
          <a:lstStyle/>
          <a:p>
            <a:r>
              <a:rPr lang="en-US" dirty="0"/>
              <a:t>Example</a:t>
            </a:r>
          </a:p>
        </p:txBody>
      </p:sp>
      <p:sp>
        <p:nvSpPr>
          <p:cNvPr id="9" name="Rectangle 8"/>
          <p:cNvSpPr/>
          <p:nvPr/>
        </p:nvSpPr>
        <p:spPr bwMode="auto">
          <a:xfrm>
            <a:off x="2372359" y="50800"/>
            <a:ext cx="7429500" cy="7493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Proposed Solution </a:t>
            </a:r>
          </a:p>
        </p:txBody>
      </p:sp>
    </p:spTree>
    <p:extLst>
      <p:ext uri="{BB962C8B-B14F-4D97-AF65-F5344CB8AC3E}">
        <p14:creationId xmlns:p14="http://schemas.microsoft.com/office/powerpoint/2010/main" val="25363281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13</a:t>
            </a:fld>
            <a:endParaRPr lang="en-US"/>
          </a:p>
        </p:txBody>
      </p:sp>
      <p:sp>
        <p:nvSpPr>
          <p:cNvPr id="9" name="TextBox 8"/>
          <p:cNvSpPr txBox="1"/>
          <p:nvPr/>
        </p:nvSpPr>
        <p:spPr>
          <a:xfrm>
            <a:off x="508000" y="1143000"/>
            <a:ext cx="10348833" cy="369332"/>
          </a:xfrm>
          <a:prstGeom prst="rect">
            <a:avLst/>
          </a:prstGeom>
          <a:noFill/>
        </p:spPr>
        <p:txBody>
          <a:bodyPr wrap="square" rtlCol="0">
            <a:spAutoFit/>
          </a:bodyPr>
          <a:lstStyle/>
          <a:p>
            <a:r>
              <a:rPr lang="en-US" dirty="0">
                <a:solidFill>
                  <a:srgbClr val="FF0000"/>
                </a:solidFill>
              </a:rPr>
              <a:t>&lt;Justify the need of the technology/algorithm to be used in the proposed system&gt;</a:t>
            </a:r>
          </a:p>
        </p:txBody>
      </p:sp>
      <p:sp>
        <p:nvSpPr>
          <p:cNvPr id="5" name="Rectangle 4"/>
          <p:cNvSpPr/>
          <p:nvPr/>
        </p:nvSpPr>
        <p:spPr bwMode="auto">
          <a:xfrm>
            <a:off x="2362200" y="88900"/>
            <a:ext cx="7429500" cy="7493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Proposed Solution - Justification </a:t>
            </a:r>
          </a:p>
        </p:txBody>
      </p:sp>
    </p:spTree>
    <p:extLst>
      <p:ext uri="{BB962C8B-B14F-4D97-AF65-F5344CB8AC3E}">
        <p14:creationId xmlns:p14="http://schemas.microsoft.com/office/powerpoint/2010/main" val="6036149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14</a:t>
            </a:fld>
            <a:endParaRPr lang="en-US"/>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endParaRPr lang="en-US" sz="3200" b="1" dirty="0">
              <a:solidFill>
                <a:schemeClr val="bg1"/>
              </a:solidFill>
              <a:latin typeface="+mj-lt"/>
              <a:ea typeface="+mj-ea"/>
              <a:cs typeface="+mj-cs"/>
            </a:endParaRPr>
          </a:p>
        </p:txBody>
      </p:sp>
      <p:graphicFrame>
        <p:nvGraphicFramePr>
          <p:cNvPr id="3" name="Table 2"/>
          <p:cNvGraphicFramePr>
            <a:graphicFrameLocks noGrp="1"/>
          </p:cNvGraphicFramePr>
          <p:nvPr>
            <p:extLst>
              <p:ext uri="{D42A27DB-BD31-4B8C-83A1-F6EECF244321}">
                <p14:modId xmlns:p14="http://schemas.microsoft.com/office/powerpoint/2010/main" val="3959152797"/>
              </p:ext>
            </p:extLst>
          </p:nvPr>
        </p:nvGraphicFramePr>
        <p:xfrm>
          <a:off x="1638300" y="1403401"/>
          <a:ext cx="8686800" cy="2375154"/>
        </p:xfrm>
        <a:graphic>
          <a:graphicData uri="http://schemas.openxmlformats.org/drawingml/2006/table">
            <a:tbl>
              <a:tblPr firstRow="1" firstCol="1" bandRow="1"/>
              <a:tblGrid>
                <a:gridCol w="3276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FRONT</a:t>
                      </a:r>
                      <a:r>
                        <a:rPr lang="en-US" sz="1600" baseline="0" dirty="0">
                          <a:effectLst/>
                          <a:latin typeface="Calibri"/>
                          <a:ea typeface="Times New Roman"/>
                          <a:cs typeface="Latha"/>
                        </a:rPr>
                        <a:t> END TOOLS</a:t>
                      </a: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BACK END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MARKUP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SCRIPTING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MIDDLE WARE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SIMULATION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NETWORK/WIRELESS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ANY OTHER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TextBox 3"/>
          <p:cNvSpPr txBox="1"/>
          <p:nvPr/>
        </p:nvSpPr>
        <p:spPr>
          <a:xfrm>
            <a:off x="5410200" y="979713"/>
            <a:ext cx="3454728" cy="369332"/>
          </a:xfrm>
          <a:prstGeom prst="rect">
            <a:avLst/>
          </a:prstGeom>
          <a:noFill/>
        </p:spPr>
        <p:txBody>
          <a:bodyPr wrap="none" rtlCol="0">
            <a:spAutoFit/>
          </a:bodyPr>
          <a:lstStyle/>
          <a:p>
            <a:r>
              <a:rPr lang="en-US" dirty="0">
                <a:solidFill>
                  <a:srgbClr val="FF0000"/>
                </a:solidFill>
              </a:rPr>
              <a:t>&lt;Put ‘NA’ for non requirements&gt;</a:t>
            </a:r>
          </a:p>
        </p:txBody>
      </p:sp>
      <p:sp>
        <p:nvSpPr>
          <p:cNvPr id="5" name="TextBox 4"/>
          <p:cNvSpPr txBox="1"/>
          <p:nvPr/>
        </p:nvSpPr>
        <p:spPr>
          <a:xfrm>
            <a:off x="1800428" y="927100"/>
            <a:ext cx="1159292" cy="369332"/>
          </a:xfrm>
          <a:prstGeom prst="rect">
            <a:avLst/>
          </a:prstGeom>
          <a:noFill/>
        </p:spPr>
        <p:txBody>
          <a:bodyPr wrap="none" rtlCol="0">
            <a:spAutoFit/>
          </a:bodyPr>
          <a:lstStyle/>
          <a:p>
            <a:r>
              <a:rPr lang="en-US" b="1" dirty="0">
                <a:solidFill>
                  <a:srgbClr val="C00000"/>
                </a:solidFill>
              </a:rPr>
              <a:t>Software</a:t>
            </a:r>
          </a:p>
        </p:txBody>
      </p:sp>
      <p:sp>
        <p:nvSpPr>
          <p:cNvPr id="9" name="TextBox 8"/>
          <p:cNvSpPr txBox="1"/>
          <p:nvPr/>
        </p:nvSpPr>
        <p:spPr>
          <a:xfrm>
            <a:off x="503665" y="4507468"/>
            <a:ext cx="1236236" cy="369332"/>
          </a:xfrm>
          <a:prstGeom prst="rect">
            <a:avLst/>
          </a:prstGeom>
          <a:noFill/>
        </p:spPr>
        <p:txBody>
          <a:bodyPr wrap="none" rtlCol="0">
            <a:spAutoFit/>
          </a:bodyPr>
          <a:lstStyle/>
          <a:p>
            <a:r>
              <a:rPr lang="en-US" b="1" dirty="0">
                <a:solidFill>
                  <a:srgbClr val="C00000"/>
                </a:solidFill>
              </a:rPr>
              <a:t>Hardware</a:t>
            </a:r>
          </a:p>
        </p:txBody>
      </p:sp>
      <p:sp>
        <p:nvSpPr>
          <p:cNvPr id="10" name="TextBox 9"/>
          <p:cNvSpPr txBox="1"/>
          <p:nvPr/>
        </p:nvSpPr>
        <p:spPr>
          <a:xfrm>
            <a:off x="2209801" y="4876800"/>
            <a:ext cx="7064755" cy="923330"/>
          </a:xfrm>
          <a:prstGeom prst="rect">
            <a:avLst/>
          </a:prstGeom>
          <a:noFill/>
        </p:spPr>
        <p:txBody>
          <a:bodyPr wrap="none" rtlCol="0">
            <a:spAutoFit/>
          </a:bodyPr>
          <a:lstStyle/>
          <a:p>
            <a:r>
              <a:rPr lang="en-US" dirty="0">
                <a:solidFill>
                  <a:srgbClr val="FF0000"/>
                </a:solidFill>
              </a:rPr>
              <a:t>&lt;List the hardware requirements with specification-</a:t>
            </a:r>
          </a:p>
          <a:p>
            <a:r>
              <a:rPr lang="en-US" dirty="0">
                <a:solidFill>
                  <a:srgbClr val="FF0000"/>
                </a:solidFill>
              </a:rPr>
              <a:t>This is applicable only for hardware oriented projects. </a:t>
            </a:r>
          </a:p>
          <a:p>
            <a:r>
              <a:rPr lang="en-US" dirty="0">
                <a:solidFill>
                  <a:srgbClr val="FF0000"/>
                </a:solidFill>
              </a:rPr>
              <a:t>No need of giving information about monitor/keyboard/mouse etc. &gt;</a:t>
            </a:r>
          </a:p>
        </p:txBody>
      </p:sp>
      <p:sp>
        <p:nvSpPr>
          <p:cNvPr id="11" name="Rectangle 10"/>
          <p:cNvSpPr/>
          <p:nvPr/>
        </p:nvSpPr>
        <p:spPr bwMode="auto">
          <a:xfrm>
            <a:off x="2266950" y="-54769"/>
            <a:ext cx="7429500" cy="7493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Requirement Specification</a:t>
            </a:r>
          </a:p>
        </p:txBody>
      </p:sp>
    </p:spTree>
    <p:extLst>
      <p:ext uri="{BB962C8B-B14F-4D97-AF65-F5344CB8AC3E}">
        <p14:creationId xmlns:p14="http://schemas.microsoft.com/office/powerpoint/2010/main" val="7838678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15</a:t>
            </a:fld>
            <a:endParaRPr lang="en-US"/>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endParaRPr lang="en-US" sz="3200" b="1" dirty="0">
              <a:solidFill>
                <a:schemeClr val="bg1"/>
              </a:solidFill>
              <a:latin typeface="+mj-lt"/>
              <a:ea typeface="+mj-ea"/>
              <a:cs typeface="+mj-cs"/>
            </a:endParaRPr>
          </a:p>
        </p:txBody>
      </p:sp>
      <p:sp>
        <p:nvSpPr>
          <p:cNvPr id="10" name="TextBox 9"/>
          <p:cNvSpPr txBox="1"/>
          <p:nvPr/>
        </p:nvSpPr>
        <p:spPr>
          <a:xfrm>
            <a:off x="2946253" y="990600"/>
            <a:ext cx="6070893" cy="646331"/>
          </a:xfrm>
          <a:prstGeom prst="rect">
            <a:avLst/>
          </a:prstGeom>
          <a:noFill/>
        </p:spPr>
        <p:txBody>
          <a:bodyPr wrap="none" rtlCol="0">
            <a:spAutoFit/>
          </a:bodyPr>
          <a:lstStyle/>
          <a:p>
            <a:r>
              <a:rPr lang="en-US" dirty="0">
                <a:solidFill>
                  <a:srgbClr val="FF0000"/>
                </a:solidFill>
              </a:rPr>
              <a:t>&lt;Justify the need of the Software/Hardware components&gt;</a:t>
            </a:r>
          </a:p>
          <a:p>
            <a:pPr marL="285750" indent="-285750">
              <a:buFont typeface="Arial" panose="020B0604020202020204" pitchFamily="34" charset="0"/>
              <a:buChar char="•"/>
            </a:pPr>
            <a:r>
              <a:rPr lang="en-US" dirty="0">
                <a:solidFill>
                  <a:srgbClr val="FF0000"/>
                </a:solidFill>
              </a:rPr>
              <a:t>Comparison table may be presented</a:t>
            </a:r>
          </a:p>
        </p:txBody>
      </p:sp>
      <p:sp>
        <p:nvSpPr>
          <p:cNvPr id="9" name="Rectangle 8"/>
          <p:cNvSpPr/>
          <p:nvPr/>
        </p:nvSpPr>
        <p:spPr bwMode="auto">
          <a:xfrm>
            <a:off x="2241550" y="12701"/>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Requirement Specification - Justification</a:t>
            </a:r>
          </a:p>
        </p:txBody>
      </p:sp>
    </p:spTree>
    <p:extLst>
      <p:ext uri="{BB962C8B-B14F-4D97-AF65-F5344CB8AC3E}">
        <p14:creationId xmlns:p14="http://schemas.microsoft.com/office/powerpoint/2010/main" val="115468073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16</a:t>
            </a:fld>
            <a:endParaRPr lang="en-US" dirty="0"/>
          </a:p>
        </p:txBody>
      </p:sp>
      <p:sp>
        <p:nvSpPr>
          <p:cNvPr id="8" name="Title 1"/>
          <p:cNvSpPr txBox="1">
            <a:spLocks/>
          </p:cNvSpPr>
          <p:nvPr/>
        </p:nvSpPr>
        <p:spPr bwMode="auto">
          <a:xfrm>
            <a:off x="1981200" y="96520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endParaRPr lang="en-US" sz="3200" dirty="0">
              <a:solidFill>
                <a:schemeClr val="bg1"/>
              </a:solidFill>
              <a:latin typeface="+mj-lt"/>
              <a:ea typeface="+mj-ea"/>
              <a:cs typeface="+mj-cs"/>
            </a:endParaRPr>
          </a:p>
        </p:txBody>
      </p:sp>
      <p:sp>
        <p:nvSpPr>
          <p:cNvPr id="5" name="Rectangle 4"/>
          <p:cNvSpPr/>
          <p:nvPr/>
        </p:nvSpPr>
        <p:spPr>
          <a:xfrm>
            <a:off x="2362200" y="2362200"/>
            <a:ext cx="7239000" cy="1200329"/>
          </a:xfrm>
          <a:prstGeom prst="rect">
            <a:avLst/>
          </a:prstGeom>
        </p:spPr>
        <p:txBody>
          <a:bodyPr wrap="square">
            <a:spAutoFit/>
          </a:bodyPr>
          <a:lstStyle/>
          <a:p>
            <a:r>
              <a:rPr lang="en-US" dirty="0">
                <a:solidFill>
                  <a:srgbClr val="FF0000"/>
                </a:solidFill>
              </a:rPr>
              <a:t>Overall architecture diagram of the project </a:t>
            </a:r>
          </a:p>
          <a:p>
            <a:endParaRPr lang="en-US" dirty="0">
              <a:solidFill>
                <a:srgbClr val="FF0000"/>
              </a:solidFill>
            </a:endParaRPr>
          </a:p>
          <a:p>
            <a:r>
              <a:rPr lang="en-US" dirty="0">
                <a:solidFill>
                  <a:srgbClr val="FF0000"/>
                </a:solidFill>
              </a:rPr>
              <a:t>Appropriate UML diagrams shall also be used to give pictorial representation about the overall components of the project</a:t>
            </a:r>
            <a:endParaRPr lang="en-IN" dirty="0">
              <a:solidFill>
                <a:srgbClr val="FF0000"/>
              </a:solidFill>
            </a:endParaRPr>
          </a:p>
        </p:txBody>
      </p:sp>
      <p:sp>
        <p:nvSpPr>
          <p:cNvPr id="9" name="Rectangle 8"/>
          <p:cNvSpPr/>
          <p:nvPr/>
        </p:nvSpPr>
        <p:spPr bwMode="auto">
          <a:xfrm>
            <a:off x="2241550" y="12701"/>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Architecture Diagram</a:t>
            </a:r>
            <a:endParaRPr lang="en-US" sz="3600" dirty="0">
              <a:solidFill>
                <a:schemeClr val="bg1"/>
              </a:solidFill>
            </a:endParaRPr>
          </a:p>
        </p:txBody>
      </p:sp>
    </p:spTree>
    <p:extLst>
      <p:ext uri="{BB962C8B-B14F-4D97-AF65-F5344CB8AC3E}">
        <p14:creationId xmlns:p14="http://schemas.microsoft.com/office/powerpoint/2010/main" val="26992299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17</a:t>
            </a:fld>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endParaRPr lang="en-US" sz="3200" b="1" dirty="0">
              <a:solidFill>
                <a:schemeClr val="bg1"/>
              </a:solidFill>
              <a:latin typeface="+mj-lt"/>
              <a:ea typeface="+mj-ea"/>
              <a:cs typeface="+mj-cs"/>
            </a:endParaRPr>
          </a:p>
        </p:txBody>
      </p:sp>
      <p:sp>
        <p:nvSpPr>
          <p:cNvPr id="5" name="TextBox 4"/>
          <p:cNvSpPr txBox="1"/>
          <p:nvPr/>
        </p:nvSpPr>
        <p:spPr>
          <a:xfrm>
            <a:off x="3200400" y="990600"/>
            <a:ext cx="7239000" cy="3416320"/>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rgbClr val="FF0000"/>
                </a:solidFill>
              </a:rPr>
              <a:t>List and describe individual modules in different slides.</a:t>
            </a:r>
          </a:p>
          <a:p>
            <a:pPr marL="285750" lvl="0" indent="-285750">
              <a:buFont typeface="Arial" panose="020B0604020202020204" pitchFamily="34" charset="0"/>
              <a:buChar char="•"/>
            </a:pPr>
            <a:r>
              <a:rPr lang="en-US" dirty="0">
                <a:solidFill>
                  <a:srgbClr val="FF0000"/>
                </a:solidFill>
              </a:rPr>
              <a:t>Describe the functionality (User perspective) of each module.</a:t>
            </a:r>
          </a:p>
          <a:p>
            <a:pPr marL="285750" lvl="0" indent="-285750">
              <a:buFont typeface="Arial" panose="020B0604020202020204" pitchFamily="34" charset="0"/>
              <a:buChar char="•"/>
            </a:pPr>
            <a:r>
              <a:rPr lang="en-US" dirty="0">
                <a:solidFill>
                  <a:srgbClr val="FF0000"/>
                </a:solidFill>
              </a:rPr>
              <a:t>Describe the development strategy individual modules as developer perspective </a:t>
            </a:r>
          </a:p>
          <a:p>
            <a:pPr marL="285750" indent="-285750">
              <a:buFont typeface="Arial" panose="020B0604020202020204" pitchFamily="34" charset="0"/>
              <a:buChar char="•"/>
            </a:pPr>
            <a:r>
              <a:rPr lang="en-US" dirty="0">
                <a:solidFill>
                  <a:srgbClr val="FF0000"/>
                </a:solidFill>
              </a:rPr>
              <a:t>For each and every module, the input, the functional process (algorithm/strategy) and the output to be  fed as input next module (interaction) should be explained diagrammatically using functional block diagram.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
        <p:nvSpPr>
          <p:cNvPr id="6" name="Rectangle 5"/>
          <p:cNvSpPr/>
          <p:nvPr/>
        </p:nvSpPr>
        <p:spPr bwMode="auto">
          <a:xfrm>
            <a:off x="2305050" y="55562"/>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Module Description</a:t>
            </a:r>
          </a:p>
        </p:txBody>
      </p:sp>
    </p:spTree>
    <p:extLst>
      <p:ext uri="{BB962C8B-B14F-4D97-AF65-F5344CB8AC3E}">
        <p14:creationId xmlns:p14="http://schemas.microsoft.com/office/powerpoint/2010/main" val="10669445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18</a:t>
            </a:fld>
            <a:endParaRPr lang="en-US" dirty="0"/>
          </a:p>
        </p:txBody>
      </p:sp>
      <p:sp>
        <p:nvSpPr>
          <p:cNvPr id="6" name="Rectangle 5"/>
          <p:cNvSpPr/>
          <p:nvPr/>
        </p:nvSpPr>
        <p:spPr bwMode="auto">
          <a:xfrm>
            <a:off x="2355850" y="76200"/>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Project Flow diagram</a:t>
            </a:r>
          </a:p>
        </p:txBody>
      </p:sp>
    </p:spTree>
    <p:extLst>
      <p:ext uri="{BB962C8B-B14F-4D97-AF65-F5344CB8AC3E}">
        <p14:creationId xmlns:p14="http://schemas.microsoft.com/office/powerpoint/2010/main" val="392980748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19</a:t>
            </a:fld>
            <a:endParaRPr lang="en-US" dirty="0"/>
          </a:p>
        </p:txBody>
      </p:sp>
      <p:sp>
        <p:nvSpPr>
          <p:cNvPr id="9217" name="Rectangle 1"/>
          <p:cNvSpPr>
            <a:spLocks noChangeArrowheads="1"/>
          </p:cNvSpPr>
          <p:nvPr/>
        </p:nvSpPr>
        <p:spPr bwMode="auto">
          <a:xfrm>
            <a:off x="1823939" y="1701800"/>
            <a:ext cx="795506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Explain the algorithm used – steps/</a:t>
            </a:r>
            <a:r>
              <a:rPr lang="en-US" dirty="0" err="1">
                <a:solidFill>
                  <a:srgbClr val="FF0000"/>
                </a:solidFill>
              </a:rPr>
              <a:t>psudocode</a:t>
            </a:r>
            <a:r>
              <a:rPr lang="en-US" dirty="0">
                <a:solidFill>
                  <a:srgbClr val="FF0000"/>
                </a:solidFill>
              </a:rPr>
              <a:t>/flowchart, in different slides </a:t>
            </a:r>
          </a:p>
        </p:txBody>
      </p:sp>
      <p:sp>
        <p:nvSpPr>
          <p:cNvPr id="6" name="Rectangle 5"/>
          <p:cNvSpPr/>
          <p:nvPr/>
        </p:nvSpPr>
        <p:spPr bwMode="auto">
          <a:xfrm>
            <a:off x="2241551" y="0"/>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Algorithm Explanation</a:t>
            </a:r>
          </a:p>
        </p:txBody>
      </p:sp>
    </p:spTree>
    <p:extLst>
      <p:ext uri="{BB962C8B-B14F-4D97-AF65-F5344CB8AC3E}">
        <p14:creationId xmlns:p14="http://schemas.microsoft.com/office/powerpoint/2010/main" val="25444640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2</a:t>
            </a:fld>
            <a:endParaRPr lang="en-US"/>
          </a:p>
        </p:txBody>
      </p:sp>
      <p:sp>
        <p:nvSpPr>
          <p:cNvPr id="6" name="Rectangle 5"/>
          <p:cNvSpPr/>
          <p:nvPr/>
        </p:nvSpPr>
        <p:spPr bwMode="auto">
          <a:xfrm>
            <a:off x="2384981" y="114300"/>
            <a:ext cx="7330519" cy="10541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Objective</a:t>
            </a:r>
          </a:p>
        </p:txBody>
      </p:sp>
      <p:sp>
        <p:nvSpPr>
          <p:cNvPr id="5" name="Rectangle 4"/>
          <p:cNvSpPr/>
          <p:nvPr/>
        </p:nvSpPr>
        <p:spPr>
          <a:xfrm>
            <a:off x="2258008" y="1474237"/>
            <a:ext cx="7457492" cy="2492990"/>
          </a:xfrm>
          <a:prstGeom prst="rect">
            <a:avLst/>
          </a:prstGeom>
        </p:spPr>
        <p:txBody>
          <a:bodyPr wrap="square">
            <a:spAutoFit/>
          </a:bodyPr>
          <a:lstStyle/>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endParaRPr lang="en-US" dirty="0">
              <a:solidFill>
                <a:srgbClr val="C00000"/>
              </a:solidFill>
            </a:endParaRPr>
          </a:p>
          <a:p>
            <a:pPr algn="ctr"/>
            <a:r>
              <a:rPr lang="en-US" sz="2400" dirty="0">
                <a:solidFill>
                  <a:srgbClr val="C00000"/>
                </a:solidFill>
              </a:rPr>
              <a:t>To develop an System which can mark attendance of any number of students at a time with Image.</a:t>
            </a:r>
            <a:endParaRPr lang="en-IN" sz="2400" dirty="0">
              <a:solidFill>
                <a:srgbClr val="C00000"/>
              </a:solidFill>
            </a:endParaRPr>
          </a:p>
        </p:txBody>
      </p:sp>
    </p:spTree>
    <p:extLst>
      <p:ext uri="{BB962C8B-B14F-4D97-AF65-F5344CB8AC3E}">
        <p14:creationId xmlns:p14="http://schemas.microsoft.com/office/powerpoint/2010/main" val="314167930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20</a:t>
            </a:fld>
            <a:endParaRPr lang="en-US" dirty="0"/>
          </a:p>
        </p:txBody>
      </p:sp>
      <p:sp>
        <p:nvSpPr>
          <p:cNvPr id="9217" name="Rectangle 1"/>
          <p:cNvSpPr>
            <a:spLocks noChangeArrowheads="1"/>
          </p:cNvSpPr>
          <p:nvPr/>
        </p:nvSpPr>
        <p:spPr bwMode="auto">
          <a:xfrm>
            <a:off x="2497894" y="838200"/>
            <a:ext cx="696761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Explain the program logic (part of coding) used, in different slides </a:t>
            </a:r>
          </a:p>
        </p:txBody>
      </p:sp>
      <p:sp>
        <p:nvSpPr>
          <p:cNvPr id="6" name="Rectangle 5"/>
          <p:cNvSpPr/>
          <p:nvPr/>
        </p:nvSpPr>
        <p:spPr bwMode="auto">
          <a:xfrm>
            <a:off x="2241550" y="-76200"/>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Implementation</a:t>
            </a:r>
          </a:p>
        </p:txBody>
      </p:sp>
    </p:spTree>
    <p:extLst>
      <p:ext uri="{BB962C8B-B14F-4D97-AF65-F5344CB8AC3E}">
        <p14:creationId xmlns:p14="http://schemas.microsoft.com/office/powerpoint/2010/main" val="397469295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21</a:t>
            </a:fld>
            <a:endParaRPr lang="en-US" dirty="0"/>
          </a:p>
        </p:txBody>
      </p:sp>
      <p:sp>
        <p:nvSpPr>
          <p:cNvPr id="9217" name="Rectangle 1"/>
          <p:cNvSpPr>
            <a:spLocks noChangeArrowheads="1"/>
          </p:cNvSpPr>
          <p:nvPr/>
        </p:nvSpPr>
        <p:spPr bwMode="auto">
          <a:xfrm>
            <a:off x="2444521" y="838200"/>
            <a:ext cx="707437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Present the screen shots of work progress/deliverables of modules</a:t>
            </a:r>
          </a:p>
        </p:txBody>
      </p:sp>
      <p:sp>
        <p:nvSpPr>
          <p:cNvPr id="6" name="Rectangle 5"/>
          <p:cNvSpPr/>
          <p:nvPr/>
        </p:nvSpPr>
        <p:spPr bwMode="auto">
          <a:xfrm>
            <a:off x="2317750" y="1"/>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b="1" dirty="0">
                <a:solidFill>
                  <a:schemeClr val="bg1"/>
                </a:solidFill>
              </a:rPr>
              <a:t>Screenshots</a:t>
            </a:r>
          </a:p>
        </p:txBody>
      </p:sp>
    </p:spTree>
    <p:extLst>
      <p:ext uri="{BB962C8B-B14F-4D97-AF65-F5344CB8AC3E}">
        <p14:creationId xmlns:p14="http://schemas.microsoft.com/office/powerpoint/2010/main" val="37795421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22</a:t>
            </a:fld>
            <a:endParaRPr lang="en-US" dirty="0"/>
          </a:p>
        </p:txBody>
      </p:sp>
      <p:sp>
        <p:nvSpPr>
          <p:cNvPr id="5" name="Rectangle 1"/>
          <p:cNvSpPr>
            <a:spLocks noChangeArrowheads="1"/>
          </p:cNvSpPr>
          <p:nvPr/>
        </p:nvSpPr>
        <p:spPr bwMode="auto">
          <a:xfrm>
            <a:off x="3860516" y="1195001"/>
            <a:ext cx="4830168"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Conclude the work done</a:t>
            </a:r>
          </a:p>
          <a:p>
            <a:pPr algn="just">
              <a:buFontTx/>
              <a:buChar char="•"/>
            </a:pPr>
            <a:r>
              <a:rPr lang="en-US" dirty="0">
                <a:solidFill>
                  <a:srgbClr val="FF0000"/>
                </a:solidFill>
              </a:rPr>
              <a:t>Present the avenues for further development</a:t>
            </a:r>
          </a:p>
        </p:txBody>
      </p:sp>
      <p:sp>
        <p:nvSpPr>
          <p:cNvPr id="6" name="Rectangle 5"/>
          <p:cNvSpPr/>
          <p:nvPr/>
        </p:nvSpPr>
        <p:spPr bwMode="auto">
          <a:xfrm>
            <a:off x="2368550" y="0"/>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r>
              <a:rPr lang="en-US" sz="3600" b="1" dirty="0">
                <a:solidFill>
                  <a:schemeClr val="bg1"/>
                </a:solidFill>
              </a:rPr>
              <a:t>Conclusion and Future Scope</a:t>
            </a:r>
            <a:endParaRPr lang="en-US" sz="3600" dirty="0">
              <a:solidFill>
                <a:schemeClr val="bg1"/>
              </a:solidFill>
            </a:endParaRPr>
          </a:p>
        </p:txBody>
      </p:sp>
    </p:spTree>
    <p:extLst>
      <p:ext uri="{BB962C8B-B14F-4D97-AF65-F5344CB8AC3E}">
        <p14:creationId xmlns:p14="http://schemas.microsoft.com/office/powerpoint/2010/main" val="10894718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23</a:t>
            </a:fld>
            <a:endParaRPr lang="en-US"/>
          </a:p>
        </p:txBody>
      </p:sp>
      <p:sp>
        <p:nvSpPr>
          <p:cNvPr id="8" name="Title 1"/>
          <p:cNvSpPr txBox="1">
            <a:spLocks/>
          </p:cNvSpPr>
          <p:nvPr/>
        </p:nvSpPr>
        <p:spPr bwMode="auto">
          <a:xfrm>
            <a:off x="2159000" y="-83343"/>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endParaRPr lang="en-US" sz="3200" dirty="0">
              <a:solidFill>
                <a:schemeClr val="bg1"/>
              </a:solidFill>
              <a:latin typeface="+mj-lt"/>
              <a:ea typeface="+mj-ea"/>
              <a:cs typeface="+mj-cs"/>
            </a:endParaRPr>
          </a:p>
        </p:txBody>
      </p:sp>
      <p:sp>
        <p:nvSpPr>
          <p:cNvPr id="5" name="TextBox 4"/>
          <p:cNvSpPr txBox="1"/>
          <p:nvPr/>
        </p:nvSpPr>
        <p:spPr>
          <a:xfrm>
            <a:off x="1558646" y="2120900"/>
            <a:ext cx="9109355" cy="3785652"/>
          </a:xfrm>
          <a:prstGeom prst="rect">
            <a:avLst/>
          </a:prstGeom>
          <a:noFill/>
        </p:spPr>
        <p:txBody>
          <a:bodyPr wrap="square" rtlCol="0">
            <a:spAutoFit/>
          </a:bodyPr>
          <a:lstStyle/>
          <a:p>
            <a:r>
              <a:rPr lang="en-US" sz="1600" dirty="0"/>
              <a:t>1. &lt;Name of the author(s)&gt; &lt;Year of Publication&gt;, “&lt;Title of the Paper&gt;”, &lt;Publication Details&gt;</a:t>
            </a:r>
          </a:p>
          <a:p>
            <a:endParaRPr lang="en-US" sz="1600" dirty="0"/>
          </a:p>
          <a:p>
            <a:r>
              <a:rPr lang="en-US" sz="1600" dirty="0"/>
              <a:t>Example:</a:t>
            </a:r>
          </a:p>
          <a:p>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solidFill>
                  <a:srgbClr val="C00000"/>
                </a:solidFill>
              </a:rPr>
              <a:t>Ivan </a:t>
            </a:r>
            <a:r>
              <a:rPr lang="en-US" sz="1600" dirty="0" err="1">
                <a:solidFill>
                  <a:srgbClr val="C00000"/>
                </a:solidFill>
              </a:rPr>
              <a:t>Lequerica</a:t>
            </a:r>
            <a:r>
              <a:rPr lang="en-US" sz="1600" dirty="0">
                <a:solidFill>
                  <a:srgbClr val="C00000"/>
                </a:solidFill>
              </a:rPr>
              <a:t>, Pedro M. Ruiz and Victor Cabrera </a:t>
            </a:r>
            <a:r>
              <a:rPr lang="en-US" sz="1600" dirty="0">
                <a:solidFill>
                  <a:srgbClr val="0070C0"/>
                </a:solidFill>
              </a:rPr>
              <a:t>(2010), </a:t>
            </a:r>
            <a:r>
              <a:rPr lang="en-US" sz="1600" dirty="0"/>
              <a:t>“</a:t>
            </a:r>
            <a:r>
              <a:rPr lang="en-US" sz="1600" dirty="0">
                <a:solidFill>
                  <a:srgbClr val="00B050"/>
                </a:solidFill>
              </a:rPr>
              <a:t>Improvement of Vehicular Communications by Using 3G Capabilities to Disseminate Control Information</a:t>
            </a:r>
            <a:r>
              <a:rPr lang="en-US" sz="1600" dirty="0"/>
              <a:t>”, </a:t>
            </a:r>
            <a:r>
              <a:rPr lang="en-US" sz="1600" dirty="0">
                <a:solidFill>
                  <a:srgbClr val="FFC000"/>
                </a:solidFill>
              </a:rPr>
              <a:t>IEEE Network</a:t>
            </a:r>
            <a:r>
              <a:rPr lang="en-US" sz="1600" dirty="0"/>
              <a:t>., </a:t>
            </a:r>
            <a:r>
              <a:rPr lang="en-US" sz="1600" dirty="0">
                <a:solidFill>
                  <a:schemeClr val="accent2">
                    <a:lumMod val="60000"/>
                    <a:lumOff val="40000"/>
                  </a:schemeClr>
                </a:solidFill>
              </a:rPr>
              <a:t>vol. 24, no. 1</a:t>
            </a:r>
            <a:r>
              <a:rPr lang="en-US" sz="1600" dirty="0"/>
              <a:t>, </a:t>
            </a:r>
            <a:r>
              <a:rPr lang="en-US" sz="1600" dirty="0" err="1">
                <a:solidFill>
                  <a:schemeClr val="accent6">
                    <a:lumMod val="75000"/>
                  </a:schemeClr>
                </a:solidFill>
              </a:rPr>
              <a:t>pp</a:t>
            </a:r>
            <a:r>
              <a:rPr lang="en-US" sz="1600" dirty="0">
                <a:solidFill>
                  <a:schemeClr val="accent6">
                    <a:lumMod val="75000"/>
                  </a:schemeClr>
                </a:solidFill>
              </a:rPr>
              <a:t> 32-38</a:t>
            </a:r>
            <a:r>
              <a:rPr lang="en-US" sz="1600" dirty="0"/>
              <a:t>.</a:t>
            </a:r>
          </a:p>
          <a:p>
            <a:pPr marL="342900" indent="-342900">
              <a:buFont typeface="+mj-lt"/>
              <a:buAutoNum type="arabicPeriod"/>
            </a:pPr>
            <a:endParaRPr lang="en-US" sz="1600" dirty="0"/>
          </a:p>
          <a:p>
            <a:pPr marL="342900" indent="-342900">
              <a:buFont typeface="+mj-lt"/>
              <a:buAutoNum type="arabicPeriod"/>
            </a:pPr>
            <a:r>
              <a:rPr lang="de-DE" sz="1600" dirty="0"/>
              <a:t>Schwarz D, Kloeden H, and  Rasshofer R (2016), “Ko-TAG—Cooperative sensor </a:t>
            </a:r>
            <a:r>
              <a:rPr lang="en-US" sz="1600" dirty="0"/>
              <a:t>technology for traffic safety applications,” in </a:t>
            </a:r>
            <a:r>
              <a:rPr lang="en-US" sz="1600" i="1" dirty="0"/>
              <a:t>Proc. Int. Workshop Intelligent Transportation, </a:t>
            </a:r>
            <a:r>
              <a:rPr lang="en-US" sz="1600" i="1" dirty="0" err="1"/>
              <a:t>pp</a:t>
            </a:r>
            <a:r>
              <a:rPr lang="en-US" sz="1600" i="1" dirty="0"/>
              <a:t> 245-250.</a:t>
            </a:r>
          </a:p>
          <a:p>
            <a:pPr marL="342900" indent="-342900">
              <a:buFont typeface="+mj-lt"/>
              <a:buAutoNum type="arabicPeriod"/>
            </a:pPr>
            <a:endParaRPr lang="en-US" sz="1600" i="1" dirty="0"/>
          </a:p>
          <a:p>
            <a:pPr marL="231775"/>
            <a:endParaRPr lang="en-US" sz="1600" i="1" dirty="0"/>
          </a:p>
          <a:p>
            <a:pPr marL="231775"/>
            <a:endParaRPr lang="en-US" sz="1600" i="1" dirty="0"/>
          </a:p>
          <a:p>
            <a:pPr marL="231775"/>
            <a:endParaRPr lang="en-US" sz="1600" i="1" dirty="0"/>
          </a:p>
        </p:txBody>
      </p:sp>
      <p:sp>
        <p:nvSpPr>
          <p:cNvPr id="2" name="Rectangle 1"/>
          <p:cNvSpPr/>
          <p:nvPr/>
        </p:nvSpPr>
        <p:spPr>
          <a:xfrm>
            <a:off x="152400" y="1100268"/>
            <a:ext cx="11963400" cy="923330"/>
          </a:xfrm>
          <a:prstGeom prst="rect">
            <a:avLst/>
          </a:prstGeom>
        </p:spPr>
        <p:txBody>
          <a:bodyPr wrap="square">
            <a:spAutoFit/>
          </a:bodyPr>
          <a:lstStyle/>
          <a:p>
            <a:pPr marL="231775"/>
            <a:r>
              <a:rPr lang="en-US" i="1" dirty="0">
                <a:solidFill>
                  <a:srgbClr val="C00000"/>
                </a:solidFill>
              </a:rPr>
              <a:t>Give details of the journals/books referred. The reference material should be listed in the alphabetical order of the first author. The year of publication must be followed after the authors’ name. Volume No. and PP must be specified.</a:t>
            </a:r>
          </a:p>
        </p:txBody>
      </p:sp>
      <p:cxnSp>
        <p:nvCxnSpPr>
          <p:cNvPr id="4" name="Elbow Connector 3"/>
          <p:cNvCxnSpPr/>
          <p:nvPr/>
        </p:nvCxnSpPr>
        <p:spPr>
          <a:xfrm rot="10800000">
            <a:off x="762000" y="2959100"/>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381000" y="2928400"/>
            <a:ext cx="990600" cy="338554"/>
          </a:xfrm>
          <a:prstGeom prst="rect">
            <a:avLst/>
          </a:prstGeom>
          <a:noFill/>
        </p:spPr>
        <p:txBody>
          <a:bodyPr wrap="square" rtlCol="0">
            <a:spAutoFit/>
          </a:bodyPr>
          <a:lstStyle/>
          <a:p>
            <a:r>
              <a:rPr lang="en-US" sz="1600" dirty="0">
                <a:solidFill>
                  <a:srgbClr val="C00000"/>
                </a:solidFill>
              </a:rPr>
              <a:t>Authors</a:t>
            </a:r>
          </a:p>
        </p:txBody>
      </p:sp>
      <p:cxnSp>
        <p:nvCxnSpPr>
          <p:cNvPr id="10" name="Elbow Connector 9"/>
          <p:cNvCxnSpPr/>
          <p:nvPr/>
        </p:nvCxnSpPr>
        <p:spPr>
          <a:xfrm rot="10800000">
            <a:off x="5791200" y="2869077"/>
            <a:ext cx="1219200" cy="457200"/>
          </a:xfrm>
          <a:prstGeom prst="bentConnector3">
            <a:avLst>
              <a:gd name="adj1" fmla="val 2835"/>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5600226" y="2918188"/>
            <a:ext cx="990600" cy="338554"/>
          </a:xfrm>
          <a:prstGeom prst="rect">
            <a:avLst/>
          </a:prstGeom>
          <a:noFill/>
        </p:spPr>
        <p:txBody>
          <a:bodyPr wrap="square" rtlCol="0">
            <a:spAutoFit/>
          </a:bodyPr>
          <a:lstStyle/>
          <a:p>
            <a:r>
              <a:rPr lang="en-US" sz="1600" dirty="0">
                <a:solidFill>
                  <a:srgbClr val="0070C0"/>
                </a:solidFill>
              </a:rPr>
              <a:t>Year</a:t>
            </a:r>
          </a:p>
        </p:txBody>
      </p:sp>
      <p:cxnSp>
        <p:nvCxnSpPr>
          <p:cNvPr id="13" name="Elbow Connector 12"/>
          <p:cNvCxnSpPr/>
          <p:nvPr/>
        </p:nvCxnSpPr>
        <p:spPr>
          <a:xfrm flipV="1">
            <a:off x="8610600" y="3185298"/>
            <a:ext cx="914400" cy="4281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9515573" y="3016021"/>
            <a:ext cx="990600" cy="338554"/>
          </a:xfrm>
          <a:prstGeom prst="rect">
            <a:avLst/>
          </a:prstGeom>
          <a:noFill/>
        </p:spPr>
        <p:txBody>
          <a:bodyPr wrap="square" rtlCol="0">
            <a:spAutoFit/>
          </a:bodyPr>
          <a:lstStyle/>
          <a:p>
            <a:r>
              <a:rPr lang="en-US" sz="1600" dirty="0">
                <a:solidFill>
                  <a:srgbClr val="00B050"/>
                </a:solidFill>
              </a:rPr>
              <a:t>Title</a:t>
            </a:r>
          </a:p>
        </p:txBody>
      </p:sp>
      <p:cxnSp>
        <p:nvCxnSpPr>
          <p:cNvPr id="16" name="Elbow Connector 15"/>
          <p:cNvCxnSpPr/>
          <p:nvPr/>
        </p:nvCxnSpPr>
        <p:spPr>
          <a:xfrm>
            <a:off x="9515573" y="3869416"/>
            <a:ext cx="644427" cy="2326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flipH="1">
            <a:off x="10312400" y="3873500"/>
            <a:ext cx="1498600" cy="584775"/>
          </a:xfrm>
          <a:prstGeom prst="rect">
            <a:avLst/>
          </a:prstGeom>
          <a:noFill/>
        </p:spPr>
        <p:txBody>
          <a:bodyPr wrap="square" rtlCol="0">
            <a:spAutoFit/>
          </a:bodyPr>
          <a:lstStyle/>
          <a:p>
            <a:r>
              <a:rPr lang="en-US" sz="1600" dirty="0">
                <a:solidFill>
                  <a:srgbClr val="FFC000"/>
                </a:solidFill>
              </a:rPr>
              <a:t>Name of the  Journal</a:t>
            </a:r>
          </a:p>
        </p:txBody>
      </p:sp>
      <p:cxnSp>
        <p:nvCxnSpPr>
          <p:cNvPr id="22" name="Elbow Connector 21"/>
          <p:cNvCxnSpPr/>
          <p:nvPr/>
        </p:nvCxnSpPr>
        <p:spPr>
          <a:xfrm rot="10800000">
            <a:off x="759683" y="3640816"/>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flipH="1">
            <a:off x="188183" y="3568700"/>
            <a:ext cx="990600" cy="830997"/>
          </a:xfrm>
          <a:prstGeom prst="rect">
            <a:avLst/>
          </a:prstGeom>
          <a:noFill/>
        </p:spPr>
        <p:txBody>
          <a:bodyPr wrap="square" rtlCol="0">
            <a:spAutoFit/>
          </a:bodyPr>
          <a:lstStyle/>
          <a:p>
            <a:r>
              <a:rPr lang="en-US" sz="1600" dirty="0">
                <a:solidFill>
                  <a:schemeClr val="accent2">
                    <a:lumMod val="60000"/>
                    <a:lumOff val="40000"/>
                  </a:schemeClr>
                </a:solidFill>
              </a:rPr>
              <a:t>Volume &amp; Number</a:t>
            </a:r>
          </a:p>
        </p:txBody>
      </p:sp>
      <p:cxnSp>
        <p:nvCxnSpPr>
          <p:cNvPr id="24" name="Straight Arrow Connector 23"/>
          <p:cNvCxnSpPr/>
          <p:nvPr/>
        </p:nvCxnSpPr>
        <p:spPr>
          <a:xfrm>
            <a:off x="4191000" y="398419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4876800" y="3855121"/>
            <a:ext cx="1558505" cy="338554"/>
          </a:xfrm>
          <a:prstGeom prst="rect">
            <a:avLst/>
          </a:prstGeom>
          <a:noFill/>
        </p:spPr>
        <p:txBody>
          <a:bodyPr wrap="square" rtlCol="0">
            <a:spAutoFit/>
          </a:bodyPr>
          <a:lstStyle/>
          <a:p>
            <a:r>
              <a:rPr lang="en-US" sz="1600" dirty="0">
                <a:solidFill>
                  <a:schemeClr val="accent6">
                    <a:lumMod val="75000"/>
                  </a:schemeClr>
                </a:solidFill>
              </a:rPr>
              <a:t>Page to Page</a:t>
            </a:r>
          </a:p>
        </p:txBody>
      </p:sp>
      <p:sp>
        <p:nvSpPr>
          <p:cNvPr id="19" name="Rectangle 18"/>
          <p:cNvSpPr/>
          <p:nvPr/>
        </p:nvSpPr>
        <p:spPr bwMode="auto">
          <a:xfrm>
            <a:off x="2355376" y="26452"/>
            <a:ext cx="7480300" cy="914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auto" hangingPunct="0">
              <a:spcAft>
                <a:spcPts val="0"/>
              </a:spcAft>
              <a:defRPr/>
            </a:pPr>
            <a:r>
              <a:rPr lang="en-US" sz="3600" dirty="0">
                <a:solidFill>
                  <a:schemeClr val="bg1"/>
                </a:solidFill>
              </a:rPr>
              <a:t>References </a:t>
            </a:r>
          </a:p>
        </p:txBody>
      </p:sp>
    </p:spTree>
    <p:extLst>
      <p:ext uri="{BB962C8B-B14F-4D97-AF65-F5344CB8AC3E}">
        <p14:creationId xmlns:p14="http://schemas.microsoft.com/office/powerpoint/2010/main" val="5634953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438400"/>
            <a:ext cx="12192000" cy="16002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itle 1"/>
          <p:cNvSpPr txBox="1">
            <a:spLocks/>
          </p:cNvSpPr>
          <p:nvPr/>
        </p:nvSpPr>
        <p:spPr bwMode="auto">
          <a:xfrm>
            <a:off x="2286000" y="297180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5400" dirty="0">
                <a:solidFill>
                  <a:schemeClr val="bg1"/>
                </a:solidFill>
                <a:latin typeface="+mj-lt"/>
                <a:ea typeface="+mj-ea"/>
                <a:cs typeface="+mj-cs"/>
              </a:rPr>
              <a:t>THANK YOU</a:t>
            </a:r>
          </a:p>
        </p:txBody>
      </p:sp>
    </p:spTree>
    <p:extLst>
      <p:ext uri="{BB962C8B-B14F-4D97-AF65-F5344CB8AC3E}">
        <p14:creationId xmlns:p14="http://schemas.microsoft.com/office/powerpoint/2010/main" val="146693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3</a:t>
            </a:fld>
            <a:endParaRPr lang="en-US"/>
          </a:p>
        </p:txBody>
      </p:sp>
      <p:sp>
        <p:nvSpPr>
          <p:cNvPr id="6" name="Rectangle 5"/>
          <p:cNvSpPr/>
          <p:nvPr/>
        </p:nvSpPr>
        <p:spPr bwMode="auto">
          <a:xfrm>
            <a:off x="2387600" y="7620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Motivation</a:t>
            </a:r>
          </a:p>
        </p:txBody>
      </p:sp>
      <p:pic>
        <p:nvPicPr>
          <p:cNvPr id="4" name="Picture 3">
            <a:extLst>
              <a:ext uri="{FF2B5EF4-FFF2-40B4-BE49-F238E27FC236}">
                <a16:creationId xmlns:a16="http://schemas.microsoft.com/office/drawing/2014/main" id="{7A234C6D-C4D1-B221-1815-A323740AB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983" y="1268867"/>
            <a:ext cx="3568182" cy="4609420"/>
          </a:xfrm>
          <a:prstGeom prst="rect">
            <a:avLst/>
          </a:prstGeom>
        </p:spPr>
      </p:pic>
      <p:pic>
        <p:nvPicPr>
          <p:cNvPr id="11" name="Picture 10">
            <a:extLst>
              <a:ext uri="{FF2B5EF4-FFF2-40B4-BE49-F238E27FC236}">
                <a16:creationId xmlns:a16="http://schemas.microsoft.com/office/drawing/2014/main" id="{E4D39242-BC38-6389-EA32-D034FFB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724" y="1452562"/>
            <a:ext cx="5669124" cy="3952875"/>
          </a:xfrm>
          <a:prstGeom prst="rect">
            <a:avLst/>
          </a:prstGeom>
        </p:spPr>
      </p:pic>
    </p:spTree>
    <p:extLst>
      <p:ext uri="{BB962C8B-B14F-4D97-AF65-F5344CB8AC3E}">
        <p14:creationId xmlns:p14="http://schemas.microsoft.com/office/powerpoint/2010/main" val="19909320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BD321F-2881-41DC-A204-3C82FBC48231}" type="slidenum">
              <a:rPr lang="en-US"/>
              <a:pPr fontAlgn="base">
                <a:spcBef>
                  <a:spcPct val="0"/>
                </a:spcBef>
                <a:spcAft>
                  <a:spcPct val="0"/>
                </a:spcAft>
              </a:pPr>
              <a:t>4</a:t>
            </a:fld>
            <a:endParaRPr lang="en-US"/>
          </a:p>
        </p:txBody>
      </p:sp>
      <p:sp>
        <p:nvSpPr>
          <p:cNvPr id="7" name="Rectangle 6"/>
          <p:cNvSpPr/>
          <p:nvPr/>
        </p:nvSpPr>
        <p:spPr>
          <a:xfrm>
            <a:off x="4099559" y="757841"/>
            <a:ext cx="5500710" cy="369332"/>
          </a:xfrm>
          <a:prstGeom prst="rect">
            <a:avLst/>
          </a:prstGeom>
        </p:spPr>
        <p:txBody>
          <a:bodyPr wrap="square">
            <a:spAutoFit/>
          </a:bodyPr>
          <a:lstStyle/>
          <a:p>
            <a:r>
              <a:rPr lang="en-US" dirty="0">
                <a:solidFill>
                  <a:srgbClr val="C00000"/>
                </a:solidFill>
              </a:rPr>
              <a:t>Introduction to the domain </a:t>
            </a:r>
            <a:endParaRPr lang="en-IN" dirty="0">
              <a:solidFill>
                <a:srgbClr val="C00000"/>
              </a:solidFill>
            </a:endParaRPr>
          </a:p>
        </p:txBody>
      </p:sp>
      <p:sp>
        <p:nvSpPr>
          <p:cNvPr id="9" name="Google Shape;124;p16"/>
          <p:cNvSpPr txBox="1"/>
          <p:nvPr/>
        </p:nvSpPr>
        <p:spPr>
          <a:xfrm>
            <a:off x="916084" y="4992204"/>
            <a:ext cx="10372531" cy="11079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Courier New"/>
              <a:buChar char="o"/>
            </a:pPr>
            <a:r>
              <a:rPr lang="en-US" sz="2400" dirty="0">
                <a:solidFill>
                  <a:schemeClr val="dk1"/>
                </a:solidFill>
                <a:latin typeface="Arial"/>
                <a:ea typeface="Arial"/>
                <a:cs typeface="Arial"/>
                <a:sym typeface="Arial"/>
              </a:rPr>
              <a:t>Principle component Analysis(PCA) is used to predict the person in the image. After segmentation of the face image in the class room.</a:t>
            </a:r>
            <a:endParaRPr lang="en-US" dirty="0"/>
          </a:p>
          <a:p>
            <a:pPr marL="285750" marR="0" lvl="0" indent="-171450" algn="l" rtl="0">
              <a:spcBef>
                <a:spcPts val="0"/>
              </a:spcBef>
              <a:spcAft>
                <a:spcPts val="0"/>
              </a:spcAft>
              <a:buClr>
                <a:schemeClr val="dk1"/>
              </a:buClr>
              <a:buSzPts val="1800"/>
              <a:buFont typeface="Courier New"/>
              <a:buNone/>
            </a:pPr>
            <a:endParaRPr lang="en-US" sz="1800" dirty="0">
              <a:solidFill>
                <a:schemeClr val="dk1"/>
              </a:solidFill>
              <a:latin typeface="Arial"/>
              <a:ea typeface="Arial"/>
              <a:cs typeface="Arial"/>
              <a:sym typeface="Arial"/>
            </a:endParaRPr>
          </a:p>
        </p:txBody>
      </p:sp>
      <p:sp>
        <p:nvSpPr>
          <p:cNvPr id="11" name="Rectangle 10"/>
          <p:cNvSpPr/>
          <p:nvPr/>
        </p:nvSpPr>
        <p:spPr bwMode="auto">
          <a:xfrm>
            <a:off x="2387600" y="7620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Introduction to the Domain</a:t>
            </a:r>
          </a:p>
        </p:txBody>
      </p:sp>
    </p:spTree>
    <p:extLst>
      <p:ext uri="{BB962C8B-B14F-4D97-AF65-F5344CB8AC3E}">
        <p14:creationId xmlns:p14="http://schemas.microsoft.com/office/powerpoint/2010/main" val="21933517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5</a:t>
            </a:fld>
            <a:endParaRPr lang="en-US"/>
          </a:p>
        </p:txBody>
      </p:sp>
      <p:sp>
        <p:nvSpPr>
          <p:cNvPr id="6" name="Google Shape;130;p17"/>
          <p:cNvSpPr txBox="1"/>
          <p:nvPr/>
        </p:nvSpPr>
        <p:spPr>
          <a:xfrm>
            <a:off x="381000" y="2590800"/>
            <a:ext cx="11506200" cy="297955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This project provides features such as detection of faces, extraction of the features, detection of extracted features, and analysis of students' attendance. </a:t>
            </a:r>
          </a:p>
          <a:p>
            <a:pPr marL="342900" lvl="0" indent="-342900" algn="just" rtl="0">
              <a:spcBef>
                <a:spcPts val="0"/>
              </a:spcBef>
              <a:spcAft>
                <a:spcPts val="0"/>
              </a:spcAft>
              <a:buClr>
                <a:schemeClr val="dk1"/>
              </a:buClr>
              <a:buSzPts val="1100"/>
              <a:buFont typeface="Arial" panose="020B0604020202020204" pitchFamily="34" charset="0"/>
              <a:buChar char="•"/>
            </a:pPr>
            <a:endParaRPr lang="en-US" sz="2400" dirty="0">
              <a:highlight>
                <a:srgbClr val="FFFFFF"/>
              </a:highlight>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The system integrates techniques such as image contrasts, integral images, color features and cascading classifier for feature detection. </a:t>
            </a:r>
          </a:p>
          <a:p>
            <a:pPr lvl="0" algn="just" rtl="0">
              <a:spcBef>
                <a:spcPts val="0"/>
              </a:spcBef>
              <a:spcAft>
                <a:spcPts val="0"/>
              </a:spcAft>
              <a:buClr>
                <a:schemeClr val="dk1"/>
              </a:buClr>
              <a:buSzPts val="1100"/>
            </a:pPr>
            <a:endParaRPr lang="en-US" sz="2400" dirty="0">
              <a:solidFill>
                <a:srgbClr val="333333"/>
              </a:solidFill>
              <a:highlight>
                <a:srgbClr val="FFFFFF"/>
              </a:highlight>
              <a:latin typeface="Calibri"/>
              <a:cs typeface="Calibri"/>
              <a:sym typeface="Calibri"/>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solidFill>
                  <a:srgbClr val="333333"/>
                </a:solidFill>
                <a:highlight>
                  <a:srgbClr val="FFFFFF"/>
                </a:highlight>
                <a:latin typeface="Calibri"/>
                <a:cs typeface="Calibri"/>
                <a:sym typeface="Calibri"/>
              </a:rPr>
              <a:t>Marking the attendance in the excel sheet corresponding to their names.</a:t>
            </a:r>
            <a:endParaRPr lang="en-US" sz="2400" dirty="0">
              <a:highlight>
                <a:srgbClr val="FFFFFF"/>
              </a:highlight>
            </a:endParaRPr>
          </a:p>
        </p:txBody>
      </p:sp>
      <p:sp>
        <p:nvSpPr>
          <p:cNvPr id="8" name="Rectangle 7"/>
          <p:cNvSpPr/>
          <p:nvPr/>
        </p:nvSpPr>
        <p:spPr bwMode="auto">
          <a:xfrm>
            <a:off x="2387600" y="7620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Project Description </a:t>
            </a:r>
          </a:p>
        </p:txBody>
      </p:sp>
    </p:spTree>
    <p:extLst>
      <p:ext uri="{BB962C8B-B14F-4D97-AF65-F5344CB8AC3E}">
        <p14:creationId xmlns:p14="http://schemas.microsoft.com/office/powerpoint/2010/main" val="40012530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6</a:t>
            </a:fld>
            <a:endParaRPr lang="en-US" dirty="0"/>
          </a:p>
        </p:txBody>
      </p:sp>
      <p:sp>
        <p:nvSpPr>
          <p:cNvPr id="6" name="TextBox 5"/>
          <p:cNvSpPr txBox="1"/>
          <p:nvPr/>
        </p:nvSpPr>
        <p:spPr>
          <a:xfrm>
            <a:off x="391973" y="993239"/>
            <a:ext cx="11115954" cy="1323439"/>
          </a:xfrm>
          <a:prstGeom prst="rect">
            <a:avLst/>
          </a:prstGeom>
          <a:noFill/>
        </p:spPr>
        <p:txBody>
          <a:bodyPr wrap="square" rtlCol="0">
            <a:spAutoFit/>
          </a:bodyPr>
          <a:lstStyle/>
          <a:p>
            <a:r>
              <a:rPr lang="en-US" sz="1600" dirty="0"/>
              <a:t>&lt;Name of the author(s)&gt; &lt;Year of Publication&gt;, “&lt;Title of the Paper&gt;”, &lt;Publication Details&gt;</a:t>
            </a:r>
          </a:p>
          <a:p>
            <a:endParaRPr lang="en-US" sz="1600" dirty="0"/>
          </a:p>
          <a:p>
            <a:r>
              <a:rPr lang="en-US" sz="1600" dirty="0"/>
              <a:t>Example:</a:t>
            </a:r>
          </a:p>
          <a:p>
            <a:r>
              <a:rPr lang="de-DE" sz="1600" dirty="0"/>
              <a:t>D. Schwarz, H. Kloeden, and R. Rasshofer (2016), “Ko-TAG—Cooperative senso</a:t>
            </a:r>
          </a:p>
          <a:p>
            <a:r>
              <a:rPr lang="en-US" sz="1600" dirty="0"/>
              <a:t>technology for traffic safety applications,” in </a:t>
            </a:r>
            <a:r>
              <a:rPr lang="en-US" sz="1600" i="1" dirty="0"/>
              <a:t>Proc. Int. Workshop Intelligent Transportation, </a:t>
            </a:r>
            <a:r>
              <a:rPr lang="en-US" sz="1600" i="1" dirty="0" err="1"/>
              <a:t>vol</a:t>
            </a:r>
            <a:r>
              <a:rPr lang="en-US" sz="1600" i="1" dirty="0"/>
              <a:t> 2. no. 5, </a:t>
            </a:r>
            <a:r>
              <a:rPr lang="en-US" sz="1600" i="1" dirty="0" err="1"/>
              <a:t>pp</a:t>
            </a:r>
            <a:r>
              <a:rPr lang="en-US" sz="1600" i="1" dirty="0"/>
              <a:t> 245-250.</a:t>
            </a:r>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167293512"/>
              </p:ext>
            </p:extLst>
          </p:nvPr>
        </p:nvGraphicFramePr>
        <p:xfrm>
          <a:off x="1765300" y="2471360"/>
          <a:ext cx="8369300" cy="3843431"/>
        </p:xfrm>
        <a:graphic>
          <a:graphicData uri="http://schemas.openxmlformats.org/drawingml/2006/table">
            <a:tbl>
              <a:tblPr firstRow="1" bandRow="1">
                <a:tableStyleId>{8A107856-5554-42FB-B03E-39F5DBC370BA}</a:tableStyleId>
              </a:tblPr>
              <a:tblGrid>
                <a:gridCol w="1468298">
                  <a:extLst>
                    <a:ext uri="{9D8B030D-6E8A-4147-A177-3AD203B41FA5}">
                      <a16:colId xmlns:a16="http://schemas.microsoft.com/office/drawing/2014/main" val="20000"/>
                    </a:ext>
                  </a:extLst>
                </a:gridCol>
                <a:gridCol w="6901002">
                  <a:extLst>
                    <a:ext uri="{9D8B030D-6E8A-4147-A177-3AD203B41FA5}">
                      <a16:colId xmlns:a16="http://schemas.microsoft.com/office/drawing/2014/main" val="20001"/>
                    </a:ext>
                  </a:extLst>
                </a:gridCol>
              </a:tblGrid>
              <a:tr h="671537">
                <a:tc>
                  <a:txBody>
                    <a:bodyPr/>
                    <a:lstStyle/>
                    <a:p>
                      <a:r>
                        <a:rPr lang="en-US" b="1" dirty="0"/>
                        <a:t>Contribution</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0" dirty="0"/>
                        <a:t>Detection of Vehicle Over Speeding and warning the driver.</a:t>
                      </a:r>
                      <a:endParaRPr dirty="0"/>
                    </a:p>
                  </a:txBody>
                  <a:tcPr marL="91450" marR="91450" marT="45725" marB="45725"/>
                </a:tc>
                <a:extLst>
                  <a:ext uri="{0D108BD9-81ED-4DB2-BD59-A6C34878D82A}">
                    <a16:rowId xmlns:a16="http://schemas.microsoft.com/office/drawing/2014/main" val="10000"/>
                  </a:ext>
                </a:extLst>
              </a:tr>
              <a:tr h="732594">
                <a:tc>
                  <a:txBody>
                    <a:bodyPr/>
                    <a:lstStyle/>
                    <a:p>
                      <a:r>
                        <a:rPr lang="en-US" b="1" dirty="0"/>
                        <a:t>Methodology</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dirty="0"/>
                        <a:t>Controller designed using </a:t>
                      </a:r>
                      <a:r>
                        <a:rPr lang="en-US" sz="1800" b="1" dirty="0" err="1"/>
                        <a:t>Arduino</a:t>
                      </a:r>
                      <a:r>
                        <a:rPr lang="en-US" sz="1800" b="1" dirty="0"/>
                        <a:t> Mega </a:t>
                      </a:r>
                      <a:r>
                        <a:rPr lang="en-US" sz="1800" dirty="0"/>
                        <a:t>to monitor the location and speed of the vehicle obtained using a </a:t>
                      </a:r>
                      <a:r>
                        <a:rPr lang="en-US" sz="1800" b="1" dirty="0"/>
                        <a:t>GPRS+GPS </a:t>
                      </a:r>
                      <a:r>
                        <a:rPr lang="en-US" sz="1800" b="1" dirty="0" err="1"/>
                        <a:t>Quadband</a:t>
                      </a:r>
                      <a:r>
                        <a:rPr lang="en-US" sz="1800" b="1" dirty="0"/>
                        <a:t> Module (SIM908), GSM antenna, GPS antenna and SIM card </a:t>
                      </a:r>
                      <a:endParaRPr dirty="0"/>
                    </a:p>
                  </a:txBody>
                  <a:tcPr marL="91450" marR="91450" marT="45725" marB="45725"/>
                </a:tc>
                <a:extLst>
                  <a:ext uri="{0D108BD9-81ED-4DB2-BD59-A6C34878D82A}">
                    <a16:rowId xmlns:a16="http://schemas.microsoft.com/office/drawing/2014/main" val="10001"/>
                  </a:ext>
                </a:extLst>
              </a:tr>
              <a:tr h="671537">
                <a:tc>
                  <a:txBody>
                    <a:bodyPr/>
                    <a:lstStyle/>
                    <a:p>
                      <a:r>
                        <a:rPr lang="en-US" b="1" dirty="0"/>
                        <a:t>Outcome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Providing Warning on over speeding.</a:t>
                      </a:r>
                      <a:endParaRPr dirty="0"/>
                    </a:p>
                    <a:p>
                      <a:pPr marL="285750" marR="0" lvl="0" indent="-285750" algn="l" rtl="0">
                        <a:spcBef>
                          <a:spcPts val="0"/>
                        </a:spcBef>
                        <a:spcAft>
                          <a:spcPts val="0"/>
                        </a:spcAft>
                        <a:buClr>
                          <a:schemeClr val="dk1"/>
                        </a:buClr>
                        <a:buSzPts val="1800"/>
                        <a:buFont typeface="Arial"/>
                        <a:buChar char="•"/>
                      </a:pPr>
                      <a:r>
                        <a:rPr lang="en-US" sz="1800" dirty="0"/>
                        <a:t>imposing penalty for the speeding offenders</a:t>
                      </a:r>
                      <a:endParaRPr dirty="0"/>
                    </a:p>
                  </a:txBody>
                  <a:tcPr marL="91450" marR="91450" marT="45725" marB="45725"/>
                </a:tc>
                <a:extLst>
                  <a:ext uri="{0D108BD9-81ED-4DB2-BD59-A6C34878D82A}">
                    <a16:rowId xmlns:a16="http://schemas.microsoft.com/office/drawing/2014/main" val="10002"/>
                  </a:ext>
                </a:extLst>
              </a:tr>
              <a:tr h="671537">
                <a:tc>
                  <a:txBody>
                    <a:bodyPr/>
                    <a:lstStyle/>
                    <a:p>
                      <a:r>
                        <a:rPr lang="en-US" b="1" dirty="0"/>
                        <a:t>Challenges</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Only over speeding is detected.</a:t>
                      </a:r>
                      <a:endParaRPr dirty="0"/>
                    </a:p>
                  </a:txBody>
                  <a:tcPr marL="91450" marR="91450" marT="45725" marB="45725"/>
                </a:tc>
                <a:extLst>
                  <a:ext uri="{0D108BD9-81ED-4DB2-BD59-A6C34878D82A}">
                    <a16:rowId xmlns:a16="http://schemas.microsoft.com/office/drawing/2014/main" val="10003"/>
                  </a:ext>
                </a:extLst>
              </a:tr>
              <a:tr h="732594">
                <a:tc>
                  <a:txBody>
                    <a:bodyPr/>
                    <a:lstStyle/>
                    <a:p>
                      <a:r>
                        <a:rPr lang="en-US" b="1" dirty="0"/>
                        <a:t>Future Scope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In future the over speed detection  devices could be incorporated into every vehicle which will reduce the incidents of accidents on roads and various premises, with subsequent reduction in loss of life.</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8" name="Rectangle 7"/>
          <p:cNvSpPr/>
          <p:nvPr/>
        </p:nvSpPr>
        <p:spPr bwMode="auto">
          <a:xfrm>
            <a:off x="2235200" y="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Base Paper</a:t>
            </a:r>
          </a:p>
        </p:txBody>
      </p:sp>
    </p:spTree>
    <p:extLst>
      <p:ext uri="{BB962C8B-B14F-4D97-AF65-F5344CB8AC3E}">
        <p14:creationId xmlns:p14="http://schemas.microsoft.com/office/powerpoint/2010/main" val="40363031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7</a:t>
            </a:fld>
            <a:endParaRPr lang="en-US" dirty="0"/>
          </a:p>
        </p:txBody>
      </p:sp>
      <p:sp>
        <p:nvSpPr>
          <p:cNvPr id="6" name="TextBox 5"/>
          <p:cNvSpPr txBox="1"/>
          <p:nvPr/>
        </p:nvSpPr>
        <p:spPr>
          <a:xfrm>
            <a:off x="391973" y="993239"/>
            <a:ext cx="11115954" cy="1323439"/>
          </a:xfrm>
          <a:prstGeom prst="rect">
            <a:avLst/>
          </a:prstGeom>
          <a:noFill/>
        </p:spPr>
        <p:txBody>
          <a:bodyPr wrap="square" rtlCol="0">
            <a:spAutoFit/>
          </a:bodyPr>
          <a:lstStyle/>
          <a:p>
            <a:r>
              <a:rPr lang="en-US" sz="1600" dirty="0"/>
              <a:t>&lt;Name of the author(s)&gt; &lt;Year of Publication&gt;, “&lt;Title of the Paper&gt;”, &lt;Publication Details&gt;</a:t>
            </a:r>
          </a:p>
          <a:p>
            <a:endParaRPr lang="en-US" sz="1600" dirty="0"/>
          </a:p>
          <a:p>
            <a:r>
              <a:rPr lang="en-US" sz="1600" dirty="0"/>
              <a:t>Example:</a:t>
            </a:r>
          </a:p>
          <a:p>
            <a:r>
              <a:rPr lang="de-DE" sz="1600" dirty="0"/>
              <a:t>D. Schwarz, H. Kloeden, and R. Rasshofer (2016), “Ko-TAG—Cooperative senso</a:t>
            </a:r>
          </a:p>
          <a:p>
            <a:r>
              <a:rPr lang="en-US" sz="1600" dirty="0"/>
              <a:t>technology for traffic safety applications,” in </a:t>
            </a:r>
            <a:r>
              <a:rPr lang="en-US" sz="1600" i="1" dirty="0"/>
              <a:t>Proc. Int. Workshop Intelligent Transportation, </a:t>
            </a:r>
            <a:r>
              <a:rPr lang="en-US" sz="1600" i="1" dirty="0" err="1"/>
              <a:t>vol</a:t>
            </a:r>
            <a:r>
              <a:rPr lang="en-US" sz="1600" i="1" dirty="0"/>
              <a:t> 2. no. 5, </a:t>
            </a:r>
            <a:r>
              <a:rPr lang="en-US" sz="1600" i="1" dirty="0" err="1"/>
              <a:t>pp</a:t>
            </a:r>
            <a:r>
              <a:rPr lang="en-US" sz="1600" i="1" dirty="0"/>
              <a:t> 245-250.</a:t>
            </a:r>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233912396"/>
              </p:ext>
            </p:extLst>
          </p:nvPr>
        </p:nvGraphicFramePr>
        <p:xfrm>
          <a:off x="1765300" y="2471360"/>
          <a:ext cx="8369300" cy="3843431"/>
        </p:xfrm>
        <a:graphic>
          <a:graphicData uri="http://schemas.openxmlformats.org/drawingml/2006/table">
            <a:tbl>
              <a:tblPr firstRow="1" bandRow="1">
                <a:tableStyleId>{8A107856-5554-42FB-B03E-39F5DBC370BA}</a:tableStyleId>
              </a:tblPr>
              <a:tblGrid>
                <a:gridCol w="1468298">
                  <a:extLst>
                    <a:ext uri="{9D8B030D-6E8A-4147-A177-3AD203B41FA5}">
                      <a16:colId xmlns:a16="http://schemas.microsoft.com/office/drawing/2014/main" val="20000"/>
                    </a:ext>
                  </a:extLst>
                </a:gridCol>
                <a:gridCol w="6901002">
                  <a:extLst>
                    <a:ext uri="{9D8B030D-6E8A-4147-A177-3AD203B41FA5}">
                      <a16:colId xmlns:a16="http://schemas.microsoft.com/office/drawing/2014/main" val="20001"/>
                    </a:ext>
                  </a:extLst>
                </a:gridCol>
              </a:tblGrid>
              <a:tr h="671537">
                <a:tc>
                  <a:txBody>
                    <a:bodyPr/>
                    <a:lstStyle/>
                    <a:p>
                      <a:r>
                        <a:rPr lang="en-US" b="1" dirty="0"/>
                        <a:t>Contribution</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0" dirty="0"/>
                        <a:t>Detection of Vehicle Over Speeding and warning the driver.</a:t>
                      </a:r>
                      <a:endParaRPr dirty="0"/>
                    </a:p>
                  </a:txBody>
                  <a:tcPr marL="91450" marR="91450" marT="45725" marB="45725"/>
                </a:tc>
                <a:extLst>
                  <a:ext uri="{0D108BD9-81ED-4DB2-BD59-A6C34878D82A}">
                    <a16:rowId xmlns:a16="http://schemas.microsoft.com/office/drawing/2014/main" val="10000"/>
                  </a:ext>
                </a:extLst>
              </a:tr>
              <a:tr h="732594">
                <a:tc>
                  <a:txBody>
                    <a:bodyPr/>
                    <a:lstStyle/>
                    <a:p>
                      <a:r>
                        <a:rPr lang="en-US" b="1" dirty="0"/>
                        <a:t>Methodology</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dirty="0"/>
                        <a:t>Controller designed using </a:t>
                      </a:r>
                      <a:r>
                        <a:rPr lang="en-US" sz="1800" b="1" dirty="0" err="1"/>
                        <a:t>Arduino</a:t>
                      </a:r>
                      <a:r>
                        <a:rPr lang="en-US" sz="1800" b="1" dirty="0"/>
                        <a:t> Mega </a:t>
                      </a:r>
                      <a:r>
                        <a:rPr lang="en-US" sz="1800" dirty="0"/>
                        <a:t>to monitor the location and speed of the vehicle obtained using a </a:t>
                      </a:r>
                      <a:r>
                        <a:rPr lang="en-US" sz="1800" b="1" dirty="0"/>
                        <a:t>GPRS+GPS </a:t>
                      </a:r>
                      <a:r>
                        <a:rPr lang="en-US" sz="1800" b="1" dirty="0" err="1"/>
                        <a:t>Quadband</a:t>
                      </a:r>
                      <a:r>
                        <a:rPr lang="en-US" sz="1800" b="1" dirty="0"/>
                        <a:t> Module (SIM908), GSM antenna, GPS antenna and SIM card </a:t>
                      </a:r>
                      <a:endParaRPr dirty="0"/>
                    </a:p>
                  </a:txBody>
                  <a:tcPr marL="91450" marR="91450" marT="45725" marB="45725"/>
                </a:tc>
                <a:extLst>
                  <a:ext uri="{0D108BD9-81ED-4DB2-BD59-A6C34878D82A}">
                    <a16:rowId xmlns:a16="http://schemas.microsoft.com/office/drawing/2014/main" val="10001"/>
                  </a:ext>
                </a:extLst>
              </a:tr>
              <a:tr h="671537">
                <a:tc>
                  <a:txBody>
                    <a:bodyPr/>
                    <a:lstStyle/>
                    <a:p>
                      <a:r>
                        <a:rPr lang="en-US" b="1" dirty="0"/>
                        <a:t>Outcome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Providing Warning on over speeding.</a:t>
                      </a:r>
                      <a:endParaRPr dirty="0"/>
                    </a:p>
                    <a:p>
                      <a:pPr marL="285750" marR="0" lvl="0" indent="-285750" algn="l" rtl="0">
                        <a:spcBef>
                          <a:spcPts val="0"/>
                        </a:spcBef>
                        <a:spcAft>
                          <a:spcPts val="0"/>
                        </a:spcAft>
                        <a:buClr>
                          <a:schemeClr val="dk1"/>
                        </a:buClr>
                        <a:buSzPts val="1800"/>
                        <a:buFont typeface="Arial"/>
                        <a:buChar char="•"/>
                      </a:pPr>
                      <a:r>
                        <a:rPr lang="en-US" sz="1800" dirty="0"/>
                        <a:t>imposing penalty for the speeding offenders</a:t>
                      </a:r>
                      <a:endParaRPr dirty="0"/>
                    </a:p>
                  </a:txBody>
                  <a:tcPr marL="91450" marR="91450" marT="45725" marB="45725"/>
                </a:tc>
                <a:extLst>
                  <a:ext uri="{0D108BD9-81ED-4DB2-BD59-A6C34878D82A}">
                    <a16:rowId xmlns:a16="http://schemas.microsoft.com/office/drawing/2014/main" val="10002"/>
                  </a:ext>
                </a:extLst>
              </a:tr>
              <a:tr h="671537">
                <a:tc>
                  <a:txBody>
                    <a:bodyPr/>
                    <a:lstStyle/>
                    <a:p>
                      <a:r>
                        <a:rPr lang="en-US" b="1" dirty="0"/>
                        <a:t>Challenges</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Only over speeding is detected.</a:t>
                      </a:r>
                      <a:endParaRPr dirty="0"/>
                    </a:p>
                  </a:txBody>
                  <a:tcPr marL="91450" marR="91450" marT="45725" marB="45725"/>
                </a:tc>
                <a:extLst>
                  <a:ext uri="{0D108BD9-81ED-4DB2-BD59-A6C34878D82A}">
                    <a16:rowId xmlns:a16="http://schemas.microsoft.com/office/drawing/2014/main" val="10003"/>
                  </a:ext>
                </a:extLst>
              </a:tr>
              <a:tr h="732594">
                <a:tc>
                  <a:txBody>
                    <a:bodyPr/>
                    <a:lstStyle/>
                    <a:p>
                      <a:r>
                        <a:rPr lang="en-US" b="1" dirty="0"/>
                        <a:t>Future Scope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In future the over speed detection  devices could be incorporated into every vehicle which will reduce the incidents of accidents on roads and various premises, with subsequent reduction in loss of life.</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8" name="Rectangle 7"/>
          <p:cNvSpPr/>
          <p:nvPr/>
        </p:nvSpPr>
        <p:spPr bwMode="auto">
          <a:xfrm>
            <a:off x="2235200" y="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Supporting Paper 1</a:t>
            </a:r>
          </a:p>
        </p:txBody>
      </p:sp>
    </p:spTree>
    <p:extLst>
      <p:ext uri="{BB962C8B-B14F-4D97-AF65-F5344CB8AC3E}">
        <p14:creationId xmlns:p14="http://schemas.microsoft.com/office/powerpoint/2010/main" val="10008753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8</a:t>
            </a:fld>
            <a:endParaRPr lang="en-US" dirty="0"/>
          </a:p>
        </p:txBody>
      </p:sp>
      <p:sp>
        <p:nvSpPr>
          <p:cNvPr id="6" name="TextBox 5"/>
          <p:cNvSpPr txBox="1"/>
          <p:nvPr/>
        </p:nvSpPr>
        <p:spPr>
          <a:xfrm>
            <a:off x="391973" y="993239"/>
            <a:ext cx="11115954" cy="1323439"/>
          </a:xfrm>
          <a:prstGeom prst="rect">
            <a:avLst/>
          </a:prstGeom>
          <a:noFill/>
        </p:spPr>
        <p:txBody>
          <a:bodyPr wrap="square" rtlCol="0">
            <a:spAutoFit/>
          </a:bodyPr>
          <a:lstStyle/>
          <a:p>
            <a:r>
              <a:rPr lang="en-US" sz="1600" dirty="0"/>
              <a:t>&lt;Name of the author(s)&gt; &lt;Year of Publication&gt;, “&lt;Title of the Paper&gt;”, &lt;Publication Details&gt;</a:t>
            </a:r>
          </a:p>
          <a:p>
            <a:endParaRPr lang="en-US" sz="1600" dirty="0"/>
          </a:p>
          <a:p>
            <a:r>
              <a:rPr lang="en-US" sz="1600" dirty="0"/>
              <a:t>Example:</a:t>
            </a:r>
          </a:p>
          <a:p>
            <a:r>
              <a:rPr lang="de-DE" sz="1600" dirty="0"/>
              <a:t>D. Schwarz, H. Kloeden, and R. Rasshofer (2016), “Ko-TAG—Cooperative senso</a:t>
            </a:r>
          </a:p>
          <a:p>
            <a:r>
              <a:rPr lang="en-US" sz="1600" dirty="0"/>
              <a:t>technology for traffic safety applications,” in </a:t>
            </a:r>
            <a:r>
              <a:rPr lang="en-US" sz="1600" i="1" dirty="0"/>
              <a:t>Proc. Int. Workshop Intelligent Transportation, </a:t>
            </a:r>
            <a:r>
              <a:rPr lang="en-US" sz="1600" i="1" dirty="0" err="1"/>
              <a:t>vol</a:t>
            </a:r>
            <a:r>
              <a:rPr lang="en-US" sz="1600" i="1" dirty="0"/>
              <a:t> 2. no. 5, </a:t>
            </a:r>
            <a:r>
              <a:rPr lang="en-US" sz="1600" i="1" dirty="0" err="1"/>
              <a:t>pp</a:t>
            </a:r>
            <a:r>
              <a:rPr lang="en-US" sz="1600" i="1" dirty="0"/>
              <a:t> 245-250.</a:t>
            </a:r>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353748564"/>
              </p:ext>
            </p:extLst>
          </p:nvPr>
        </p:nvGraphicFramePr>
        <p:xfrm>
          <a:off x="1765300" y="2471360"/>
          <a:ext cx="8369300" cy="3843431"/>
        </p:xfrm>
        <a:graphic>
          <a:graphicData uri="http://schemas.openxmlformats.org/drawingml/2006/table">
            <a:tbl>
              <a:tblPr firstRow="1" bandRow="1">
                <a:tableStyleId>{8A107856-5554-42FB-B03E-39F5DBC370BA}</a:tableStyleId>
              </a:tblPr>
              <a:tblGrid>
                <a:gridCol w="1468298">
                  <a:extLst>
                    <a:ext uri="{9D8B030D-6E8A-4147-A177-3AD203B41FA5}">
                      <a16:colId xmlns:a16="http://schemas.microsoft.com/office/drawing/2014/main" val="20000"/>
                    </a:ext>
                  </a:extLst>
                </a:gridCol>
                <a:gridCol w="6901002">
                  <a:extLst>
                    <a:ext uri="{9D8B030D-6E8A-4147-A177-3AD203B41FA5}">
                      <a16:colId xmlns:a16="http://schemas.microsoft.com/office/drawing/2014/main" val="20001"/>
                    </a:ext>
                  </a:extLst>
                </a:gridCol>
              </a:tblGrid>
              <a:tr h="671537">
                <a:tc>
                  <a:txBody>
                    <a:bodyPr/>
                    <a:lstStyle/>
                    <a:p>
                      <a:r>
                        <a:rPr lang="en-US" b="1" dirty="0"/>
                        <a:t>Contribution</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b="0" dirty="0"/>
                        <a:t>Detection of Vehicle Over Speeding and warning the driver.</a:t>
                      </a:r>
                      <a:endParaRPr dirty="0"/>
                    </a:p>
                  </a:txBody>
                  <a:tcPr marL="91450" marR="91450" marT="45725" marB="45725"/>
                </a:tc>
                <a:extLst>
                  <a:ext uri="{0D108BD9-81ED-4DB2-BD59-A6C34878D82A}">
                    <a16:rowId xmlns:a16="http://schemas.microsoft.com/office/drawing/2014/main" val="10000"/>
                  </a:ext>
                </a:extLst>
              </a:tr>
              <a:tr h="732594">
                <a:tc>
                  <a:txBody>
                    <a:bodyPr/>
                    <a:lstStyle/>
                    <a:p>
                      <a:r>
                        <a:rPr lang="en-US" b="1" dirty="0"/>
                        <a:t>Methodology</a:t>
                      </a:r>
                    </a:p>
                  </a:txBody>
                  <a:tcPr anchor="ctr"/>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dirty="0"/>
                        <a:t>Controller designed using </a:t>
                      </a:r>
                      <a:r>
                        <a:rPr lang="en-US" sz="1800" b="1" dirty="0" err="1"/>
                        <a:t>Arduino</a:t>
                      </a:r>
                      <a:r>
                        <a:rPr lang="en-US" sz="1800" b="1" dirty="0"/>
                        <a:t> Mega </a:t>
                      </a:r>
                      <a:r>
                        <a:rPr lang="en-US" sz="1800" dirty="0"/>
                        <a:t>to monitor the location and speed of the vehicle obtained using a </a:t>
                      </a:r>
                      <a:r>
                        <a:rPr lang="en-US" sz="1800" b="1" dirty="0"/>
                        <a:t>GPRS+GPS </a:t>
                      </a:r>
                      <a:r>
                        <a:rPr lang="en-US" sz="1800" b="1" dirty="0" err="1"/>
                        <a:t>Quadband</a:t>
                      </a:r>
                      <a:r>
                        <a:rPr lang="en-US" sz="1800" b="1" dirty="0"/>
                        <a:t> Module (SIM908), GSM antenna, GPS antenna and SIM card </a:t>
                      </a:r>
                      <a:endParaRPr dirty="0"/>
                    </a:p>
                  </a:txBody>
                  <a:tcPr marL="91450" marR="91450" marT="45725" marB="45725"/>
                </a:tc>
                <a:extLst>
                  <a:ext uri="{0D108BD9-81ED-4DB2-BD59-A6C34878D82A}">
                    <a16:rowId xmlns:a16="http://schemas.microsoft.com/office/drawing/2014/main" val="10001"/>
                  </a:ext>
                </a:extLst>
              </a:tr>
              <a:tr h="671537">
                <a:tc>
                  <a:txBody>
                    <a:bodyPr/>
                    <a:lstStyle/>
                    <a:p>
                      <a:r>
                        <a:rPr lang="en-US" b="1" dirty="0"/>
                        <a:t>Outcome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Providing Warning on over speeding.</a:t>
                      </a:r>
                      <a:endParaRPr dirty="0"/>
                    </a:p>
                    <a:p>
                      <a:pPr marL="285750" marR="0" lvl="0" indent="-285750" algn="l" rtl="0">
                        <a:spcBef>
                          <a:spcPts val="0"/>
                        </a:spcBef>
                        <a:spcAft>
                          <a:spcPts val="0"/>
                        </a:spcAft>
                        <a:buClr>
                          <a:schemeClr val="dk1"/>
                        </a:buClr>
                        <a:buSzPts val="1800"/>
                        <a:buFont typeface="Arial"/>
                        <a:buChar char="•"/>
                      </a:pPr>
                      <a:r>
                        <a:rPr lang="en-US" sz="1800" dirty="0"/>
                        <a:t>imposing penalty for the speeding offenders</a:t>
                      </a:r>
                      <a:endParaRPr dirty="0"/>
                    </a:p>
                  </a:txBody>
                  <a:tcPr marL="91450" marR="91450" marT="45725" marB="45725"/>
                </a:tc>
                <a:extLst>
                  <a:ext uri="{0D108BD9-81ED-4DB2-BD59-A6C34878D82A}">
                    <a16:rowId xmlns:a16="http://schemas.microsoft.com/office/drawing/2014/main" val="10002"/>
                  </a:ext>
                </a:extLst>
              </a:tr>
              <a:tr h="671537">
                <a:tc>
                  <a:txBody>
                    <a:bodyPr/>
                    <a:lstStyle/>
                    <a:p>
                      <a:r>
                        <a:rPr lang="en-US" b="1" dirty="0"/>
                        <a:t>Challenges</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Only over speeding is detected.</a:t>
                      </a:r>
                      <a:endParaRPr dirty="0"/>
                    </a:p>
                  </a:txBody>
                  <a:tcPr marL="91450" marR="91450" marT="45725" marB="45725"/>
                </a:tc>
                <a:extLst>
                  <a:ext uri="{0D108BD9-81ED-4DB2-BD59-A6C34878D82A}">
                    <a16:rowId xmlns:a16="http://schemas.microsoft.com/office/drawing/2014/main" val="10003"/>
                  </a:ext>
                </a:extLst>
              </a:tr>
              <a:tr h="732594">
                <a:tc>
                  <a:txBody>
                    <a:bodyPr/>
                    <a:lstStyle/>
                    <a:p>
                      <a:r>
                        <a:rPr lang="en-US" b="1" dirty="0"/>
                        <a:t>Future Scope</a:t>
                      </a:r>
                    </a:p>
                  </a:txBody>
                  <a:tcPr anchor="ctr"/>
                </a:tc>
                <a:tc>
                  <a:txBody>
                    <a:bodyPr/>
                    <a:lstStyle/>
                    <a:p>
                      <a:pPr marL="285750" marR="0" lvl="0" indent="-285750" algn="l" rtl="0">
                        <a:spcBef>
                          <a:spcPts val="0"/>
                        </a:spcBef>
                        <a:spcAft>
                          <a:spcPts val="0"/>
                        </a:spcAft>
                        <a:buClr>
                          <a:schemeClr val="dk1"/>
                        </a:buClr>
                        <a:buSzPts val="1800"/>
                        <a:buFont typeface="Arial"/>
                        <a:buChar char="•"/>
                      </a:pPr>
                      <a:r>
                        <a:rPr lang="en-US" sz="1800" dirty="0"/>
                        <a:t>In future the over speed detection  devices could be incorporated into every vehicle which will reduce the incidents of accidents on roads and various premises, with subsequent reduction in loss of life.</a:t>
                      </a:r>
                      <a:endParaRPr dirty="0"/>
                    </a:p>
                  </a:txBody>
                  <a:tcPr marL="91450" marR="91450" marT="45725" marB="45725"/>
                </a:tc>
                <a:extLst>
                  <a:ext uri="{0D108BD9-81ED-4DB2-BD59-A6C34878D82A}">
                    <a16:rowId xmlns:a16="http://schemas.microsoft.com/office/drawing/2014/main" val="10004"/>
                  </a:ext>
                </a:extLst>
              </a:tr>
            </a:tbl>
          </a:graphicData>
        </a:graphic>
      </p:graphicFrame>
      <p:sp>
        <p:nvSpPr>
          <p:cNvPr id="8" name="Rectangle 7"/>
          <p:cNvSpPr/>
          <p:nvPr/>
        </p:nvSpPr>
        <p:spPr bwMode="auto">
          <a:xfrm>
            <a:off x="2235200" y="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Supporting Paper 2</a:t>
            </a:r>
          </a:p>
        </p:txBody>
      </p:sp>
    </p:spTree>
    <p:extLst>
      <p:ext uri="{BB962C8B-B14F-4D97-AF65-F5344CB8AC3E}">
        <p14:creationId xmlns:p14="http://schemas.microsoft.com/office/powerpoint/2010/main" val="11884619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478840279"/>
              </p:ext>
            </p:extLst>
          </p:nvPr>
        </p:nvGraphicFramePr>
        <p:xfrm>
          <a:off x="152400" y="1892300"/>
          <a:ext cx="11518900" cy="4356100"/>
        </p:xfrm>
        <a:graphic>
          <a:graphicData uri="http://schemas.openxmlformats.org/drawingml/2006/table">
            <a:tbl>
              <a:tblPr firstRow="1" bandRow="1">
                <a:tableStyleId>{8A107856-5554-42FB-B03E-39F5DBC370BA}</a:tableStyleId>
              </a:tblPr>
              <a:tblGrid>
                <a:gridCol w="3233376">
                  <a:extLst>
                    <a:ext uri="{9D8B030D-6E8A-4147-A177-3AD203B41FA5}">
                      <a16:colId xmlns:a16="http://schemas.microsoft.com/office/drawing/2014/main" val="20000"/>
                    </a:ext>
                  </a:extLst>
                </a:gridCol>
                <a:gridCol w="8285524">
                  <a:extLst>
                    <a:ext uri="{9D8B030D-6E8A-4147-A177-3AD203B41FA5}">
                      <a16:colId xmlns:a16="http://schemas.microsoft.com/office/drawing/2014/main" val="20001"/>
                    </a:ext>
                  </a:extLst>
                </a:gridCol>
              </a:tblGrid>
              <a:tr h="1089025">
                <a:tc>
                  <a:txBody>
                    <a:bodyPr/>
                    <a:lstStyle/>
                    <a:p>
                      <a:r>
                        <a:rPr lang="en-US" b="1" dirty="0"/>
                        <a:t>Base Paper</a:t>
                      </a:r>
                    </a:p>
                  </a:txBody>
                  <a:tcPr anchor="ct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b="0" dirty="0"/>
                        <a:t>To design a device such that it will reduce the incidents of accidents on roads and various premises, with subsequent reduction in loss of life and property</a:t>
                      </a:r>
                      <a:endParaRPr dirty="0"/>
                    </a:p>
                  </a:txBody>
                  <a:tcPr marL="91450" marR="91450" marT="45725" marB="45725"/>
                </a:tc>
                <a:extLst>
                  <a:ext uri="{0D108BD9-81ED-4DB2-BD59-A6C34878D82A}">
                    <a16:rowId xmlns:a16="http://schemas.microsoft.com/office/drawing/2014/main" val="10000"/>
                  </a:ext>
                </a:extLst>
              </a:tr>
              <a:tr h="1089025">
                <a:tc>
                  <a:txBody>
                    <a:bodyPr/>
                    <a:lstStyle/>
                    <a:p>
                      <a:r>
                        <a:rPr lang="en-US" b="1" dirty="0"/>
                        <a:t>Supporting Paper 1</a:t>
                      </a:r>
                    </a:p>
                  </a:txBody>
                  <a:tcPr anchor="ct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To assess the driving safety indicator through making scores on driver background and driving habits synthetically. System architecture is explained in detail for the analysis process and three algorithms.</a:t>
                      </a:r>
                      <a:endParaRPr/>
                    </a:p>
                  </a:txBody>
                  <a:tcPr marL="91450" marR="91450" marT="45725" marB="45725"/>
                </a:tc>
                <a:extLst>
                  <a:ext uri="{0D108BD9-81ED-4DB2-BD59-A6C34878D82A}">
                    <a16:rowId xmlns:a16="http://schemas.microsoft.com/office/drawing/2014/main" val="10001"/>
                  </a:ext>
                </a:extLst>
              </a:tr>
              <a:tr h="1089025">
                <a:tc>
                  <a:txBody>
                    <a:bodyPr/>
                    <a:lstStyle/>
                    <a:p>
                      <a:r>
                        <a:rPr lang="en-US" b="1" dirty="0"/>
                        <a:t>Supporting Paper 2</a:t>
                      </a:r>
                    </a:p>
                  </a:txBody>
                  <a:tcPr anchor="ctr"/>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To assess the driving behavior through dashboard data and analyze the behavior and send human readable vehicular information to the mobile phone.</a:t>
                      </a:r>
                      <a:endParaRPr dirty="0"/>
                    </a:p>
                  </a:txBody>
                  <a:tcPr marL="91450" marR="91450" marT="45725" marB="45725"/>
                </a:tc>
                <a:extLst>
                  <a:ext uri="{0D108BD9-81ED-4DB2-BD59-A6C34878D82A}">
                    <a16:rowId xmlns:a16="http://schemas.microsoft.com/office/drawing/2014/main" val="10002"/>
                  </a:ext>
                </a:extLst>
              </a:tr>
              <a:tr h="1089025">
                <a:tc>
                  <a:txBody>
                    <a:bodyPr/>
                    <a:lstStyle/>
                    <a:p>
                      <a:r>
                        <a:rPr lang="en-US" b="1" dirty="0"/>
                        <a:t>&lt;Any other</a:t>
                      </a:r>
                      <a:r>
                        <a:rPr lang="en-US" b="1" baseline="0" dirty="0"/>
                        <a:t> reference&gt;</a:t>
                      </a:r>
                      <a:endParaRPr lang="en-US" b="1" dirty="0"/>
                    </a:p>
                  </a:txBody>
                  <a:tcPr anchor="ct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330200" y="1257300"/>
            <a:ext cx="10744200" cy="369332"/>
          </a:xfrm>
          <a:prstGeom prst="rect">
            <a:avLst/>
          </a:prstGeom>
        </p:spPr>
        <p:txBody>
          <a:bodyPr wrap="square">
            <a:spAutoFit/>
          </a:bodyPr>
          <a:lstStyle/>
          <a:p>
            <a:r>
              <a:rPr lang="en-US" dirty="0">
                <a:solidFill>
                  <a:srgbClr val="C00000"/>
                </a:solidFill>
              </a:rPr>
              <a:t>Present the Core extract of the literature review.</a:t>
            </a:r>
            <a:endParaRPr lang="en-IN" dirty="0">
              <a:solidFill>
                <a:srgbClr val="C00000"/>
              </a:solidFill>
            </a:endParaRPr>
          </a:p>
        </p:txBody>
      </p:sp>
      <p:sp>
        <p:nvSpPr>
          <p:cNvPr id="8" name="Rectangle 7"/>
          <p:cNvSpPr/>
          <p:nvPr/>
        </p:nvSpPr>
        <p:spPr bwMode="auto">
          <a:xfrm>
            <a:off x="2235200" y="0"/>
            <a:ext cx="7429500" cy="9398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Inference of Literature Review</a:t>
            </a:r>
          </a:p>
        </p:txBody>
      </p:sp>
    </p:spTree>
    <p:extLst>
      <p:ext uri="{BB962C8B-B14F-4D97-AF65-F5344CB8AC3E}">
        <p14:creationId xmlns:p14="http://schemas.microsoft.com/office/powerpoint/2010/main" val="358728335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116778</TotalTime>
  <Words>1575</Words>
  <Application>Microsoft Office PowerPoint</Application>
  <PresentationFormat>Widescreen</PresentationFormat>
  <Paragraphs>198</Paragraphs>
  <Slides>24</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Calibri Light</vt:lpstr>
      <vt:lpstr>Courier New</vt:lpstr>
      <vt:lpstr>Symbol</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DATA, EXPRESSIONS, STATEMENTS</dc:title>
  <dc:creator>Palaniappan S</dc:creator>
  <cp:lastModifiedBy>Ajay Sharon</cp:lastModifiedBy>
  <cp:revision>650</cp:revision>
  <cp:lastPrinted>2022-03-16T05:17:22Z</cp:lastPrinted>
  <dcterms:created xsi:type="dcterms:W3CDTF">2019-09-06T05:23:29Z</dcterms:created>
  <dcterms:modified xsi:type="dcterms:W3CDTF">2022-11-09T14:18:32Z</dcterms:modified>
</cp:coreProperties>
</file>