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350" r:id="rId4"/>
    <p:sldId id="435" r:id="rId5"/>
    <p:sldId id="438" r:id="rId6"/>
    <p:sldId id="444" r:id="rId7"/>
    <p:sldId id="454" r:id="rId8"/>
    <p:sldId id="474" r:id="rId9"/>
    <p:sldId id="491" r:id="rId10"/>
    <p:sldId id="448" r:id="rId11"/>
    <p:sldId id="449" r:id="rId12"/>
    <p:sldId id="270" r:id="rId13"/>
    <p:sldId id="450" r:id="rId14"/>
    <p:sldId id="451" r:id="rId15"/>
    <p:sldId id="453" r:id="rId16"/>
    <p:sldId id="492" r:id="rId17"/>
    <p:sldId id="476" r:id="rId18"/>
    <p:sldId id="475" r:id="rId19"/>
    <p:sldId id="493" r:id="rId20"/>
    <p:sldId id="477" r:id="rId21"/>
    <p:sldId id="478" r:id="rId22"/>
    <p:sldId id="494" r:id="rId23"/>
    <p:sldId id="495" r:id="rId24"/>
    <p:sldId id="479" r:id="rId25"/>
    <p:sldId id="480" r:id="rId26"/>
    <p:sldId id="481" r:id="rId27"/>
    <p:sldId id="483" r:id="rId28"/>
    <p:sldId id="485" r:id="rId29"/>
    <p:sldId id="484" r:id="rId30"/>
    <p:sldId id="486" r:id="rId31"/>
    <p:sldId id="529" r:id="rId32"/>
    <p:sldId id="487" r:id="rId33"/>
    <p:sldId id="489" r:id="rId34"/>
  </p:sldIdLst>
  <p:sldSz cx="9144000" cy="6858000" type="screen4x3"/>
  <p:notesSz cx="7077075" cy="905192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1">
          <p15:clr>
            <a:srgbClr val="A4A3A4"/>
          </p15:clr>
        </p15:guide>
        <p15:guide id="2" pos="22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891"/>
    <a:srgbClr val="F6C28A"/>
    <a:srgbClr val="FF9900"/>
    <a:srgbClr val="FFB56D"/>
    <a:srgbClr val="A6F695"/>
    <a:srgbClr val="FF9933"/>
    <a:srgbClr val="FFFFFF"/>
    <a:srgbClr val="FFD7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 autoAdjust="0"/>
    <p:restoredTop sz="95524" autoAdjust="0"/>
  </p:normalViewPr>
  <p:slideViewPr>
    <p:cSldViewPr>
      <p:cViewPr varScale="1">
        <p:scale>
          <a:sx n="91" d="100"/>
          <a:sy n="91" d="100"/>
        </p:scale>
        <p:origin x="136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4" d="100"/>
        <a:sy n="84" d="100"/>
      </p:scale>
      <p:origin x="0" y="-6058"/>
    </p:cViewPr>
  </p:sorterViewPr>
  <p:notesViewPr>
    <p:cSldViewPr>
      <p:cViewPr varScale="1">
        <p:scale>
          <a:sx n="43" d="100"/>
          <a:sy n="43" d="100"/>
        </p:scale>
        <p:origin x="-1522" y="-67"/>
      </p:cViewPr>
      <p:guideLst>
        <p:guide orient="horz" pos="2851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775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71805" y="3287609"/>
            <a:ext cx="6054831" cy="508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4288" y="685800"/>
            <a:ext cx="4508500" cy="3381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483689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010342" y="1"/>
            <a:ext cx="3066733" cy="45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4010342" y="8597758"/>
            <a:ext cx="3066733" cy="454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 dirty="0"/>
              <a:t>1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8597758"/>
            <a:ext cx="3066733" cy="454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1"/>
            <a:ext cx="3066733" cy="45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4010342" y="1"/>
            <a:ext cx="3066733" cy="45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4010342" y="8597758"/>
            <a:ext cx="3066733" cy="454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eaLnBrk="0" hangingPunct="0"/>
            <a:r>
              <a:rPr lang="en-US" sz="1000" dirty="0"/>
              <a:t>1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0" y="8597758"/>
            <a:ext cx="3066733" cy="454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1"/>
            <a:ext cx="3066733" cy="45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61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4288" y="685800"/>
            <a:ext cx="4508500" cy="3381375"/>
          </a:xfrm>
          <a:ln cap="flat"/>
        </p:spPr>
      </p:sp>
      <p:sp>
        <p:nvSpPr>
          <p:cNvPr id="25611" name="Rectangle 1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13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70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1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023701-DAC4-447F-912C-BB0947A41839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573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E3E913-C506-461B-BAC3-97D479813366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902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E3E913-C506-461B-BAC3-97D479813366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845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E3E913-C506-461B-BAC3-97D479813366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307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AEA53E-0868-4D4B-8C42-14C3138BD7CC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92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2A19FB-43FB-4684-9F96-E737FC4EAF96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0131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FB78CC-C92F-48DE-8DD6-CDA9BCB5374C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68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4010342" y="1"/>
            <a:ext cx="3066733" cy="45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4010342" y="8597758"/>
            <a:ext cx="3066733" cy="454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 dirty="0"/>
              <a:t>2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8597758"/>
            <a:ext cx="3066733" cy="454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1"/>
            <a:ext cx="3066733" cy="45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4010342" y="1"/>
            <a:ext cx="3066733" cy="45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4010342" y="8597758"/>
            <a:ext cx="3066733" cy="454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eaLnBrk="0" hangingPunct="0"/>
            <a:r>
              <a:rPr lang="en-US" sz="1000" dirty="0"/>
              <a:t>2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8597758"/>
            <a:ext cx="3066733" cy="454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0" y="1"/>
            <a:ext cx="3066733" cy="45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34" name="Rectangle 10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26635" name="Rectangle 1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4288" y="685800"/>
            <a:ext cx="4508500" cy="3381375"/>
          </a:xfrm>
          <a:ln cap="flat"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E93B5D-535B-49C9-B1CA-98B919A3769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8186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E2E1CD-75C0-441B-A5FE-B4DACF27A82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7440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4B4894-D5E0-47EE-BFB4-AAAFA9338402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4217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981B7B-5D07-42BA-B830-706B249B7B0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3180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249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B1CD0E-C96C-4E40-B547-0F7F0C644D4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3114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18F112-7801-4DE0-8F5B-2889DF012C19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357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02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79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7" name="Google Shape;20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1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78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14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27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9100" y="150813"/>
            <a:ext cx="2195513" cy="6249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150813"/>
            <a:ext cx="6437312" cy="6249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2291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2291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50813"/>
            <a:ext cx="8785225" cy="113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610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1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352550"/>
            <a:ext cx="9142413" cy="74613"/>
          </a:xfrm>
          <a:prstGeom prst="rect">
            <a:avLst/>
          </a:prstGeom>
          <a:gradFill rotWithShape="0">
            <a:gsLst>
              <a:gs pos="0">
                <a:srgbClr val="9234DB"/>
              </a:gs>
              <a:gs pos="50000">
                <a:srgbClr val="9234DB">
                  <a:gamma/>
                  <a:shade val="29804"/>
                  <a:invGamma/>
                </a:srgbClr>
              </a:gs>
              <a:gs pos="100000">
                <a:srgbClr val="9234DB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4495800" y="6586538"/>
            <a:ext cx="464820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1200" b="1" i="1" dirty="0">
                <a:latin typeface="Book Antiqua" pitchFamily="18" charset="0"/>
              </a:rPr>
              <a:t>                                                                   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010400" y="6586538"/>
            <a:ext cx="1901825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1200" b="1" i="1" dirty="0">
                <a:latin typeface="Book Antiqua" pitchFamily="18" charset="0"/>
              </a:rPr>
              <a:t>Dr. Z. Radovilsky</a:t>
            </a: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8458200" y="6613525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911D01F1-95A5-4607-B9DF-308A24EC4D2B}" type="slidenum">
              <a:rPr lang="en-US" sz="1000"/>
              <a:pPr>
                <a:spcBef>
                  <a:spcPct val="50000"/>
                </a:spcBef>
                <a:defRPr/>
              </a:pPr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sz="2000" b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b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2000"/>
        <a:buFont typeface="Monotype Sorts" pitchFamily="2" charset="2"/>
        <a:buChar char="u"/>
        <a:defRPr sz="1600" b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400" b="1">
          <a:solidFill>
            <a:schemeClr val="tx1"/>
          </a:solidFill>
          <a:latin typeface="+mn-lt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400" b="1">
          <a:solidFill>
            <a:schemeClr val="tx1"/>
          </a:solidFill>
          <a:latin typeface="+mn-lt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400" b="1">
          <a:solidFill>
            <a:schemeClr val="tx1"/>
          </a:solidFill>
          <a:latin typeface="+mn-lt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400" b="1">
          <a:solidFill>
            <a:schemeClr val="tx1"/>
          </a:solidFill>
          <a:latin typeface="+mn-lt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10000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95" descr="c:\Program Files\Microsoft Office\Clipart\standard\stddir1\bd07073_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5105400"/>
            <a:ext cx="1617663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457200" y="76200"/>
            <a:ext cx="8458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California State University, East Bay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College of Business and Economics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defRPr/>
            </a:pPr>
            <a:r>
              <a:rPr lang="en-US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BAN 620 Data Mining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228600" y="2514600"/>
            <a:ext cx="86868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eaLnBrk="0" hangingPunct="0">
              <a:defRPr/>
            </a:pPr>
            <a:r>
              <a:rPr lang="en-US" sz="32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Introduction to Data Mining</a:t>
            </a:r>
            <a:endParaRPr lang="en-US" sz="3000" b="1" i="1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5867400" y="5105400"/>
            <a:ext cx="2884488" cy="523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Dr. Z. Radovilsky</a:t>
            </a:r>
          </a:p>
        </p:txBody>
      </p:sp>
      <p:sp>
        <p:nvSpPr>
          <p:cNvPr id="13" name="Rectangle 190"/>
          <p:cNvSpPr>
            <a:spLocks noChangeArrowheads="1"/>
          </p:cNvSpPr>
          <p:nvPr/>
        </p:nvSpPr>
        <p:spPr bwMode="auto">
          <a:xfrm>
            <a:off x="3048000" y="4221163"/>
            <a:ext cx="3581400" cy="579437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Lecture Materials</a:t>
            </a:r>
          </a:p>
        </p:txBody>
      </p:sp>
      <p:pic>
        <p:nvPicPr>
          <p:cNvPr id="9223" name="Picture 196" descr="bd05092_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4114800"/>
            <a:ext cx="14160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Data Mining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86106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eaLnBrk="1" hangingPunct="1">
              <a:lnSpc>
                <a:spcPct val="90000"/>
              </a:lnSpc>
              <a:buFont typeface="Franklin Gothic Book" panose="020B0503020102020204" pitchFamily="34" charset="0"/>
              <a:buAutoNum type="arabicPeriod"/>
            </a:pPr>
            <a:r>
              <a:rPr lang="en-US" altLang="en-US" sz="2200" b="1" i="1" dirty="0">
                <a:latin typeface="+mn-lt"/>
              </a:rPr>
              <a:t>Develop understanding </a:t>
            </a:r>
            <a:r>
              <a:rPr lang="en-US" altLang="en-US" sz="2200" b="1" dirty="0">
                <a:latin typeface="+mn-lt"/>
              </a:rPr>
              <a:t>of purpose of DM project</a:t>
            </a:r>
          </a:p>
          <a:p>
            <a:pPr marL="514350" indent="-514350" eaLnBrk="1" hangingPunct="1">
              <a:lnSpc>
                <a:spcPct val="90000"/>
              </a:lnSpc>
              <a:buFont typeface="Franklin Gothic Book" panose="020B0503020102020204" pitchFamily="34" charset="0"/>
              <a:buAutoNum type="arabicPeriod"/>
            </a:pPr>
            <a:r>
              <a:rPr lang="en-US" altLang="en-US" sz="2200" b="1" i="1" dirty="0">
                <a:latin typeface="+mn-lt"/>
              </a:rPr>
              <a:t>Obtain data for analysis </a:t>
            </a:r>
            <a:r>
              <a:rPr lang="en-US" altLang="en-US" sz="2200" b="1" dirty="0">
                <a:latin typeface="+mn-lt"/>
              </a:rPr>
              <a:t>(if necessary, may involve random sampling)</a:t>
            </a:r>
          </a:p>
          <a:p>
            <a:pPr marL="514350" indent="-514350" eaLnBrk="1" hangingPunct="1">
              <a:lnSpc>
                <a:spcPct val="90000"/>
              </a:lnSpc>
              <a:buFont typeface="Franklin Gothic Book" panose="020B0503020102020204" pitchFamily="34" charset="0"/>
              <a:buAutoNum type="arabicPeriod"/>
            </a:pPr>
            <a:r>
              <a:rPr lang="en-US" altLang="en-US" sz="2200" b="1" i="1" dirty="0">
                <a:latin typeface="+mn-lt"/>
              </a:rPr>
              <a:t>Explore, clean, and preprocess data</a:t>
            </a:r>
          </a:p>
          <a:p>
            <a:pPr marL="514350" indent="-514350" eaLnBrk="1" hangingPunct="1">
              <a:lnSpc>
                <a:spcPct val="90000"/>
              </a:lnSpc>
              <a:buFont typeface="Franklin Gothic Book" panose="020B0503020102020204" pitchFamily="34" charset="0"/>
              <a:buAutoNum type="arabicPeriod"/>
            </a:pPr>
            <a:r>
              <a:rPr lang="en-US" altLang="en-US" sz="2200" b="1" i="1" dirty="0">
                <a:latin typeface="+mn-lt"/>
              </a:rPr>
              <a:t>Reduce the data dimension</a:t>
            </a:r>
            <a:r>
              <a:rPr lang="en-US" altLang="en-US" sz="2200" b="1" dirty="0">
                <a:latin typeface="+mn-lt"/>
              </a:rPr>
              <a:t>, if necessary</a:t>
            </a:r>
          </a:p>
          <a:p>
            <a:pPr marL="514350" indent="-514350" eaLnBrk="1" hangingPunct="1">
              <a:lnSpc>
                <a:spcPct val="90000"/>
              </a:lnSpc>
              <a:buFont typeface="Franklin Gothic Book" panose="020B0503020102020204" pitchFamily="34" charset="0"/>
              <a:buAutoNum type="arabicPeriod"/>
            </a:pPr>
            <a:r>
              <a:rPr lang="en-US" altLang="en-US" sz="2200" b="1" i="1" dirty="0">
                <a:latin typeface="+mn-lt"/>
              </a:rPr>
              <a:t>Determine DM task(s) </a:t>
            </a:r>
            <a:r>
              <a:rPr lang="en-US" altLang="en-US" sz="2200" b="1" dirty="0">
                <a:latin typeface="+mn-lt"/>
              </a:rPr>
              <a:t>(prediction, classification, clustering, etc.)</a:t>
            </a:r>
          </a:p>
          <a:p>
            <a:pPr marL="514350" indent="-514350" eaLnBrk="1" hangingPunct="1">
              <a:lnSpc>
                <a:spcPct val="90000"/>
              </a:lnSpc>
              <a:buFont typeface="Franklin Gothic Book" panose="020B0503020102020204" pitchFamily="34" charset="0"/>
              <a:buAutoNum type="arabicPeriod"/>
            </a:pPr>
            <a:r>
              <a:rPr lang="en-US" altLang="en-US" sz="2200" b="1" i="1" dirty="0">
                <a:latin typeface="+mn-lt"/>
              </a:rPr>
              <a:t>Partition data </a:t>
            </a:r>
            <a:r>
              <a:rPr lang="en-US" altLang="en-US" sz="2200" b="1" dirty="0">
                <a:latin typeface="+mn-lt"/>
              </a:rPr>
              <a:t>(for supervised task)</a:t>
            </a:r>
          </a:p>
          <a:p>
            <a:pPr marL="514350" indent="-514350" eaLnBrk="1" hangingPunct="1">
              <a:lnSpc>
                <a:spcPct val="90000"/>
              </a:lnSpc>
              <a:buFont typeface="Franklin Gothic Book" panose="020B0503020102020204" pitchFamily="34" charset="0"/>
              <a:buAutoNum type="arabicPeriod"/>
            </a:pPr>
            <a:r>
              <a:rPr lang="en-US" altLang="en-US" sz="2200" b="1" i="1" dirty="0">
                <a:latin typeface="+mn-lt"/>
              </a:rPr>
              <a:t>Choose the DM technique(s)/model(s), e.g., </a:t>
            </a:r>
            <a:r>
              <a:rPr lang="en-US" altLang="en-US" sz="2200" b="1" dirty="0">
                <a:latin typeface="+mn-lt"/>
              </a:rPr>
              <a:t>regression, decision trees, neural networks, etc.</a:t>
            </a:r>
          </a:p>
          <a:p>
            <a:pPr marL="514350" indent="-514350" eaLnBrk="1" hangingPunct="1">
              <a:lnSpc>
                <a:spcPct val="90000"/>
              </a:lnSpc>
              <a:buFont typeface="Franklin Gothic Book" panose="020B0503020102020204" pitchFamily="34" charset="0"/>
              <a:buAutoNum type="arabicPeriod"/>
            </a:pPr>
            <a:r>
              <a:rPr lang="en-US" altLang="en-US" sz="2200" b="1" i="1" dirty="0">
                <a:latin typeface="+mn-lt"/>
              </a:rPr>
              <a:t>Use selected technique(s)</a:t>
            </a:r>
            <a:r>
              <a:rPr lang="en-US" altLang="en-US" sz="2200" b="1" dirty="0">
                <a:latin typeface="+mn-lt"/>
              </a:rPr>
              <a:t> </a:t>
            </a:r>
            <a:r>
              <a:rPr lang="en-US" altLang="en-US" sz="2200" b="1" i="1" dirty="0">
                <a:latin typeface="+mn-lt"/>
              </a:rPr>
              <a:t>and associated algorithm(s) </a:t>
            </a:r>
            <a:r>
              <a:rPr lang="en-US" altLang="en-US" sz="2200" b="1" dirty="0">
                <a:latin typeface="+mn-lt"/>
              </a:rPr>
              <a:t>to perform the task(s) (iterative process using multiple variants, e.g., different variables, settings, and validation performance)</a:t>
            </a:r>
          </a:p>
          <a:p>
            <a:pPr marL="514350" indent="-514350" eaLnBrk="1" hangingPunct="1">
              <a:lnSpc>
                <a:spcPct val="90000"/>
              </a:lnSpc>
              <a:buFont typeface="Franklin Gothic Book" panose="020B0503020102020204" pitchFamily="34" charset="0"/>
              <a:buAutoNum type="arabicPeriod"/>
            </a:pPr>
            <a:r>
              <a:rPr lang="en-US" altLang="en-US" sz="2200" b="1" i="1" dirty="0">
                <a:latin typeface="+mn-lt"/>
              </a:rPr>
              <a:t>Interpret the results</a:t>
            </a:r>
            <a:r>
              <a:rPr lang="en-US" altLang="en-US" sz="2200" b="1" dirty="0">
                <a:latin typeface="+mn-lt"/>
              </a:rPr>
              <a:t> of technique(s)/(models) and assess the technique(s) – compare them and select the best one</a:t>
            </a:r>
          </a:p>
          <a:p>
            <a:pPr marL="514350" indent="-514350" eaLnBrk="1" hangingPunct="1">
              <a:lnSpc>
                <a:spcPct val="90000"/>
              </a:lnSpc>
              <a:buFont typeface="Franklin Gothic Book" panose="020B0503020102020204" pitchFamily="34" charset="0"/>
              <a:buAutoNum type="arabicPeriod"/>
            </a:pPr>
            <a:r>
              <a:rPr lang="en-US" altLang="en-US" sz="2200" b="1" i="1" dirty="0">
                <a:latin typeface="+mn-lt"/>
              </a:rPr>
              <a:t>Deploy the best technique (model) </a:t>
            </a:r>
            <a:r>
              <a:rPr lang="en-US" altLang="en-US" sz="2200" b="1" dirty="0">
                <a:latin typeface="+mn-lt"/>
              </a:rPr>
              <a:t>into operational system</a:t>
            </a:r>
          </a:p>
        </p:txBody>
      </p:sp>
    </p:spTree>
    <p:extLst>
      <p:ext uri="{BB962C8B-B14F-4D97-AF65-F5344CB8AC3E}">
        <p14:creationId xmlns:p14="http://schemas.microsoft.com/office/powerpoint/2010/main" val="3503124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Develop Understanding of Purpose of DM Project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686800" cy="5257800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Typical questions for a DM project</a:t>
            </a:r>
          </a:p>
          <a:p>
            <a:pPr lvl="1"/>
            <a:r>
              <a:rPr lang="en-US" dirty="0"/>
              <a:t>What is the problem?</a:t>
            </a:r>
          </a:p>
          <a:p>
            <a:pPr lvl="1"/>
            <a:r>
              <a:rPr lang="en-US" dirty="0"/>
              <a:t>How will the stakeholders use the results?</a:t>
            </a:r>
          </a:p>
          <a:p>
            <a:pPr lvl="1"/>
            <a:r>
              <a:rPr lang="en-US" dirty="0"/>
              <a:t>Who will be affected by the results?</a:t>
            </a:r>
          </a:p>
          <a:p>
            <a:pPr lvl="1"/>
            <a:r>
              <a:rPr lang="en-US" dirty="0"/>
              <a:t>Will the analysis be a one-shot effort or an ongoing procedure?</a:t>
            </a:r>
          </a:p>
        </p:txBody>
      </p:sp>
      <p:pic>
        <p:nvPicPr>
          <p:cNvPr id="4" name="Google Shape;432;p59">
            <a:extLst>
              <a:ext uri="{FF2B5EF4-FFF2-40B4-BE49-F238E27FC236}">
                <a16:creationId xmlns:a16="http://schemas.microsoft.com/office/drawing/2014/main" id="{8A71BD80-53CD-436B-96C9-521112F28AB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100" y="3276600"/>
            <a:ext cx="7239000" cy="3315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8015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152400" y="323325"/>
            <a:ext cx="7543800" cy="104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Step 2: Obtain Data for Analysis</a:t>
            </a:r>
            <a:endParaRPr dirty="0"/>
          </a:p>
        </p:txBody>
      </p:sp>
      <p:sp>
        <p:nvSpPr>
          <p:cNvPr id="211" name="Google Shape;211;p28"/>
          <p:cNvSpPr txBox="1"/>
          <p:nvPr/>
        </p:nvSpPr>
        <p:spPr>
          <a:xfrm>
            <a:off x="165099" y="1320900"/>
            <a:ext cx="8656623" cy="52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sz="2100" b="1" dirty="0">
                <a:latin typeface="+mj-lt"/>
                <a:ea typeface="Libre Franklin"/>
                <a:cs typeface="Libre Franklin"/>
                <a:sym typeface="Libre Franklin"/>
              </a:rPr>
              <a:t>Preliminary exploration in Python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sz="2100" b="1" dirty="0">
                <a:latin typeface="+mj-lt"/>
                <a:ea typeface="Libre Franklin"/>
                <a:cs typeface="Libre Franklin"/>
                <a:sym typeface="Libre Franklin"/>
              </a:rPr>
              <a:t>Open Anaconda-Navigator and launch a </a:t>
            </a:r>
            <a:r>
              <a:rPr lang="en-US" sz="21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Libre Franklin"/>
                <a:cs typeface="Libre Franklin"/>
                <a:sym typeface="Libre Franklin"/>
              </a:rPr>
              <a:t>Jupyter</a:t>
            </a:r>
            <a:r>
              <a:rPr lang="en-US" sz="2100" b="1" dirty="0">
                <a:latin typeface="+mj-lt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21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Libre Franklin"/>
                <a:cs typeface="Libre Franklin"/>
                <a:sym typeface="Libre Franklin"/>
              </a:rPr>
              <a:t>notebook</a:t>
            </a:r>
            <a:r>
              <a:rPr lang="en-US" sz="2100" b="1" dirty="0">
                <a:latin typeface="+mj-lt"/>
                <a:ea typeface="Libre Franklin"/>
                <a:cs typeface="Libre Franklin"/>
                <a:sym typeface="Libre Franklin"/>
              </a:rPr>
              <a:t>. It opens a new browser window </a:t>
            </a:r>
            <a:endParaRPr sz="2100" b="1" dirty="0">
              <a:latin typeface="+mj-lt"/>
              <a:ea typeface="Libre Franklin"/>
              <a:cs typeface="Libre Franklin"/>
              <a:sym typeface="Libre Frankli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sz="2100" b="1" dirty="0">
                <a:latin typeface="+mj-lt"/>
                <a:ea typeface="Libre Franklin"/>
                <a:cs typeface="Libre Franklin"/>
                <a:sym typeface="Libre Franklin"/>
              </a:rPr>
              <a:t>Navigate to the directory where your .csv file is saved and open </a:t>
            </a:r>
            <a:r>
              <a:rPr lang="en-US" sz="21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Libre Franklin"/>
                <a:cs typeface="Libre Franklin"/>
                <a:sym typeface="Libre Franklin"/>
              </a:rPr>
              <a:t>Python notebook</a:t>
            </a:r>
            <a:r>
              <a:rPr lang="en-US" sz="2100" b="1" dirty="0">
                <a:latin typeface="+mj-lt"/>
                <a:ea typeface="Libre Franklin"/>
                <a:cs typeface="Libre Franklin"/>
                <a:sym typeface="Libre Franklin"/>
              </a:rPr>
              <a:t>, </a:t>
            </a:r>
            <a:r>
              <a:rPr lang="en-US" sz="2100" b="1" i="1" dirty="0">
                <a:latin typeface="+mj-lt"/>
                <a:ea typeface="Libre Franklin"/>
                <a:cs typeface="Libre Franklin"/>
                <a:sym typeface="Libre Franklin"/>
              </a:rPr>
              <a:t>.</a:t>
            </a:r>
            <a:r>
              <a:rPr lang="en-US" sz="2100" b="1" i="1" dirty="0" err="1">
                <a:latin typeface="+mj-lt"/>
                <a:ea typeface="Libre Franklin"/>
                <a:cs typeface="Libre Franklin"/>
                <a:sym typeface="Libre Franklin"/>
              </a:rPr>
              <a:t>ipynb</a:t>
            </a:r>
            <a:r>
              <a:rPr lang="en-US" sz="2100" b="1" i="1" dirty="0">
                <a:latin typeface="+mj-lt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2100" b="1" dirty="0">
                <a:latin typeface="+mj-lt"/>
                <a:ea typeface="Libre Franklin"/>
                <a:cs typeface="Libre Franklin"/>
                <a:sym typeface="Libre Franklin"/>
              </a:rPr>
              <a:t>file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sz="2100" b="1" dirty="0">
                <a:latin typeface="+mj-lt"/>
                <a:ea typeface="Libre Franklin"/>
                <a:cs typeface="Libre Franklin"/>
                <a:sym typeface="Libre Franklin"/>
              </a:rPr>
              <a:t>Import required packages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sz="2100" b="1" dirty="0">
                <a:latin typeface="+mj-lt"/>
                <a:ea typeface="Libre Franklin"/>
                <a:cs typeface="Libre Franklin"/>
                <a:sym typeface="Libre Franklin"/>
              </a:rPr>
              <a:t>Using </a:t>
            </a:r>
            <a:r>
              <a:rPr lang="en-US" sz="2100" b="1" i="1" dirty="0">
                <a:latin typeface="+mj-lt"/>
                <a:ea typeface="Libre Franklin"/>
                <a:cs typeface="Libre Franklin"/>
                <a:sym typeface="Libre Franklin"/>
              </a:rPr>
              <a:t>pd.read.csv() </a:t>
            </a:r>
            <a:r>
              <a:rPr lang="en-US" sz="2100" b="1" dirty="0">
                <a:latin typeface="+mj-lt"/>
                <a:ea typeface="Libre Franklin"/>
                <a:cs typeface="Libre Franklin"/>
                <a:sym typeface="Libre Franklin"/>
              </a:rPr>
              <a:t>function, Load data set from </a:t>
            </a:r>
            <a:r>
              <a:rPr lang="en-US" sz="2100" b="1" i="1" dirty="0">
                <a:latin typeface="+mj-lt"/>
                <a:ea typeface="Libre Franklin"/>
                <a:cs typeface="Libre Franklin"/>
                <a:sym typeface="Libre Franklin"/>
              </a:rPr>
              <a:t>WestRoxbury.csv </a:t>
            </a:r>
            <a:r>
              <a:rPr lang="en-US" sz="2100" b="1" dirty="0">
                <a:latin typeface="+mj-lt"/>
                <a:ea typeface="Libre Franklin"/>
                <a:cs typeface="Libre Franklin"/>
                <a:sym typeface="Libre Franklin"/>
              </a:rPr>
              <a:t>file </a:t>
            </a:r>
            <a:endParaRPr lang="en-US" sz="2100" dirty="0">
              <a:latin typeface="+mj-lt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38CCE6-DAFD-4DA4-B6CD-DE8A53DAF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87" y="3733800"/>
            <a:ext cx="8499446" cy="137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5E8FAE-64D1-4BB5-B0CB-37DDED441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5257800"/>
            <a:ext cx="8499446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Obtain Data for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799"/>
            <a:ext cx="8610600" cy="5259387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DM typically deals with huge data sets</a:t>
            </a:r>
          </a:p>
          <a:p>
            <a:pPr eaLnBrk="1" hangingPunct="1"/>
            <a:r>
              <a:rPr lang="en-US" altLang="en-US" sz="2000" dirty="0"/>
              <a:t>DM algorithms and models are often applied to a sample from a data set</a:t>
            </a:r>
          </a:p>
          <a:p>
            <a:pPr lvl="1" eaLnBrk="1" hangingPunct="1"/>
            <a:r>
              <a:rPr lang="en-US" altLang="en-US" sz="1800" dirty="0"/>
              <a:t>Many algorithms will execute faster with smaller samples </a:t>
            </a:r>
          </a:p>
          <a:p>
            <a:pPr lvl="1" eaLnBrk="1" hangingPunct="1"/>
            <a:r>
              <a:rPr lang="en-US" altLang="en-US" sz="1800" dirty="0"/>
              <a:t>Accurate models can often be built with </a:t>
            </a: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few as several hundred or thousand records</a:t>
            </a:r>
          </a:p>
          <a:p>
            <a:pPr eaLnBrk="1" hangingPunct="1"/>
            <a:r>
              <a:rPr lang="en-US" altLang="en-US" sz="2000" dirty="0"/>
              <a:t>Analyst may want to 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a subset of records for DM modeling</a:t>
            </a:r>
          </a:p>
          <a:p>
            <a:pPr lvl="1" eaLnBrk="1" hangingPunct="1"/>
            <a:r>
              <a:rPr lang="en-US" altLang="en-US" sz="1600" dirty="0"/>
              <a:t>Use </a:t>
            </a:r>
            <a:r>
              <a:rPr lang="en-US" altLang="en-US" sz="1600" i="1" dirty="0"/>
              <a:t>sample() </a:t>
            </a:r>
            <a:r>
              <a:rPr lang="en-US" altLang="en-US" sz="1600" dirty="0"/>
              <a:t>function to select random sample (observations) from the data set (see 5 random observations  from </a:t>
            </a:r>
            <a:r>
              <a:rPr lang="en-US" altLang="en-US" sz="1600" dirty="0" err="1"/>
              <a:t>WestRoxbury</a:t>
            </a:r>
            <a:r>
              <a:rPr lang="en-US" altLang="en-US" sz="1600" dirty="0"/>
              <a:t> data set below 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marL="0" indent="0" eaLnBrk="1" hangingPunct="1">
              <a:buNone/>
            </a:pPr>
            <a:endParaRPr lang="en-US" altLang="en-US" sz="2000" dirty="0"/>
          </a:p>
          <a:p>
            <a:pPr eaLnBrk="1" hangingPunct="1"/>
            <a:r>
              <a:rPr lang="en-US" altLang="en-US" sz="2000" dirty="0"/>
              <a:t>Once you develop and select a final model, you use it to “score” the observations in the larger data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94A42C-7DC2-4B79-91C8-C05DB479B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038600"/>
            <a:ext cx="8077200" cy="183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47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Obtain Data for Rare Event – Oversampling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8006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An event of DM interest may be rare</a:t>
            </a:r>
          </a:p>
          <a:p>
            <a:pPr eaLnBrk="1" hangingPunct="1"/>
            <a:r>
              <a:rPr lang="en-US" altLang="en-US" sz="2000" dirty="0"/>
              <a:t>Examples: response to mailing, fraud in taxes, fraudulent credit card transactions</a:t>
            </a:r>
          </a:p>
          <a:p>
            <a:pPr eaLnBrk="1" hangingPunct="1"/>
            <a:r>
              <a:rPr lang="en-US" altLang="en-US" sz="2000" dirty="0"/>
              <a:t>Sampling may yield too few “interesting” cases to effectively train a model</a:t>
            </a:r>
          </a:p>
          <a:p>
            <a:pPr eaLnBrk="1" hangingPunct="1"/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Oversampling </a:t>
            </a:r>
            <a:r>
              <a:rPr lang="en-US" altLang="en-US" sz="2000" dirty="0"/>
              <a:t> a popular approach to </a:t>
            </a:r>
            <a:r>
              <a:rPr lang="en-US" altLang="en-US" sz="2000" i="1" dirty="0"/>
              <a:t>oversample the rare cases</a:t>
            </a:r>
            <a:r>
              <a:rPr lang="en-US" altLang="en-US" sz="2000" dirty="0"/>
              <a:t>, to obtain a more balanced training set</a:t>
            </a:r>
          </a:p>
          <a:p>
            <a:pPr eaLnBrk="1" hangingPunct="1"/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0B692-402A-4C76-AC80-BC6882ECF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88" y="3657600"/>
            <a:ext cx="8736012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16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Explore, Clean and Preprocess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4" y="1371600"/>
            <a:ext cx="8459786" cy="5181600"/>
          </a:xfrm>
        </p:spPr>
        <p:txBody>
          <a:bodyPr/>
          <a:lstStyle/>
          <a:p>
            <a:pPr eaLnBrk="1" hangingPunct="1"/>
            <a:r>
              <a:rPr lang="en-US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Exploration</a:t>
            </a:r>
          </a:p>
          <a:p>
            <a:pPr lvl="1" eaLnBrk="1" hangingPunct="1"/>
            <a:r>
              <a:rPr lang="en-US" altLang="en-US" dirty="0"/>
              <a:t>Review column names </a:t>
            </a:r>
          </a:p>
          <a:p>
            <a:pPr lvl="2" eaLnBrk="1" hangingPunct="1"/>
            <a:r>
              <a:rPr lang="en-US" altLang="en-US" dirty="0"/>
              <a:t>If several words, change to one word with ‘_’ or give a different name</a:t>
            </a:r>
          </a:p>
          <a:p>
            <a:pPr lvl="1" eaLnBrk="1" hangingPunct="1"/>
            <a:r>
              <a:rPr lang="en-US" altLang="en-US" dirty="0"/>
              <a:t>Access and review subsets of data </a:t>
            </a:r>
          </a:p>
          <a:p>
            <a:pPr lvl="1" eaLnBrk="1" hangingPunct="1"/>
            <a:r>
              <a:rPr lang="en-US" altLang="en-US" dirty="0"/>
              <a:t>Data set and column statistics (with </a:t>
            </a:r>
            <a:r>
              <a:rPr lang="en-US" altLang="en-US" i="1" dirty="0"/>
              <a:t>describe() function</a:t>
            </a:r>
            <a:r>
              <a:rPr lang="en-US" altLang="en-US" dirty="0"/>
              <a:t>)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8C397-1C21-4A08-8D72-8DBEC4F1A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88" y="3200400"/>
            <a:ext cx="8583612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42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Explore, Clean and Preprocess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4" y="1371600"/>
            <a:ext cx="8459786" cy="5181600"/>
          </a:xfrm>
        </p:spPr>
        <p:txBody>
          <a:bodyPr/>
          <a:lstStyle/>
          <a:p>
            <a:pPr eaLnBrk="1" hangingPunct="1"/>
            <a:r>
              <a:rPr lang="en-US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Preprocessing and cleaning data </a:t>
            </a:r>
            <a:endParaRPr lang="en-US" altLang="en-US" dirty="0"/>
          </a:p>
          <a:p>
            <a:pPr lvl="1" eaLnBrk="1" hangingPunct="1"/>
            <a:r>
              <a:rPr lang="en-US" altLang="en-US" sz="2400" dirty="0"/>
              <a:t>Type of variables used</a:t>
            </a:r>
          </a:p>
          <a:p>
            <a:pPr lvl="1" eaLnBrk="1" hangingPunct="1"/>
            <a:r>
              <a:rPr lang="en-US" altLang="en-US" sz="2400" dirty="0"/>
              <a:t>Detecting outliers</a:t>
            </a:r>
          </a:p>
          <a:p>
            <a:pPr lvl="1" eaLnBrk="1" hangingPunct="1"/>
            <a:r>
              <a:rPr lang="en-US" altLang="en-US" sz="2400" dirty="0"/>
              <a:t>Handling missing data</a:t>
            </a:r>
          </a:p>
          <a:p>
            <a:pPr lvl="1" eaLnBrk="1" hangingPunct="1"/>
            <a:r>
              <a:rPr lang="en-US" altLang="en-US" sz="2400" dirty="0"/>
              <a:t>Overfitting problem</a:t>
            </a:r>
          </a:p>
        </p:txBody>
      </p:sp>
    </p:spTree>
    <p:extLst>
      <p:ext uri="{BB962C8B-B14F-4D97-AF65-F5344CB8AC3E}">
        <p14:creationId xmlns:p14="http://schemas.microsoft.com/office/powerpoint/2010/main" val="1129689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Types of Data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4" y="1371600"/>
            <a:ext cx="8459786" cy="5181600"/>
          </a:xfrm>
        </p:spPr>
        <p:txBody>
          <a:bodyPr/>
          <a:lstStyle/>
          <a:p>
            <a:pPr eaLnBrk="1" hangingPunct="1"/>
            <a:r>
              <a:rPr lang="en-US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</a:t>
            </a:r>
            <a:r>
              <a:rPr lang="en-US" altLang="en-US" i="1" dirty="0"/>
              <a:t> </a:t>
            </a:r>
            <a:r>
              <a:rPr lang="en-US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variables </a:t>
            </a:r>
            <a:r>
              <a:rPr lang="en-US" altLang="en-US" dirty="0"/>
              <a:t>determine</a:t>
            </a:r>
            <a:r>
              <a:rPr lang="en-US" altLang="en-US" i="1" dirty="0"/>
              <a:t> </a:t>
            </a:r>
            <a:r>
              <a:rPr lang="en-US" altLang="en-US" dirty="0"/>
              <a:t>the types of pre-processing needed, and algorithms used</a:t>
            </a:r>
          </a:p>
          <a:p>
            <a:pPr eaLnBrk="1" hangingPunct="1"/>
            <a:r>
              <a:rPr lang="en-US" altLang="en-US" dirty="0"/>
              <a:t>Main distinction: numeric vs. categorical variables</a:t>
            </a:r>
          </a:p>
          <a:p>
            <a:pPr eaLnBrk="1" hangingPunct="1"/>
            <a:r>
              <a:rPr lang="en-US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Numeric Variables</a:t>
            </a:r>
          </a:p>
          <a:p>
            <a:pPr lvl="1" eaLnBrk="1" hangingPunct="1"/>
            <a:r>
              <a:rPr lang="en-US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 </a:t>
            </a:r>
          </a:p>
          <a:p>
            <a:pPr lvl="1" eaLnBrk="1" hangingPunct="1"/>
            <a:r>
              <a:rPr lang="en-US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 </a:t>
            </a:r>
          </a:p>
          <a:p>
            <a:pPr eaLnBrk="1" hangingPunct="1"/>
            <a:r>
              <a:rPr lang="en-US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Categorical Variables</a:t>
            </a:r>
          </a:p>
          <a:p>
            <a:pPr lvl="1" eaLnBrk="1" hangingPunct="1"/>
            <a:r>
              <a:rPr lang="en-US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Ordered</a:t>
            </a:r>
            <a:r>
              <a:rPr lang="en-US" altLang="en-US" dirty="0"/>
              <a:t>  or </a:t>
            </a:r>
            <a:r>
              <a:rPr lang="en-US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ordinal  variables </a:t>
            </a:r>
            <a:r>
              <a:rPr lang="en-US" altLang="en-US" dirty="0"/>
              <a:t>(low, medium, high) </a:t>
            </a:r>
          </a:p>
          <a:p>
            <a:pPr lvl="1" eaLnBrk="1" hangingPunct="1"/>
            <a:r>
              <a:rPr lang="en-US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Unordered</a:t>
            </a:r>
            <a:r>
              <a:rPr lang="en-US" altLang="en-US" dirty="0"/>
              <a:t>  or </a:t>
            </a:r>
            <a:r>
              <a:rPr lang="en-US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nominal variables </a:t>
            </a:r>
            <a:r>
              <a:rPr lang="en-US" altLang="en-US" dirty="0"/>
              <a:t>(male, female)  </a:t>
            </a:r>
          </a:p>
          <a:p>
            <a:pPr eaLnBrk="1" hangingPunct="1"/>
            <a:r>
              <a:rPr lang="en-US" altLang="en-US" dirty="0"/>
              <a:t>In Python, categorical variable(s) can be converted into </a:t>
            </a:r>
            <a:r>
              <a:rPr lang="en-US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dummy (0,1) variables</a:t>
            </a:r>
          </a:p>
        </p:txBody>
      </p:sp>
    </p:spTree>
    <p:extLst>
      <p:ext uri="{BB962C8B-B14F-4D97-AF65-F5344CB8AC3E}">
        <p14:creationId xmlns:p14="http://schemas.microsoft.com/office/powerpoint/2010/main" val="1842225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Step 3: Types of Variables and Change to ‘Category’ Variable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sz="2400" dirty="0"/>
              <a:t>Variable types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1F0BB5-A48A-4402-834C-2EA07E830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9600" y="1600200"/>
            <a:ext cx="4495800" cy="4800600"/>
          </a:xfrm>
        </p:spPr>
        <p:txBody>
          <a:bodyPr/>
          <a:lstStyle/>
          <a:p>
            <a:r>
              <a:rPr lang="en-US" sz="2400" dirty="0"/>
              <a:t>Modified </a:t>
            </a:r>
            <a:r>
              <a:rPr lang="en-US" sz="2400" i="1" dirty="0"/>
              <a:t>REMODEL</a:t>
            </a:r>
            <a:r>
              <a:rPr lang="en-US" sz="2400" dirty="0"/>
              <a:t> variable type to ‘</a:t>
            </a:r>
            <a:r>
              <a:rPr lang="en-US" sz="2400" i="1" dirty="0"/>
              <a:t>category</a:t>
            </a:r>
            <a:r>
              <a:rPr lang="en-US" sz="2400" dirty="0"/>
              <a:t>’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974E60-EA4C-4D93-ABF2-E5E97B35D2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333"/>
          <a:stretch/>
        </p:blipFill>
        <p:spPr>
          <a:xfrm>
            <a:off x="685800" y="2209800"/>
            <a:ext cx="3429000" cy="4191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AE6165-86DC-456E-AD61-0EDA119905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8333"/>
          <a:stretch/>
        </p:blipFill>
        <p:spPr>
          <a:xfrm>
            <a:off x="4267200" y="2428862"/>
            <a:ext cx="4648200" cy="176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23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Step 3: Convert to Dummy Variables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sz="half" idx="1"/>
          </p:nvPr>
        </p:nvSpPr>
        <p:spPr>
          <a:xfrm>
            <a:off x="38100" y="1600200"/>
            <a:ext cx="4610100" cy="4800600"/>
          </a:xfrm>
        </p:spPr>
        <p:txBody>
          <a:bodyPr/>
          <a:lstStyle/>
          <a:p>
            <a:r>
              <a:rPr lang="en-US" altLang="en-US" sz="2000" dirty="0"/>
              <a:t>Convert REMODEL into two dummy variables, </a:t>
            </a:r>
            <a:r>
              <a:rPr lang="en-US" altLang="en-US" sz="2000" i="1" dirty="0" err="1"/>
              <a:t>REMODEL_Old</a:t>
            </a:r>
            <a:r>
              <a:rPr lang="en-US" altLang="en-US" sz="2000" i="1" dirty="0"/>
              <a:t> </a:t>
            </a:r>
            <a:r>
              <a:rPr lang="en-US" altLang="en-US" sz="2000" dirty="0"/>
              <a:t>and </a:t>
            </a:r>
            <a:r>
              <a:rPr lang="en-US" altLang="en-US" sz="2000" i="1" dirty="0" err="1"/>
              <a:t>REMODEL_Recent</a:t>
            </a:r>
            <a:r>
              <a:rPr lang="en-US" altLang="en-US" sz="2000" i="1" dirty="0"/>
              <a:t> </a:t>
            </a:r>
          </a:p>
          <a:p>
            <a:r>
              <a:rPr lang="en-US" altLang="en-US" sz="2000" dirty="0"/>
              <a:t>Drop the first dummy variable for </a:t>
            </a:r>
            <a:r>
              <a:rPr lang="en-US" altLang="en-US" sz="2000" i="1" dirty="0"/>
              <a:t>None</a:t>
            </a:r>
            <a:endParaRPr lang="en-US" altLang="en-US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1F0BB5-A48A-4402-834C-2EA07E830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7986" y="1600200"/>
            <a:ext cx="4257413" cy="4800600"/>
          </a:xfrm>
        </p:spPr>
        <p:txBody>
          <a:bodyPr/>
          <a:lstStyle/>
          <a:p>
            <a:r>
              <a:rPr lang="en-US" sz="2400" dirty="0"/>
              <a:t>Show values of dummy variables for 10 records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9309AB-FC7B-4A3E-A84A-441E5A759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987" y="2362200"/>
            <a:ext cx="4409814" cy="3886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92CD40-E83B-46CF-A059-06F86C1490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4" t="3904" r="2" b="7207"/>
          <a:stretch/>
        </p:blipFill>
        <p:spPr>
          <a:xfrm>
            <a:off x="76199" y="3276600"/>
            <a:ext cx="4267201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7237413" y="63992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r" eaLnBrk="0" hangingPunct="0"/>
            <a:endParaRPr lang="en-US" sz="1000" dirty="0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title"/>
          </p:nvPr>
        </p:nvSpPr>
        <p:spPr>
          <a:xfrm>
            <a:off x="179388" y="227013"/>
            <a:ext cx="8785225" cy="1131887"/>
          </a:xfrm>
          <a:noFill/>
        </p:spPr>
        <p:txBody>
          <a:bodyPr/>
          <a:lstStyle/>
          <a:p>
            <a:r>
              <a:rPr lang="en-US" i="1" dirty="0">
                <a:solidFill>
                  <a:schemeClr val="accent1"/>
                </a:solidFill>
              </a:rPr>
              <a:t>Learning Objectives</a:t>
            </a:r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4953000"/>
          </a:xfrm>
          <a:noFill/>
        </p:spPr>
        <p:txBody>
          <a:bodyPr/>
          <a:lstStyle/>
          <a:p>
            <a:pPr marL="365760" indent="-36576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Times New Roman" pitchFamily="18" charset="0"/>
              </a:rPr>
              <a:t>Define data mining in the context of business analytics</a:t>
            </a:r>
          </a:p>
          <a:p>
            <a:pPr marL="365760" indent="-36576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Times New Roman" pitchFamily="18" charset="0"/>
              </a:rPr>
              <a:t>Distinguish data mining from other similar terms and methods like statistics and machine learning </a:t>
            </a:r>
          </a:p>
          <a:p>
            <a:pPr marL="365760" indent="-36576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Times New Roman" pitchFamily="18" charset="0"/>
              </a:rPr>
              <a:t>Describe core ideas of data mining including classification, prediction, association rules, supervised and unsupervised learning</a:t>
            </a:r>
          </a:p>
          <a:p>
            <a:pPr marL="365760" indent="-36576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Times New Roman" pitchFamily="18" charset="0"/>
              </a:rPr>
              <a:t>Explain the steps of data mining process</a:t>
            </a:r>
          </a:p>
          <a:p>
            <a:pPr marL="365760" indent="-36576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Times New Roman" pitchFamily="18" charset="0"/>
              </a:rPr>
              <a:t>Apply Python in data mining </a:t>
            </a:r>
          </a:p>
          <a:p>
            <a:pPr marL="365760" indent="-365760">
              <a:spcBef>
                <a:spcPts val="0"/>
              </a:spcBef>
              <a:spcAft>
                <a:spcPts val="600"/>
              </a:spcAft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5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sz="1800" dirty="0">
                <a:cs typeface="Times New Roman" pitchFamily="18" charset="0"/>
              </a:rPr>
              <a:t> </a:t>
            </a:r>
          </a:p>
        </p:txBody>
      </p:sp>
      <p:pic>
        <p:nvPicPr>
          <p:cNvPr id="10249" name="Picture 2057" descr="AG00059_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1" y="4792551"/>
            <a:ext cx="1754808" cy="153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Step 3: Detecting Outliers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447800"/>
            <a:ext cx="8812214" cy="5410200"/>
          </a:xfrm>
        </p:spPr>
        <p:txBody>
          <a:bodyPr/>
          <a:lstStyle/>
          <a:p>
            <a:pPr eaLnBrk="1" hangingPunct="1"/>
            <a:r>
              <a:rPr lang="en-US" altLang="en-US" sz="1900" dirty="0">
                <a:latin typeface="+mj-lt"/>
              </a:rPr>
              <a:t>An </a:t>
            </a:r>
            <a:r>
              <a:rPr lang="en-US" altLang="en-US" sz="19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outlier</a:t>
            </a:r>
            <a:r>
              <a:rPr lang="en-US" altLang="en-US" sz="1900" dirty="0">
                <a:latin typeface="+mj-lt"/>
              </a:rPr>
              <a:t> is an observation that is “extreme”, being distant from the rest of the data (definition of “distant” is deliberately vague)</a:t>
            </a:r>
          </a:p>
          <a:p>
            <a:pPr lvl="1" eaLnBrk="1" hangingPunct="1"/>
            <a:r>
              <a:rPr lang="en-US" altLang="en-US" sz="1800" dirty="0">
                <a:latin typeface="+mj-lt"/>
              </a:rPr>
              <a:t>Outliers can have disproportionate influence on models, and thus detection is an important step in data pre-processing</a:t>
            </a:r>
          </a:p>
          <a:p>
            <a:pPr lvl="1" eaLnBrk="1" hangingPunct="1"/>
            <a:r>
              <a:rPr lang="en-US" altLang="en-US" sz="1900" i="1" dirty="0">
                <a:latin typeface="+mj-lt"/>
              </a:rPr>
              <a:t>Domain knowledge </a:t>
            </a:r>
            <a:r>
              <a:rPr lang="en-US" altLang="en-US" sz="1900" dirty="0">
                <a:latin typeface="+mj-lt"/>
              </a:rPr>
              <a:t>is required to determine if it is </a:t>
            </a:r>
            <a:r>
              <a:rPr lang="en-US" altLang="en-US" sz="19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 error or truly extreme</a:t>
            </a:r>
          </a:p>
          <a:p>
            <a:pPr eaLnBrk="1" hangingPunct="1"/>
            <a:r>
              <a:rPr lang="en-US" altLang="en-US" sz="1900" dirty="0">
                <a:latin typeface="+mj-lt"/>
              </a:rPr>
              <a:t>In some contexts, finding outliers is the purpose of the DM exercise (airport security screening, suspicious credit card purchases, etc.) </a:t>
            </a:r>
          </a:p>
          <a:p>
            <a:pPr lvl="1" eaLnBrk="1" hangingPunct="1"/>
            <a:r>
              <a:rPr lang="en-US" altLang="en-US" sz="1800" dirty="0"/>
              <a:t>This is called </a:t>
            </a: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anomaly detection</a:t>
            </a:r>
            <a:endParaRPr lang="en-US" altLang="en-US" sz="1800" dirty="0"/>
          </a:p>
          <a:p>
            <a:pPr eaLnBrk="1" hangingPunct="1"/>
            <a:r>
              <a:rPr lang="en-US" altLang="en-US" sz="2000" dirty="0"/>
              <a:t>How to 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 outliers</a:t>
            </a:r>
          </a:p>
          <a:p>
            <a:pPr lvl="1" eaLnBrk="1" hangingPunct="1"/>
            <a:r>
              <a:rPr lang="en-US" altLang="en-US" sz="1800" dirty="0"/>
              <a:t>Option 1</a:t>
            </a:r>
          </a:p>
          <a:p>
            <a:pPr lvl="2" eaLnBrk="1" hangingPunct="1"/>
            <a:r>
              <a:rPr lang="en-US" altLang="en-US" dirty="0"/>
              <a:t>Sort records by the first column </a:t>
            </a:r>
            <a:r>
              <a:rPr lang="en-US" altLang="en-US" i="1" dirty="0"/>
              <a:t>col1</a:t>
            </a:r>
            <a:r>
              <a:rPr lang="en-US" altLang="en-US" dirty="0"/>
              <a:t> using the </a:t>
            </a:r>
            <a:r>
              <a:rPr lang="en-US" altLang="en-US" i="1" dirty="0"/>
              <a:t>pandas</a:t>
            </a:r>
            <a:r>
              <a:rPr lang="en-US" altLang="en-US" dirty="0"/>
              <a:t> function </a:t>
            </a:r>
            <a:r>
              <a:rPr lang="en-US" altLang="en-US" i="1" dirty="0" err="1"/>
              <a:t>sort_values</a:t>
            </a:r>
            <a:r>
              <a:rPr lang="en-US" altLang="en-US" i="1" dirty="0"/>
              <a:t>(), </a:t>
            </a:r>
            <a:r>
              <a:rPr lang="en-US" altLang="en-US" dirty="0"/>
              <a:t>e.g., </a:t>
            </a:r>
            <a:r>
              <a:rPr lang="en-US" altLang="en-US" i="1" dirty="0" err="1"/>
              <a:t>df.sort_values</a:t>
            </a:r>
            <a:r>
              <a:rPr lang="en-US" altLang="en-US" i="1" dirty="0"/>
              <a:t>(by=[‘col1’]) </a:t>
            </a:r>
          </a:p>
          <a:p>
            <a:pPr lvl="2" eaLnBrk="1" hangingPunct="1"/>
            <a:r>
              <a:rPr lang="en-US" altLang="en-US" dirty="0"/>
              <a:t>Review the data for very large or very small values in the column</a:t>
            </a:r>
          </a:p>
          <a:p>
            <a:pPr lvl="2" eaLnBrk="1" hangingPunct="1"/>
            <a:r>
              <a:rPr lang="en-US" altLang="en-US" dirty="0"/>
              <a:t>Repeat  for each successive columns</a:t>
            </a:r>
          </a:p>
          <a:p>
            <a:pPr lvl="1" eaLnBrk="1" hangingPunct="1"/>
            <a:r>
              <a:rPr lang="en-US" altLang="en-US" sz="1800" dirty="0"/>
              <a:t>Option 2</a:t>
            </a:r>
          </a:p>
          <a:p>
            <a:pPr lvl="2" eaLnBrk="1" hangingPunct="1"/>
            <a:r>
              <a:rPr lang="en-US" altLang="en-US" dirty="0"/>
              <a:t>Utilize</a:t>
            </a:r>
            <a:r>
              <a:rPr lang="en-US" altLang="en-US" i="1" dirty="0"/>
              <a:t> min() </a:t>
            </a:r>
            <a:r>
              <a:rPr lang="en-US" altLang="en-US" dirty="0"/>
              <a:t>and </a:t>
            </a:r>
            <a:r>
              <a:rPr lang="en-US" altLang="en-US" i="1" dirty="0"/>
              <a:t>max() </a:t>
            </a:r>
            <a:r>
              <a:rPr lang="en-US" altLang="en-US" dirty="0"/>
              <a:t>functions for each column</a:t>
            </a:r>
          </a:p>
        </p:txBody>
      </p:sp>
    </p:spTree>
    <p:extLst>
      <p:ext uri="{BB962C8B-B14F-4D97-AF65-F5344CB8AC3E}">
        <p14:creationId xmlns:p14="http://schemas.microsoft.com/office/powerpoint/2010/main" val="164642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Step 3: Handling Missing Data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371600"/>
            <a:ext cx="8305800" cy="5486400"/>
          </a:xfrm>
        </p:spPr>
        <p:txBody>
          <a:bodyPr/>
          <a:lstStyle/>
          <a:p>
            <a:pPr eaLnBrk="1" hangingPunct="1"/>
            <a:r>
              <a:rPr lang="en-US" altLang="en-US" dirty="0"/>
              <a:t>Most algorithms will not process records with missing values</a:t>
            </a:r>
          </a:p>
          <a:p>
            <a:pPr eaLnBrk="1" hangingPunct="1"/>
            <a:r>
              <a:rPr lang="en-US" altLang="en-US" dirty="0"/>
              <a:t>Default is to </a:t>
            </a:r>
            <a:r>
              <a:rPr lang="en-US" altLang="en-US" i="1" dirty="0"/>
              <a:t>drop those records</a:t>
            </a:r>
            <a:endParaRPr lang="en-US" altLang="en-US" dirty="0"/>
          </a:p>
          <a:p>
            <a:pPr eaLnBrk="1" hangingPunct="1"/>
            <a:r>
              <a:rPr lang="en-US" altLang="en-US" dirty="0"/>
              <a:t>Solution 1: </a:t>
            </a:r>
            <a:r>
              <a:rPr lang="en-US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Omission (Removal)</a:t>
            </a:r>
          </a:p>
          <a:p>
            <a:pPr marL="742950" lvl="1" indent="-285750" eaLnBrk="1" hangingPunct="1"/>
            <a:r>
              <a:rPr lang="en-US" altLang="en-US" dirty="0"/>
              <a:t>If a small number of records have missing values, can omit them</a:t>
            </a:r>
          </a:p>
          <a:p>
            <a:pPr marL="742950" lvl="1" indent="-285750" eaLnBrk="1" hangingPunct="1"/>
            <a:r>
              <a:rPr lang="en-US" altLang="en-US" dirty="0"/>
              <a:t>If many records are missing values on a small set of variables, can drop those variables </a:t>
            </a:r>
          </a:p>
          <a:p>
            <a:pPr marL="742950" lvl="1" indent="-285750" eaLnBrk="1" hangingPunct="1"/>
            <a:r>
              <a:rPr lang="en-US" altLang="en-US" dirty="0"/>
              <a:t>If many records have missing values, omission is not practical</a:t>
            </a:r>
          </a:p>
          <a:p>
            <a:pPr eaLnBrk="1" hangingPunct="1"/>
            <a:r>
              <a:rPr lang="en-US" altLang="en-US" dirty="0"/>
              <a:t>Solution 2: </a:t>
            </a:r>
            <a:r>
              <a:rPr lang="en-US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Imputation</a:t>
            </a:r>
            <a:r>
              <a:rPr lang="en-US" altLang="en-US" dirty="0"/>
              <a:t> </a:t>
            </a:r>
          </a:p>
          <a:p>
            <a:pPr marL="742950" lvl="1" indent="-285750" eaLnBrk="1" hangingPunct="1"/>
            <a:r>
              <a:rPr lang="en-US" altLang="en-US" dirty="0"/>
              <a:t>Replace missing values with reasonable substitutes, e.g., mean or median of all other non-missing values</a:t>
            </a:r>
          </a:p>
          <a:p>
            <a:pPr marL="742950" lvl="1" indent="-285750" eaLnBrk="1" hangingPunct="1"/>
            <a:r>
              <a:rPr lang="en-US" altLang="en-US" dirty="0"/>
              <a:t>Let you keep the record and use the rest of its (non-missing) information</a:t>
            </a:r>
          </a:p>
          <a:p>
            <a:pPr marL="57150" indent="0" eaLnBrk="1" hangingPunct="1">
              <a:buNone/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460722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Step 4: Reduce Data Dimension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371600"/>
            <a:ext cx="8305800" cy="5486400"/>
          </a:xfrm>
        </p:spPr>
        <p:txBody>
          <a:bodyPr/>
          <a:lstStyle/>
          <a:p>
            <a:pPr eaLnBrk="1" hangingPunct="1"/>
            <a:r>
              <a:rPr lang="en-US" altLang="en-US" dirty="0"/>
              <a:t>This step of the DM process is done if necessary</a:t>
            </a:r>
          </a:p>
          <a:p>
            <a:pPr eaLnBrk="1" hangingPunct="1"/>
            <a:r>
              <a:rPr lang="en-US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Dimension reduction </a:t>
            </a:r>
            <a:r>
              <a:rPr lang="en-US" altLang="en-US" dirty="0"/>
              <a:t>means</a:t>
            </a:r>
          </a:p>
          <a:p>
            <a:pPr lvl="1" eaLnBrk="1" hangingPunct="1"/>
            <a:r>
              <a:rPr lang="en-US" altLang="en-US" dirty="0"/>
              <a:t>Eliminate unneeded variables (columns), which are not essential to the DM analysis </a:t>
            </a:r>
          </a:p>
          <a:p>
            <a:pPr lvl="1" eaLnBrk="1" hangingPunct="1"/>
            <a:r>
              <a:rPr lang="en-US" altLang="en-US" dirty="0"/>
              <a:t>Transform variable(s), e.g., for the variable ‘demand’, use only those rows that are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en-US" dirty="0"/>
              <a:t>  10,000 units, instead of any demand value </a:t>
            </a:r>
          </a:p>
          <a:p>
            <a:pPr lvl="1" eaLnBrk="1" hangingPunct="1"/>
            <a:r>
              <a:rPr lang="en-US" altLang="en-US" dirty="0"/>
              <a:t>Create new variables as some combination of two or more variables, and remove the involved variables (columns) </a:t>
            </a:r>
          </a:p>
          <a:p>
            <a:pPr eaLnBrk="1" hangingPunct="1"/>
            <a:r>
              <a:rPr lang="en-US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Principle Component Analysis (PCA) </a:t>
            </a:r>
            <a:r>
              <a:rPr lang="en-US" altLang="en-US" dirty="0"/>
              <a:t>can be used to consolidate multiple similar numerical variables into a small number of variables</a:t>
            </a:r>
          </a:p>
          <a:p>
            <a:pPr eaLnBrk="1" hangingPunct="1"/>
            <a:r>
              <a:rPr lang="en-US" altLang="en-US" dirty="0"/>
              <a:t>In case of West Roxbury data set, the number of variables is not significant (15 variables including 2 dummy variables for </a:t>
            </a:r>
            <a:r>
              <a:rPr lang="en-US" altLang="en-US" i="1" dirty="0"/>
              <a:t>REMODEL</a:t>
            </a:r>
            <a:r>
              <a:rPr lang="en-US" altLang="en-US" dirty="0"/>
              <a:t>)</a:t>
            </a:r>
          </a:p>
          <a:p>
            <a:pPr eaLnBrk="1" hangingPunct="1"/>
            <a:endParaRPr lang="en-US" altLang="en-US" dirty="0"/>
          </a:p>
          <a:p>
            <a:pPr marL="57150" indent="0" eaLnBrk="1" hangingPunct="1">
              <a:buNone/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974852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Step 5: Determine Data Mining Task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371600"/>
            <a:ext cx="8305800" cy="5486400"/>
          </a:xfrm>
        </p:spPr>
        <p:txBody>
          <a:bodyPr/>
          <a:lstStyle/>
          <a:p>
            <a:pPr eaLnBrk="1" hangingPunct="1"/>
            <a:r>
              <a:rPr lang="en-US" altLang="en-US" dirty="0"/>
              <a:t>Translating the general question or problem of Step 1 into more specific DM question</a:t>
            </a:r>
          </a:p>
          <a:p>
            <a:pPr lvl="1" eaLnBrk="1" hangingPunct="1"/>
            <a:r>
              <a:rPr lang="en-US" altLang="en-US" dirty="0"/>
              <a:t>Prediction</a:t>
            </a:r>
          </a:p>
          <a:p>
            <a:pPr lvl="1" eaLnBrk="1" hangingPunct="1"/>
            <a:r>
              <a:rPr lang="en-US" altLang="en-US" dirty="0"/>
              <a:t>Classification</a:t>
            </a:r>
          </a:p>
          <a:p>
            <a:pPr lvl="1" eaLnBrk="1" hangingPunct="1"/>
            <a:r>
              <a:rPr lang="en-US" altLang="en-US" dirty="0"/>
              <a:t>Clustering</a:t>
            </a:r>
          </a:p>
          <a:p>
            <a:pPr lvl="1" eaLnBrk="1" hangingPunct="1"/>
            <a:r>
              <a:rPr lang="en-US" altLang="en-US" dirty="0"/>
              <a:t>Etc.</a:t>
            </a:r>
          </a:p>
          <a:p>
            <a:pPr eaLnBrk="1" hangingPunct="1"/>
            <a:r>
              <a:rPr lang="en-US" altLang="en-US" dirty="0"/>
              <a:t>For </a:t>
            </a:r>
            <a:r>
              <a:rPr lang="en-US" altLang="en-US" i="1" dirty="0"/>
              <a:t>West Roxbury</a:t>
            </a:r>
            <a:r>
              <a:rPr lang="en-US" altLang="en-US" dirty="0"/>
              <a:t>, the specific task will be to predict the value of </a:t>
            </a:r>
            <a:r>
              <a:rPr lang="en-US" altLang="en-US" i="1" dirty="0"/>
              <a:t>TOTAL VALUE </a:t>
            </a:r>
            <a:r>
              <a:rPr lang="en-US" altLang="en-US" dirty="0"/>
              <a:t>using predictor variables</a:t>
            </a:r>
          </a:p>
          <a:p>
            <a:pPr marL="800100" lvl="1" indent="-342900">
              <a:spcBef>
                <a:spcPct val="20000"/>
              </a:spcBef>
              <a:buClr>
                <a:schemeClr val="bg2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  <a:defRPr/>
            </a:pP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TOTAL VALUE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 is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+mn-cs"/>
              </a:rPr>
              <a:t>outcome  or response variable</a:t>
            </a:r>
          </a:p>
          <a:p>
            <a:pPr marL="800100" lvl="1" indent="-342900">
              <a:spcBef>
                <a:spcPct val="20000"/>
              </a:spcBef>
              <a:buClr>
                <a:schemeClr val="bg2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  <a:defRPr/>
            </a:pPr>
            <a:r>
              <a:rPr lang="en-US" altLang="en-US" sz="2000" b="1" kern="0" dirty="0">
                <a:solidFill>
                  <a:srgbClr val="000000"/>
                </a:solidFill>
                <a:latin typeface="Times New Roman"/>
              </a:rPr>
              <a:t>All other variables, except for </a:t>
            </a:r>
            <a:r>
              <a:rPr lang="en-US" altLang="en-US" sz="2000" b="1" i="1" kern="0" dirty="0">
                <a:solidFill>
                  <a:srgbClr val="000000"/>
                </a:solidFill>
                <a:latin typeface="Times New Roman"/>
              </a:rPr>
              <a:t>TAX</a:t>
            </a:r>
            <a:r>
              <a:rPr lang="en-US" altLang="en-US" sz="2000" b="1" kern="0" dirty="0">
                <a:solidFill>
                  <a:srgbClr val="000000"/>
                </a:solidFill>
                <a:latin typeface="Times New Roman"/>
              </a:rPr>
              <a:t> (which is a percentage of </a:t>
            </a:r>
            <a:r>
              <a:rPr lang="en-US" altLang="en-US" sz="2000" b="1" i="1" kern="0" dirty="0">
                <a:solidFill>
                  <a:srgbClr val="000000"/>
                </a:solidFill>
                <a:latin typeface="Times New Roman"/>
              </a:rPr>
              <a:t>TOTAL VALUE</a:t>
            </a:r>
            <a:r>
              <a:rPr lang="en-US" altLang="en-US" sz="2000" b="1" kern="0" dirty="0">
                <a:solidFill>
                  <a:srgbClr val="000000"/>
                </a:solidFill>
                <a:latin typeface="Times New Roman"/>
              </a:rPr>
              <a:t>) are </a:t>
            </a:r>
            <a:r>
              <a:rPr lang="en-US" altLang="en-US" sz="2000" b="1" i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predictors or independent variables </a:t>
            </a:r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6663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Step 6: Partition Data</a:t>
            </a:r>
          </a:p>
        </p:txBody>
      </p:sp>
      <p:sp>
        <p:nvSpPr>
          <p:cNvPr id="6144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76199" y="1371600"/>
            <a:ext cx="8888414" cy="5334000"/>
          </a:xfrm>
        </p:spPr>
        <p:txBody>
          <a:bodyPr/>
          <a:lstStyle/>
          <a:p>
            <a:pPr eaLnBrk="1" hangingPunct="1"/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Main reason for data partitioning is to prevent </a:t>
            </a:r>
            <a:r>
              <a:rPr lang="en-US" altLang="en-US" sz="2000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overfitting</a:t>
            </a:r>
          </a:p>
          <a:p>
            <a:pPr eaLnBrk="1" hangingPunct="1"/>
            <a:r>
              <a:rPr lang="en-US" altLang="en-US" sz="2000" dirty="0">
                <a:latin typeface="+mj-lt"/>
              </a:rPr>
              <a:t>Statistical models can produce highly complex explanations of relationships between variables</a:t>
            </a:r>
          </a:p>
          <a:p>
            <a:pPr eaLnBrk="1" hangingPunct="1"/>
            <a:r>
              <a:rPr lang="en-US" altLang="en-US" sz="2000" dirty="0">
                <a:latin typeface="+mj-lt"/>
              </a:rPr>
              <a:t>The “fit” may be excellent, but </a:t>
            </a:r>
          </a:p>
          <a:p>
            <a:pPr eaLnBrk="1" hangingPunct="1"/>
            <a:r>
              <a:rPr lang="en-US" altLang="en-US" sz="2000" dirty="0">
                <a:latin typeface="+mj-lt"/>
              </a:rPr>
              <a:t>100% fit may not be useful for new data </a:t>
            </a:r>
          </a:p>
          <a:p>
            <a:pPr marL="0" indent="0" eaLnBrk="1" hangingPunct="1">
              <a:buNone/>
            </a:pPr>
            <a:endParaRPr lang="en-US" altLang="en-US" dirty="0">
              <a:latin typeface="Franklin Gothic Book" panose="020B0503020102020204" pitchFamily="34" charset="0"/>
            </a:endParaRPr>
          </a:p>
          <a:p>
            <a:pPr eaLnBrk="1" hangingPunct="1"/>
            <a:endParaRPr lang="en-US" altLang="en-US" dirty="0">
              <a:latin typeface="Franklin Gothic Book" panose="020B0503020102020204" pitchFamily="34" charset="0"/>
            </a:endParaRPr>
          </a:p>
          <a:p>
            <a:pPr marL="0" indent="0" eaLnBrk="1" hangingPunct="1">
              <a:buNone/>
            </a:pPr>
            <a:endParaRPr lang="en-US" altLang="en-US" dirty="0">
              <a:latin typeface="Franklin Gothic Book" panose="020B0503020102020204" pitchFamily="34" charset="0"/>
            </a:endParaRPr>
          </a:p>
          <a:p>
            <a:pPr eaLnBrk="1" hangingPunct="1">
              <a:defRPr/>
            </a:pPr>
            <a:endParaRPr lang="en-US" sz="2000" dirty="0"/>
          </a:p>
          <a:p>
            <a:pPr marL="0" indent="0" eaLnBrk="1" hangingPunct="1">
              <a:buNone/>
              <a:defRPr/>
            </a:pPr>
            <a:endParaRPr lang="en-US" sz="1800" dirty="0"/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r>
              <a:rPr lang="en-US" sz="2000" dirty="0"/>
              <a:t>Result </a:t>
            </a:r>
          </a:p>
          <a:p>
            <a:pPr lvl="1" eaLnBrk="1" hangingPunct="1">
              <a:defRPr/>
            </a:pPr>
            <a:r>
              <a:rPr lang="en-US" sz="1800" dirty="0"/>
              <a:t>Deployed model will not work as well as expected with completely new data</a:t>
            </a:r>
          </a:p>
          <a:p>
            <a:pPr eaLnBrk="1" hangingPunct="1"/>
            <a:endParaRPr lang="en-US" altLang="en-US" dirty="0">
              <a:latin typeface="Franklin Gothic Book" panose="020B0503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16736D-68B8-4448-BFF6-526979335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87" y="3276600"/>
            <a:ext cx="4392613" cy="2209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77A086-0698-4066-8EEC-50B2D5254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799" y="3276600"/>
            <a:ext cx="4648201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21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Step 6: Partition Data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371600"/>
            <a:ext cx="6019800" cy="5486400"/>
          </a:xfrm>
        </p:spPr>
        <p:txBody>
          <a:bodyPr/>
          <a:lstStyle/>
          <a:p>
            <a:pPr eaLnBrk="1" hangingPunct="1"/>
            <a:r>
              <a:rPr lang="en-US" altLang="en-US" dirty="0"/>
              <a:t>Problem: How well will our model perform with new data?</a:t>
            </a:r>
          </a:p>
          <a:p>
            <a:pPr eaLnBrk="1" hangingPunct="1"/>
            <a:r>
              <a:rPr lang="en-US" altLang="en-US" dirty="0"/>
              <a:t>Solution:  Separate data into two parts </a:t>
            </a:r>
          </a:p>
          <a:p>
            <a:pPr lvl="1" eaLnBrk="1" hangingPunct="1"/>
            <a:r>
              <a:rPr lang="en-US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Training partition </a:t>
            </a:r>
            <a:r>
              <a:rPr lang="en-US" altLang="en-US" dirty="0"/>
              <a:t>to develop the model</a:t>
            </a:r>
          </a:p>
          <a:p>
            <a:pPr lvl="1" eaLnBrk="1" hangingPunct="1"/>
            <a:r>
              <a:rPr lang="en-US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 partition </a:t>
            </a:r>
            <a:r>
              <a:rPr lang="en-US" altLang="en-US" dirty="0"/>
              <a:t>to implement the model and evaluate its performance on “new” data</a:t>
            </a:r>
          </a:p>
          <a:p>
            <a:pPr eaLnBrk="1" hangingPunct="1"/>
            <a:r>
              <a:rPr lang="en-US" altLang="en-US" dirty="0"/>
              <a:t>Addresses the issue of overfitting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Training data</a:t>
            </a:r>
            <a:r>
              <a:rPr lang="en-US" dirty="0">
                <a:cs typeface="Times New Roman" pitchFamily="18" charset="0"/>
              </a:rPr>
              <a:t> is the data from which the classification or prediction algorithm “learns” or is “trained”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Validation data </a:t>
            </a:r>
            <a:r>
              <a:rPr lang="en-US" dirty="0">
                <a:cs typeface="Times New Roman" pitchFamily="18" charset="0"/>
              </a:rPr>
              <a:t>is a sample of data separate from training data, where outcome is known and is used to validate the learning algorithm (classification or prediction) 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dirty="0">
              <a:latin typeface="Franklin Gothic Book" panose="020B0503020102020204" pitchFamily="34" charset="0"/>
            </a:endParaRPr>
          </a:p>
        </p:txBody>
      </p:sp>
      <p:pic>
        <p:nvPicPr>
          <p:cNvPr id="6758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1600200"/>
            <a:ext cx="26193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5495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49" y="1600200"/>
            <a:ext cx="2493963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Step 6: Test Partition	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1447800"/>
            <a:ext cx="6221412" cy="5257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When a model is developed on </a:t>
            </a:r>
            <a:r>
              <a:rPr lang="en-US" altLang="en-US" sz="2400" b="1" i="1" dirty="0"/>
              <a:t>training data</a:t>
            </a:r>
            <a:r>
              <a:rPr lang="en-US" altLang="en-US" sz="2400" dirty="0"/>
              <a:t>, it can overfit the training data (hence need to assess on validation)</a:t>
            </a:r>
          </a:p>
          <a:p>
            <a:pPr eaLnBrk="1" hangingPunct="1"/>
            <a:r>
              <a:rPr lang="en-US" altLang="en-US" sz="2400" dirty="0"/>
              <a:t>Assessing multiple models on same </a:t>
            </a:r>
            <a:r>
              <a:rPr lang="en-US" altLang="en-US" sz="2400" b="1" i="1" dirty="0"/>
              <a:t>validation data </a:t>
            </a:r>
            <a:r>
              <a:rPr lang="en-US" altLang="en-US" sz="2400" dirty="0"/>
              <a:t>can overfit validation data</a:t>
            </a:r>
          </a:p>
          <a:p>
            <a:pPr eaLnBrk="1" hangingPunct="1"/>
            <a:r>
              <a:rPr lang="en-US" altLang="en-US" sz="2400" dirty="0"/>
              <a:t>Some methods use the validation data to choose a model. This too can lead to overfitting the validation data </a:t>
            </a:r>
          </a:p>
          <a:p>
            <a:pPr eaLnBrk="1" hangingPunct="1"/>
            <a:r>
              <a:rPr lang="en-US" altLang="en-US" sz="2400" dirty="0"/>
              <a:t>Solution: final selected model is applied to a </a:t>
            </a:r>
            <a:r>
              <a:rPr lang="en-US" alt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partition </a:t>
            </a:r>
            <a:r>
              <a:rPr lang="en-US" altLang="en-US" sz="2400" dirty="0"/>
              <a:t>to give unbiased estimate of its performance on new data </a:t>
            </a:r>
          </a:p>
          <a:p>
            <a:pPr eaLnBrk="1" hangingPunct="1"/>
            <a:endParaRPr lang="en-US" altLang="en-US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241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" y="228600"/>
            <a:ext cx="86868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endParaRPr lang="en-US" sz="3200" b="1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Step 7: Choose DM Technique(s)</a:t>
            </a:r>
          </a:p>
        </p:txBody>
      </p:sp>
      <p:pic>
        <p:nvPicPr>
          <p:cNvPr id="5" name="Google Shape;432;p59">
            <a:extLst>
              <a:ext uri="{FF2B5EF4-FFF2-40B4-BE49-F238E27FC236}">
                <a16:creationId xmlns:a16="http://schemas.microsoft.com/office/drawing/2014/main" id="{E4A5CDFB-004C-4DE8-B44C-7A4D5CE6A37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3698390"/>
            <a:ext cx="6781800" cy="293100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FF58D0-FCDF-4B05-B17C-39EA7FB625D2}"/>
              </a:ext>
            </a:extLst>
          </p:cNvPr>
          <p:cNvSpPr txBox="1"/>
          <p:nvPr/>
        </p:nvSpPr>
        <p:spPr>
          <a:xfrm>
            <a:off x="152400" y="1371600"/>
            <a:ext cx="8839200" cy="2326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en-US" sz="20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Could be a variety of techniques (methods, models) for prediction, classification, clustering, etc.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en-US" sz="20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For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West Roxbury</a:t>
            </a:r>
            <a:r>
              <a:rPr kumimoji="0" lang="en-US" altLang="en-US" sz="20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, utilize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+mn-cs"/>
              </a:rPr>
              <a:t>multiple linear regression </a:t>
            </a:r>
            <a:r>
              <a:rPr kumimoji="0" lang="en-US" altLang="en-US" sz="20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for predicting total assessed value for property</a:t>
            </a:r>
          </a:p>
          <a:p>
            <a:pPr marL="800100" lvl="1" indent="-342900">
              <a:spcBef>
                <a:spcPct val="20000"/>
              </a:spcBef>
              <a:buClr>
                <a:schemeClr val="bg2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  <a:defRPr/>
            </a:pP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TOTAL VALUE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 is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+mn-cs"/>
              </a:rPr>
              <a:t>outcome  or response variable</a:t>
            </a:r>
          </a:p>
          <a:p>
            <a:pPr marL="800100" lvl="1" indent="-342900">
              <a:spcBef>
                <a:spcPct val="20000"/>
              </a:spcBef>
              <a:buClr>
                <a:schemeClr val="bg2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  <a:defRPr/>
            </a:pPr>
            <a:r>
              <a:rPr lang="en-US" altLang="en-US" sz="1800" b="1" kern="0" dirty="0">
                <a:solidFill>
                  <a:srgbClr val="000000"/>
                </a:solidFill>
                <a:latin typeface="Times New Roman"/>
              </a:rPr>
              <a:t>All other variables, except for </a:t>
            </a:r>
            <a:r>
              <a:rPr lang="en-US" altLang="en-US" sz="1800" b="1" i="1" kern="0" dirty="0">
                <a:solidFill>
                  <a:srgbClr val="000000"/>
                </a:solidFill>
                <a:latin typeface="Times New Roman"/>
              </a:rPr>
              <a:t>TAX</a:t>
            </a:r>
            <a:r>
              <a:rPr lang="en-US" altLang="en-US" sz="1800" b="1" kern="0" dirty="0">
                <a:solidFill>
                  <a:srgbClr val="000000"/>
                </a:solidFill>
                <a:latin typeface="Times New Roman"/>
              </a:rPr>
              <a:t> (which is a percentage of </a:t>
            </a:r>
            <a:r>
              <a:rPr lang="en-US" altLang="en-US" sz="1800" b="1" i="1" kern="0" dirty="0">
                <a:solidFill>
                  <a:srgbClr val="000000"/>
                </a:solidFill>
                <a:latin typeface="Times New Roman"/>
              </a:rPr>
              <a:t>TOTAL VALUE</a:t>
            </a:r>
            <a:r>
              <a:rPr lang="en-US" altLang="en-US" sz="1800" b="1" kern="0" dirty="0">
                <a:solidFill>
                  <a:srgbClr val="000000"/>
                </a:solidFill>
                <a:latin typeface="Times New Roman"/>
              </a:rPr>
              <a:t>) are </a:t>
            </a:r>
            <a:r>
              <a:rPr lang="en-US" altLang="en-US" sz="1800" b="1" i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predictors or independent variables </a:t>
            </a:r>
            <a:endParaRPr kumimoji="0" lang="en-US" altLang="en-US" sz="1800" b="1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8631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325562"/>
          </a:xfrm>
        </p:spPr>
        <p:txBody>
          <a:bodyPr/>
          <a:lstStyle/>
          <a:p>
            <a:pPr eaLnBrk="1" hangingPunct="1"/>
            <a:r>
              <a:rPr lang="en-US" altLang="en-US" dirty="0"/>
              <a:t>Step 8: Use Technique(s) and Associated Algorithm</a:t>
            </a:r>
            <a:endParaRPr lang="en-US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7B4BB3-2949-44C8-B043-F79AB33AFD6B}"/>
              </a:ext>
            </a:extLst>
          </p:cNvPr>
          <p:cNvSpPr txBox="1"/>
          <p:nvPr/>
        </p:nvSpPr>
        <p:spPr>
          <a:xfrm>
            <a:off x="152400" y="1551498"/>
            <a:ext cx="8686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0000FF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sz="2400" b="1" dirty="0"/>
              <a:t>For West Roxbury, use </a:t>
            </a:r>
            <a:r>
              <a:rPr lang="en-US" altLang="en-US" sz="2400" b="1" i="1" dirty="0"/>
              <a:t>multiple linear regression technique (method) </a:t>
            </a:r>
            <a:r>
              <a:rPr lang="en-US" altLang="en-US" sz="2400" b="1" dirty="0"/>
              <a:t>to fit </a:t>
            </a:r>
            <a:r>
              <a:rPr lang="en-US" altLang="en-US" sz="2400" b="1" i="1" dirty="0"/>
              <a:t>training data </a:t>
            </a:r>
          </a:p>
          <a:p>
            <a:pPr marL="285750" indent="-285750">
              <a:buClr>
                <a:srgbClr val="0000FF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b="1" dirty="0"/>
              <a:t>Use Python’s </a:t>
            </a:r>
            <a:r>
              <a:rPr lang="en-US" b="1" i="1" dirty="0"/>
              <a:t>scikit-learn </a:t>
            </a:r>
            <a:r>
              <a:rPr lang="en-US" b="1" dirty="0"/>
              <a:t>package and, specifically, </a:t>
            </a:r>
            <a:r>
              <a:rPr lang="en-US" b="1" i="1" dirty="0" err="1"/>
              <a:t>LinearRegression</a:t>
            </a:r>
            <a:r>
              <a:rPr lang="en-US" b="1" dirty="0"/>
              <a:t> </a:t>
            </a:r>
            <a:r>
              <a:rPr lang="en-US" b="1" i="1" dirty="0"/>
              <a:t>algorithm</a:t>
            </a:r>
            <a:r>
              <a:rPr lang="en-US" b="1" dirty="0"/>
              <a:t> (</a:t>
            </a:r>
            <a:r>
              <a:rPr lang="en-US" b="1" i="1" dirty="0"/>
              <a:t>function</a:t>
            </a:r>
            <a:r>
              <a:rPr lang="en-US" b="1" dirty="0"/>
              <a:t>) to predict house values for training data</a:t>
            </a:r>
          </a:p>
          <a:p>
            <a:pPr marL="285750" indent="-285750">
              <a:buClr>
                <a:srgbClr val="0000FF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b="1" dirty="0"/>
              <a:t>Then, apply the same model to predict values for validation data</a:t>
            </a:r>
          </a:p>
        </p:txBody>
      </p:sp>
    </p:spTree>
    <p:extLst>
      <p:ext uri="{BB962C8B-B14F-4D97-AF65-F5344CB8AC3E}">
        <p14:creationId xmlns:p14="http://schemas.microsoft.com/office/powerpoint/2010/main" val="2937388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15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Step 8: </a:t>
            </a:r>
            <a:r>
              <a:rPr lang="en-US" altLang="en-US" b="1" dirty="0"/>
              <a:t>Training </a:t>
            </a:r>
            <a:r>
              <a:rPr lang="en-US" altLang="en-US" dirty="0"/>
              <a:t>P</a:t>
            </a:r>
            <a:r>
              <a:rPr lang="en-US" altLang="en-US" b="1" dirty="0"/>
              <a:t>redictions – First 5 Records</a:t>
            </a:r>
            <a:r>
              <a:rPr lang="en-US" altLang="en-US" dirty="0"/>
              <a:t> and Actual/Predicted Graph for Training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A37720-B62D-4EA9-B7A0-87085BB47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022" y="1594624"/>
            <a:ext cx="5486400" cy="16057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C4952B-717D-4F89-B8E6-D02CC3DFD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00400"/>
            <a:ext cx="5791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3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Data Mining?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Mining (DM) </a:t>
            </a:r>
            <a:r>
              <a:rPr lang="en-US" dirty="0"/>
              <a:t>refers to advanced business analytics methods of </a:t>
            </a:r>
            <a:r>
              <a:rPr lang="en-US" i="1" dirty="0"/>
              <a:t>predictive analytics </a:t>
            </a:r>
            <a:r>
              <a:rPr lang="en-US" dirty="0"/>
              <a:t>that go beyond counts, descriptive techniques, reporting, and methods based on business rules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Includes </a:t>
            </a: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statistical</a:t>
            </a:r>
            <a:r>
              <a:rPr lang="en-US" dirty="0"/>
              <a:t> and </a:t>
            </a: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 </a:t>
            </a:r>
            <a:r>
              <a:rPr lang="en-US" dirty="0"/>
              <a:t>methods that inform decision making, often in automated fashion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 </a:t>
            </a:r>
            <a:r>
              <a:rPr lang="en-US" dirty="0"/>
              <a:t>is</a:t>
            </a: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typically an important component, specifically </a:t>
            </a:r>
            <a:r>
              <a:rPr lang="en-US" i="1" dirty="0"/>
              <a:t>at the individual level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/>
              <a:t>Rather than “what is the relationship between advertising and sales” we might be interested in “what specific advertisement, or recommended product, should be shown to a given online shopper at this moment”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/>
              <a:t>May be interested in clustering customers into different “personas”  that receive different marketing treatment, then assigning each new prospect to one of these personas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The era of big data accelerated the use of data mining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/>
              <a:t>DM methods, with their power and automaticity, have the ability to cope with huge amounts of data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Step 8: Scoring Validation Data – First 5 Records and Actual/Predicted Graph for Validation Data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45D066-A003-4446-A292-1C58F301C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524000"/>
            <a:ext cx="5715000" cy="18114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AFBE43-0A07-41E8-AF2E-A00CECB34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335451"/>
            <a:ext cx="5791200" cy="352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68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>
            <a:extLst>
              <a:ext uri="{FF2B5EF4-FFF2-40B4-BE49-F238E27FC236}">
                <a16:creationId xmlns:a16="http://schemas.microsoft.com/office/drawing/2014/main" id="{3D7B2B53-892D-49B5-9547-0C8F5E761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Step 8: Common Accuracy Performance Measures</a:t>
            </a:r>
          </a:p>
        </p:txBody>
      </p:sp>
      <p:sp>
        <p:nvSpPr>
          <p:cNvPr id="352259" name="Rectangle 3">
            <a:extLst>
              <a:ext uri="{FF2B5EF4-FFF2-40B4-BE49-F238E27FC236}">
                <a16:creationId xmlns:a16="http://schemas.microsoft.com/office/drawing/2014/main" id="{D8F0F219-F95F-4E5D-B326-C3D1BC16DD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1" y="1447799"/>
            <a:ext cx="8888412" cy="5329237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G Times" pitchFamily="18" charset="0"/>
                <a:cs typeface="Times New Roman" panose="02020603050405020304" pitchFamily="18" charset="0"/>
              </a:rPr>
              <a:t>Error  (</a:t>
            </a:r>
            <a:r>
              <a:rPr lang="en-US" altLang="en-US" sz="1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G Times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G Times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G Times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800" i="1" dirty="0">
                <a:latin typeface="CG Times" pitchFamily="18" charset="0"/>
                <a:cs typeface="Times New Roman" panose="02020603050405020304" pitchFamily="18" charset="0"/>
              </a:rPr>
              <a:t>= actual  - predicted</a:t>
            </a:r>
          </a:p>
          <a:p>
            <a:pPr algn="just">
              <a:lnSpc>
                <a:spcPct val="90000"/>
              </a:lnSpc>
            </a:pPr>
            <a:r>
              <a:rPr lang="en-US" altLang="en-US" sz="1800" dirty="0">
                <a:latin typeface="CG Times" pitchFamily="18" charset="0"/>
                <a:cs typeface="Times New Roman" panose="02020603050405020304" pitchFamily="18" charset="0"/>
              </a:rPr>
              <a:t>Consider a validation period with </a:t>
            </a:r>
            <a:r>
              <a:rPr lang="en-US" altLang="en-US" sz="1800" i="1" dirty="0">
                <a:latin typeface="CG Times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dirty="0">
                <a:latin typeface="CG Times" pitchFamily="18" charset="0"/>
                <a:cs typeface="Times New Roman" panose="02020603050405020304" pitchFamily="18" charset="0"/>
              </a:rPr>
              <a:t> records, </a:t>
            </a:r>
            <a:r>
              <a:rPr lang="en-US" altLang="en-US" sz="1800" i="1" dirty="0">
                <a:latin typeface="CG Times" pitchFamily="18" charset="0"/>
                <a:cs typeface="Times New Roman" panose="02020603050405020304" pitchFamily="18" charset="0"/>
              </a:rPr>
              <a:t>i = 1, 2, …, n, </a:t>
            </a:r>
            <a:r>
              <a:rPr lang="en-US" altLang="en-US" sz="1800" dirty="0">
                <a:latin typeface="CG Times" pitchFamily="18" charset="0"/>
                <a:cs typeface="Times New Roman" panose="02020603050405020304" pitchFamily="18" charset="0"/>
              </a:rPr>
              <a:t>and error </a:t>
            </a:r>
            <a:r>
              <a:rPr lang="en-US" altLang="en-US" sz="1800" i="1" dirty="0" err="1">
                <a:latin typeface="CG Times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 dirty="0" err="1">
                <a:latin typeface="CG Times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i="1" baseline="-25000" dirty="0">
                <a:latin typeface="CG Times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CG Times" pitchFamily="18" charset="0"/>
                <a:cs typeface="Times New Roman" panose="02020603050405020304" pitchFamily="18" charset="0"/>
              </a:rPr>
              <a:t>in each record</a:t>
            </a:r>
          </a:p>
          <a:p>
            <a:pPr algn="just">
              <a:lnSpc>
                <a:spcPct val="90000"/>
              </a:lnSpc>
            </a:pP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G Times" pitchFamily="18" charset="0"/>
                <a:cs typeface="Times New Roman" panose="02020603050405020304" pitchFamily="18" charset="0"/>
              </a:rPr>
              <a:t>Mean/average error (ME or AE) </a:t>
            </a:r>
            <a:r>
              <a:rPr lang="en-US" altLang="en-US" sz="1800" dirty="0">
                <a:latin typeface="CG Times" pitchFamily="18" charset="0"/>
                <a:cs typeface="Times New Roman" panose="02020603050405020304" pitchFamily="18" charset="0"/>
              </a:rPr>
              <a:t>– provides an indication of whether the predictions are over- or under-predicting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altLang="en-US" sz="1800" dirty="0">
              <a:latin typeface="CG Times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G Times" pitchFamily="18" charset="0"/>
                <a:cs typeface="Times New Roman" panose="02020603050405020304" pitchFamily="18" charset="0"/>
              </a:rPr>
              <a:t>Root mean squared error (RMSE) </a:t>
            </a:r>
            <a:r>
              <a:rPr lang="en-US" altLang="en-US" sz="1800" dirty="0">
                <a:latin typeface="CG Times" pitchFamily="18" charset="0"/>
                <a:cs typeface="Times New Roman" panose="02020603050405020304" pitchFamily="18" charset="0"/>
              </a:rPr>
              <a:t>has the same units as the actual values and sensitive to large prediction errors</a:t>
            </a:r>
          </a:p>
          <a:p>
            <a:pPr algn="just">
              <a:lnSpc>
                <a:spcPct val="90000"/>
              </a:lnSpc>
            </a:pPr>
            <a:endParaRPr lang="en-US" altLang="en-US" sz="1800" i="1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G Times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endParaRPr lang="en-US" altLang="en-US" sz="1800" i="1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G Times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en-US" sz="18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Times" pitchFamily="18" charset="0"/>
                <a:cs typeface="Times New Roman" panose="02020603050405020304" pitchFamily="18" charset="0"/>
              </a:rPr>
              <a:t>Mean absolute error/deviation (MAE or MAD)</a:t>
            </a:r>
            <a:r>
              <a:rPr lang="en-US" altLang="en-US" sz="1800" i="1" dirty="0">
                <a:latin typeface="CG Times" pitchFamily="18" charset="0"/>
                <a:cs typeface="Times New Roman" panose="02020603050405020304" pitchFamily="18" charset="0"/>
              </a:rPr>
              <a:t> give the magnitude of the average absolute error</a:t>
            </a:r>
            <a:endParaRPr lang="en-US" sz="1800" i="1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altLang="en-US" sz="1800" dirty="0">
                <a:latin typeface="CG Times" pitchFamily="18" charset="0"/>
                <a:cs typeface="Times New Roman" panose="02020603050405020304" pitchFamily="18" charset="0"/>
              </a:rPr>
              <a:t>			</a:t>
            </a:r>
          </a:p>
          <a:p>
            <a:pPr algn="just">
              <a:lnSpc>
                <a:spcPct val="90000"/>
              </a:lnSpc>
            </a:pP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G Times" pitchFamily="18" charset="0"/>
                <a:cs typeface="Times New Roman" panose="02020603050405020304" pitchFamily="18" charset="0"/>
              </a:rPr>
              <a:t>Mean absolute percentage error (MAPE) </a:t>
            </a:r>
            <a:r>
              <a:rPr lang="en-US" altLang="en-US" sz="1800" dirty="0">
                <a:latin typeface="CG Times" pitchFamily="18" charset="0"/>
                <a:cs typeface="Times New Roman" panose="02020603050405020304" pitchFamily="18" charset="0"/>
              </a:rPr>
              <a:t>gives an absolute percentage score of how prediction deviates (on the average) from actual values; useful for comparing performance across predictions that have </a:t>
            </a:r>
            <a:r>
              <a:rPr lang="en-US" altLang="en-US" sz="1800">
                <a:latin typeface="CG Times" pitchFamily="18" charset="0"/>
                <a:cs typeface="Times New Roman" panose="02020603050405020304" pitchFamily="18" charset="0"/>
              </a:rPr>
              <a:t>different scales </a:t>
            </a:r>
            <a:endParaRPr lang="en-US" altLang="en-US" sz="1800" dirty="0">
              <a:latin typeface="CG Times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90000"/>
              </a:lnSpc>
              <a:buNone/>
            </a:pPr>
            <a:endParaRPr lang="en-US" altLang="en-US" sz="1400" dirty="0">
              <a:latin typeface="CG Times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endParaRPr lang="en-US" altLang="en-US" sz="1800" dirty="0">
              <a:latin typeface="CG Times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G Times" pitchFamily="18" charset="0"/>
                <a:cs typeface="Times New Roman" panose="02020603050405020304" pitchFamily="18" charset="0"/>
              </a:rPr>
              <a:t>Mean percentage error (MPE) </a:t>
            </a:r>
            <a:r>
              <a:rPr lang="en-US" altLang="en-US" sz="1800" dirty="0">
                <a:cs typeface="Times New Roman" panose="02020603050405020304" pitchFamily="18" charset="0"/>
              </a:rPr>
              <a:t>is similar to </a:t>
            </a:r>
            <a:r>
              <a:rPr lang="en-US" altLang="en-US" sz="1800" i="1" dirty="0">
                <a:cs typeface="Times New Roman" panose="02020603050405020304" pitchFamily="18" charset="0"/>
              </a:rPr>
              <a:t>MAPE</a:t>
            </a:r>
            <a:r>
              <a:rPr lang="en-US" altLang="en-US" sz="1800" dirty="0">
                <a:cs typeface="Times New Roman" panose="02020603050405020304" pitchFamily="18" charset="0"/>
              </a:rPr>
              <a:t> but without absolute value of the ratio;  indicates the percentage of over- or under-predicting</a:t>
            </a:r>
            <a:endParaRPr lang="en-US" altLang="en-US" sz="1800" dirty="0">
              <a:latin typeface="CG Times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CG Times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en-US" altLang="en-US" sz="1800" dirty="0">
              <a:latin typeface="Courier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>
              <a:latin typeface="Courier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		</a:t>
            </a:r>
            <a:endParaRPr lang="en-US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2260" name="Object 4">
                <a:extLst>
                  <a:ext uri="{FF2B5EF4-FFF2-40B4-BE49-F238E27FC236}">
                    <a16:creationId xmlns:a16="http://schemas.microsoft.com/office/drawing/2014/main" id="{9F7FFC1A-8769-4A92-B991-8D085B1AF639}"/>
                  </a:ext>
                </a:extLst>
              </p:cNvPr>
              <p:cNvSpPr txBox="1"/>
              <p:nvPr/>
            </p:nvSpPr>
            <p:spPr bwMode="auto">
              <a:xfrm>
                <a:off x="3429000" y="2293433"/>
                <a:ext cx="1943100" cy="754567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ME</m:t>
                      </m:r>
                      <m:r>
                        <m:rPr>
                          <m:nor/>
                        </m:rP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52260" name="Object 4">
                <a:extLst>
                  <a:ext uri="{FF2B5EF4-FFF2-40B4-BE49-F238E27FC236}">
                    <a16:creationId xmlns:a16="http://schemas.microsoft.com/office/drawing/2014/main" id="{9F7FFC1A-8769-4A92-B991-8D085B1AF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9000" y="2293433"/>
                <a:ext cx="1943100" cy="7545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4">
                <a:extLst>
                  <a:ext uri="{FF2B5EF4-FFF2-40B4-BE49-F238E27FC236}">
                    <a16:creationId xmlns:a16="http://schemas.microsoft.com/office/drawing/2014/main" id="{2CE0D749-EEA4-4413-B094-B75695124F6F}"/>
                  </a:ext>
                </a:extLst>
              </p:cNvPr>
              <p:cNvSpPr txBox="1"/>
              <p:nvPr/>
            </p:nvSpPr>
            <p:spPr bwMode="auto">
              <a:xfrm>
                <a:off x="3200400" y="4249089"/>
                <a:ext cx="1638299" cy="908050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2" name="Object 4">
                <a:extLst>
                  <a:ext uri="{FF2B5EF4-FFF2-40B4-BE49-F238E27FC236}">
                    <a16:creationId xmlns:a16="http://schemas.microsoft.com/office/drawing/2014/main" id="{2CE0D749-EEA4-4413-B094-B75695124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0400" y="4249089"/>
                <a:ext cx="1638299" cy="9080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4">
                <a:extLst>
                  <a:ext uri="{FF2B5EF4-FFF2-40B4-BE49-F238E27FC236}">
                    <a16:creationId xmlns:a16="http://schemas.microsoft.com/office/drawing/2014/main" id="{12AF40AC-4B6B-43DF-8E8C-6D7C8D5015A2}"/>
                  </a:ext>
                </a:extLst>
              </p:cNvPr>
              <p:cNvSpPr txBox="1"/>
              <p:nvPr/>
            </p:nvSpPr>
            <p:spPr bwMode="auto">
              <a:xfrm>
                <a:off x="2990849" y="5589804"/>
                <a:ext cx="2057400" cy="754567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AP</m:t>
                      </m:r>
                      <m:r>
                        <m:rPr>
                          <m:nor/>
                        </m:rP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i="1" dirty="0"/>
                                    <m:t>y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1" baseline="-25000" dirty="0" smtClean="0"/>
                                    <m:t>i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3" name="Object 4">
                <a:extLst>
                  <a:ext uri="{FF2B5EF4-FFF2-40B4-BE49-F238E27FC236}">
                    <a16:creationId xmlns:a16="http://schemas.microsoft.com/office/drawing/2014/main" id="{12AF40AC-4B6B-43DF-8E8C-6D7C8D501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90849" y="5589804"/>
                <a:ext cx="2057400" cy="7545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4">
                <a:extLst>
                  <a:ext uri="{FF2B5EF4-FFF2-40B4-BE49-F238E27FC236}">
                    <a16:creationId xmlns:a16="http://schemas.microsoft.com/office/drawing/2014/main" id="{1F01AC98-741E-422F-80B3-75EE410E62BB}"/>
                  </a:ext>
                </a:extLst>
              </p:cNvPr>
              <p:cNvSpPr txBox="1"/>
              <p:nvPr/>
            </p:nvSpPr>
            <p:spPr bwMode="auto">
              <a:xfrm>
                <a:off x="3352800" y="3124200"/>
                <a:ext cx="1828800" cy="908051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6" name="Object 4">
                <a:extLst>
                  <a:ext uri="{FF2B5EF4-FFF2-40B4-BE49-F238E27FC236}">
                    <a16:creationId xmlns:a16="http://schemas.microsoft.com/office/drawing/2014/main" id="{1F01AC98-741E-422F-80B3-75EE410E6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2800" y="3124200"/>
                <a:ext cx="1828800" cy="9080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Step 8: Accuracy Performance Measures for Training and Validation Sets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42E0E6-D38F-4762-97F8-CCFBC3C1D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250" y="1600199"/>
            <a:ext cx="5933550" cy="478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009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Step 9: Interpret the Results </a:t>
            </a:r>
            <a:br>
              <a:rPr lang="en-US" altLang="en-US" dirty="0"/>
            </a:br>
            <a:r>
              <a:rPr lang="en-US" altLang="en-US" dirty="0"/>
              <a:t>Step 10: Deploy the Best Technique/Model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9: Interpret results</a:t>
            </a:r>
          </a:p>
          <a:p>
            <a:pPr lvl="1" eaLnBrk="1" hangingPunct="1">
              <a:defRPr/>
            </a:pPr>
            <a:r>
              <a:rPr lang="en-US" dirty="0"/>
              <a:t>Use other prediction techniques/models and associated algorithms, e.g., regression trees, neural networks, etc.  </a:t>
            </a:r>
          </a:p>
          <a:p>
            <a:pPr lvl="1" eaLnBrk="1" hangingPunct="1">
              <a:defRPr/>
            </a:pPr>
            <a:r>
              <a:rPr lang="en-US" dirty="0"/>
              <a:t>Compare accuracy performance measures of these techniques/models</a:t>
            </a:r>
          </a:p>
          <a:p>
            <a:pPr lvl="1" eaLnBrk="1" hangingPunct="1">
              <a:defRPr/>
            </a:pPr>
            <a:r>
              <a:rPr lang="en-US" dirty="0"/>
              <a:t>Based on the measures, identify the best model to apply for predictions</a:t>
            </a:r>
          </a:p>
          <a:p>
            <a:pPr eaLnBrk="1" hangingPunct="1">
              <a:defRPr/>
            </a:pP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10: Deploy the best technique/model</a:t>
            </a:r>
          </a:p>
          <a:p>
            <a:pPr lvl="1" eaLnBrk="1" hangingPunct="1">
              <a:defRPr/>
            </a:pPr>
            <a:r>
              <a:rPr lang="en-US" dirty="0"/>
              <a:t>Apply the best model to new data records</a:t>
            </a:r>
          </a:p>
          <a:p>
            <a:pPr lvl="1" eaLnBrk="1" hangingPunct="1">
              <a:defRPr/>
            </a:pP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Scoring</a:t>
            </a:r>
            <a:r>
              <a:rPr lang="en-US" dirty="0"/>
              <a:t> – predicting output value for new record</a:t>
            </a:r>
          </a:p>
          <a:p>
            <a:pPr lvl="1" eaLnBrk="1" hangingPunct="1">
              <a:defRPr/>
            </a:pPr>
            <a:r>
              <a:rPr lang="en-US" dirty="0"/>
              <a:t>For </a:t>
            </a:r>
            <a:r>
              <a:rPr lang="en-US" i="1" dirty="0"/>
              <a:t>predictive tasks</a:t>
            </a:r>
            <a:r>
              <a:rPr lang="en-US" dirty="0"/>
              <a:t>, scoring produces </a:t>
            </a: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predicted numerical values</a:t>
            </a:r>
            <a:r>
              <a:rPr lang="en-US" dirty="0"/>
              <a:t>, e.g., predict </a:t>
            </a:r>
            <a:r>
              <a:rPr lang="en-US" i="1" dirty="0"/>
              <a:t>TOTAL VALUE</a:t>
            </a:r>
            <a:r>
              <a:rPr lang="en-US" dirty="0"/>
              <a:t> for homes where the value is unknown</a:t>
            </a:r>
          </a:p>
          <a:p>
            <a:pPr lvl="1" eaLnBrk="1" hangingPunct="1">
              <a:defRPr/>
            </a:pPr>
            <a:r>
              <a:rPr lang="en-US" dirty="0"/>
              <a:t>For </a:t>
            </a:r>
            <a:r>
              <a:rPr lang="en-US" i="1" dirty="0"/>
              <a:t>classification tasks</a:t>
            </a:r>
            <a:r>
              <a:rPr lang="en-US" dirty="0"/>
              <a:t>, scoring produces </a:t>
            </a: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</a:t>
            </a:r>
            <a:r>
              <a:rPr lang="en-US" dirty="0"/>
              <a:t> and/or </a:t>
            </a: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propensities</a:t>
            </a:r>
            <a:r>
              <a:rPr lang="en-US" dirty="0"/>
              <a:t> </a:t>
            </a:r>
          </a:p>
          <a:p>
            <a:pPr lvl="1" eaLnBrk="1" hangingPunct="1">
              <a:defRPr/>
            </a:pPr>
            <a:endParaRPr lang="en-US" dirty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dirty="0"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58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5410200"/>
          </a:xfrm>
        </p:spPr>
        <p:txBody>
          <a:bodyPr/>
          <a:lstStyle/>
          <a:p>
            <a:r>
              <a:rPr lang="en-US" sz="2200" dirty="0"/>
              <a:t>DM stands at the convergence of the fields of </a:t>
            </a:r>
            <a:r>
              <a:rPr lang="en-US" sz="2200" i="1" dirty="0"/>
              <a:t>statistics </a:t>
            </a:r>
            <a:r>
              <a:rPr lang="en-US" sz="2200" dirty="0"/>
              <a:t>and </a:t>
            </a:r>
            <a:r>
              <a:rPr lang="en-US" sz="2200" i="1" dirty="0"/>
              <a:t>machine learning </a:t>
            </a:r>
            <a:r>
              <a:rPr lang="en-US" sz="2200" dirty="0"/>
              <a:t>(also known as </a:t>
            </a:r>
            <a:r>
              <a:rPr lang="en-US" sz="2200" i="1" dirty="0"/>
              <a:t>artificial intelligence</a:t>
            </a:r>
            <a:r>
              <a:rPr lang="en-US" sz="2200" dirty="0"/>
              <a:t>)</a:t>
            </a:r>
          </a:p>
          <a:p>
            <a:r>
              <a:rPr lang="en-U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Statistics</a:t>
            </a:r>
            <a:r>
              <a:rPr lang="en-US" sz="2200" dirty="0"/>
              <a:t> includes a variety of techniques for exploring and building models like linear and logistic regressions, principal component analysis, and discriminant analysis</a:t>
            </a:r>
          </a:p>
          <a:p>
            <a:r>
              <a:rPr lang="en-US" sz="2200" dirty="0"/>
              <a:t>Main difference between statistics and DM </a:t>
            </a:r>
          </a:p>
          <a:p>
            <a:pPr lvl="1"/>
            <a:r>
              <a:rPr lang="en-US" sz="1700" dirty="0"/>
              <a:t>Statistics focuses on inference from a sample to the population regarding the population mean or population standard deviation, e.g., “a $1 price increase will reduce average demand by 2 boxes.”</a:t>
            </a:r>
          </a:p>
          <a:p>
            <a:pPr lvl="1"/>
            <a:r>
              <a:rPr lang="en-US" sz="1700" dirty="0"/>
              <a:t>The main idea of DM is on predicting individual records, e.g., “the predicted demand for person </a:t>
            </a:r>
            <a:r>
              <a:rPr lang="en-US" sz="1700" i="1" dirty="0" err="1"/>
              <a:t>i</a:t>
            </a:r>
            <a:r>
              <a:rPr lang="en-US" sz="1700" dirty="0"/>
              <a:t> given a $1 price increase is 1 box, while for person </a:t>
            </a:r>
            <a:r>
              <a:rPr lang="en-US" sz="1700" i="1" dirty="0"/>
              <a:t>j</a:t>
            </a:r>
            <a:r>
              <a:rPr lang="en-US" sz="1700" dirty="0"/>
              <a:t> it is 3 boxes” </a:t>
            </a:r>
          </a:p>
          <a:p>
            <a:pPr lvl="1"/>
            <a:r>
              <a:rPr lang="en-US" sz="1700" dirty="0"/>
              <a:t>The core tenet of classical statistics, i.e., computing is difficult, and data are scarce, DO NOT apply in DM applications where both data and computing power are available </a:t>
            </a:r>
          </a:p>
          <a:p>
            <a:pPr lvl="1"/>
            <a:r>
              <a:rPr lang="en-US" sz="1700" dirty="0"/>
              <a:t>DM deals with large data sets</a:t>
            </a:r>
          </a:p>
          <a:p>
            <a:r>
              <a:rPr lang="en-US" sz="2200" dirty="0"/>
              <a:t>Data mining is “</a:t>
            </a:r>
            <a:r>
              <a:rPr lang="en-US" sz="2200" i="1" dirty="0"/>
              <a:t>statistics at scale and speed</a:t>
            </a:r>
            <a:r>
              <a:rPr lang="en-US" sz="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793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and Machine Learning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181600"/>
          </a:xfrm>
        </p:spPr>
        <p:txBody>
          <a:bodyPr/>
          <a:lstStyle/>
          <a:p>
            <a:r>
              <a:rPr lang="en-US" dirty="0"/>
              <a:t>DM utilizes </a:t>
            </a: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 (ML) </a:t>
            </a:r>
            <a:r>
              <a:rPr lang="en-US" dirty="0"/>
              <a:t>that applies various algorithms that learn directly from data, especially local data (like clusters), often in layered and iterative fashion</a:t>
            </a:r>
          </a:p>
          <a:p>
            <a:pPr lvl="1"/>
            <a:r>
              <a:rPr lang="en-US" sz="1800" dirty="0"/>
              <a:t>Examples of machine learning methods: </a:t>
            </a:r>
            <a:r>
              <a:rPr lang="en-US" sz="1800" i="1" dirty="0"/>
              <a:t>classification trees, neural networ</a:t>
            </a:r>
            <a:r>
              <a:rPr lang="en-US" sz="1800" dirty="0"/>
              <a:t>k, and </a:t>
            </a:r>
            <a:r>
              <a:rPr lang="en-US" sz="1800" i="1" dirty="0"/>
              <a:t>cluster analysis  </a:t>
            </a:r>
          </a:p>
          <a:p>
            <a:r>
              <a:rPr lang="en-US" b="1" dirty="0"/>
              <a:t>In contrast, statistical models refer to methods that apply global structure to the data</a:t>
            </a:r>
          </a:p>
          <a:p>
            <a:pPr lvl="1"/>
            <a:r>
              <a:rPr lang="en-US" sz="1800" dirty="0"/>
              <a:t>A simple example is a linear regression, where a record would be treated by linear regression in accord with an overall linear equation that applies to all the historical records</a:t>
            </a:r>
          </a:p>
          <a:p>
            <a:pPr lvl="1"/>
            <a:r>
              <a:rPr lang="en-US" sz="1800" dirty="0"/>
              <a:t>Contrary to that, in the </a:t>
            </a:r>
            <a:r>
              <a:rPr lang="en-US" sz="1800" i="1"/>
              <a:t>classification tree </a:t>
            </a:r>
            <a:r>
              <a:rPr lang="en-US" sz="1800"/>
              <a:t>method</a:t>
            </a:r>
            <a:r>
              <a:rPr lang="en-US" sz="1800" dirty="0"/>
              <a:t>, that record will be classified in accord with the values of a small number of nearby records   </a:t>
            </a:r>
            <a:endParaRPr lang="en-US" sz="1800" b="1" dirty="0"/>
          </a:p>
          <a:p>
            <a:r>
              <a:rPr lang="en-US" dirty="0"/>
              <a:t>Many practitioners, particularly those from the IT and computer science communities, use </a:t>
            </a:r>
            <a:r>
              <a:rPr lang="en-US" i="1" dirty="0"/>
              <a:t>machine learning </a:t>
            </a:r>
            <a:r>
              <a:rPr lang="en-US" dirty="0"/>
              <a:t>to refer to </a:t>
            </a:r>
            <a:r>
              <a:rPr lang="en-US" i="1" dirty="0"/>
              <a:t>all methods used in DM</a:t>
            </a:r>
          </a:p>
        </p:txBody>
      </p:sp>
    </p:spTree>
    <p:extLst>
      <p:ext uri="{BB962C8B-B14F-4D97-AF65-F5344CB8AC3E}">
        <p14:creationId xmlns:p14="http://schemas.microsoft.com/office/powerpoint/2010/main" val="1878222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Ideas in Data Mining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5410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Classification</a:t>
            </a:r>
          </a:p>
          <a:p>
            <a:pPr lvl="1" algn="just">
              <a:lnSpc>
                <a:spcPct val="90000"/>
              </a:lnSpc>
            </a:pPr>
            <a:r>
              <a:rPr lang="en-US" sz="1700" dirty="0">
                <a:cs typeface="Times New Roman" pitchFamily="18" charset="0"/>
              </a:rPr>
              <a:t>Most basic form of data analysis</a:t>
            </a:r>
          </a:p>
          <a:p>
            <a:pPr lvl="1" algn="just">
              <a:lnSpc>
                <a:spcPct val="90000"/>
              </a:lnSpc>
            </a:pPr>
            <a:r>
              <a:rPr lang="en-US" sz="1700" dirty="0">
                <a:cs typeface="Times New Roman" pitchFamily="18" charset="0"/>
              </a:rPr>
              <a:t>Goal is to predict categorical target (outcome) variable</a:t>
            </a:r>
          </a:p>
          <a:p>
            <a:pPr lvl="1" algn="just">
              <a:lnSpc>
                <a:spcPct val="90000"/>
              </a:lnSpc>
            </a:pPr>
            <a:r>
              <a:rPr lang="en-US" sz="1700" dirty="0">
                <a:cs typeface="Times New Roman" pitchFamily="18" charset="0"/>
              </a:rPr>
              <a:t>Example: purchase/no purchase; fraud/no fraud, available/not available for service</a:t>
            </a:r>
          </a:p>
          <a:p>
            <a:pPr algn="just">
              <a:lnSpc>
                <a:spcPct val="90000"/>
              </a:lnSpc>
            </a:pPr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Prediction</a:t>
            </a:r>
          </a:p>
          <a:p>
            <a:pPr lvl="1" algn="just">
              <a:lnSpc>
                <a:spcPct val="90000"/>
              </a:lnSpc>
            </a:pPr>
            <a:r>
              <a:rPr lang="en-US" sz="1700" dirty="0">
                <a:cs typeface="Times New Roman" pitchFamily="18" charset="0"/>
              </a:rPr>
              <a:t>Goal is to predict the value of a numeric variable</a:t>
            </a:r>
          </a:p>
          <a:p>
            <a:pPr lvl="1" algn="just">
              <a:lnSpc>
                <a:spcPct val="90000"/>
              </a:lnSpc>
            </a:pPr>
            <a:r>
              <a:rPr lang="en-US" sz="1700" dirty="0">
                <a:cs typeface="Times New Roman" pitchFamily="18" charset="0"/>
              </a:rPr>
              <a:t>Example: amount of purchase (rather than purchaser or no purchaser in classification)</a:t>
            </a:r>
          </a:p>
          <a:p>
            <a:pPr algn="just">
              <a:lnSpc>
                <a:spcPct val="90000"/>
              </a:lnSpc>
            </a:pPr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Association rules </a:t>
            </a:r>
            <a:r>
              <a:rPr lang="en-US" sz="2000" dirty="0">
                <a:cs typeface="Times New Roman" pitchFamily="18" charset="0"/>
              </a:rPr>
              <a:t>and </a:t>
            </a:r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collaborative filtering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7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anose="020B0600070205080204" pitchFamily="34" charset="-128"/>
              </a:rPr>
              <a:t>Association rules </a:t>
            </a:r>
            <a:r>
              <a:rPr lang="en-US" altLang="en-US" sz="1700" dirty="0">
                <a:ea typeface="ＭＳ Ｐゴシック" panose="020B0600070205080204" pitchFamily="34" charset="-128"/>
              </a:rPr>
              <a:t>(also called </a:t>
            </a:r>
            <a:r>
              <a:rPr lang="en-US" altLang="en-US" sz="17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anose="020B0600070205080204" pitchFamily="34" charset="-128"/>
              </a:rPr>
              <a:t>affinity rules</a:t>
            </a:r>
            <a:r>
              <a:rPr lang="en-US" altLang="en-US" sz="1700" dirty="0">
                <a:ea typeface="ＭＳ Ｐゴシック" panose="020B0600070205080204" pitchFamily="34" charset="-128"/>
              </a:rPr>
              <a:t>) identify connections among groups of items in an independent event or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transaction</a:t>
            </a:r>
          </a:p>
          <a:p>
            <a:pPr lvl="2"/>
            <a:r>
              <a:rPr lang="en-US" sz="1500" dirty="0"/>
              <a:t>The primary purpose is to determine which of the items are commonly sold together, “Customers  who bought X also bought Y”</a:t>
            </a:r>
          </a:p>
          <a:p>
            <a:pPr lvl="2"/>
            <a:r>
              <a:rPr lang="en-US" altLang="en-US" sz="1500" dirty="0"/>
              <a:t>Used in recommender systems – “Our records show you bought X, you may also like Y”</a:t>
            </a:r>
          </a:p>
          <a:p>
            <a:pPr lvl="1" algn="just">
              <a:lnSpc>
                <a:spcPct val="90000"/>
              </a:lnSpc>
            </a:pPr>
            <a:r>
              <a:rPr lang="en-US" sz="17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Collaborative filtering</a:t>
            </a:r>
            <a:r>
              <a:rPr lang="en-US" sz="1700" dirty="0">
                <a:cs typeface="Times New Roman" pitchFamily="18" charset="0"/>
              </a:rPr>
              <a:t> is popular in online recommendation systems like Amazon and Netflix, to generate, based on individual users’ preferences, </a:t>
            </a:r>
            <a:r>
              <a:rPr lang="en-US" sz="1700" i="1" dirty="0">
                <a:cs typeface="Times New Roman" pitchFamily="18" charset="0"/>
              </a:rPr>
              <a:t>rules general to an entire population</a:t>
            </a:r>
            <a:r>
              <a:rPr lang="en-US" sz="1700" dirty="0">
                <a:cs typeface="Times New Roman" pitchFamily="18" charset="0"/>
              </a:rPr>
              <a:t>, “what goes with what”</a:t>
            </a:r>
          </a:p>
          <a:p>
            <a:pPr lvl="2" algn="just">
              <a:lnSpc>
                <a:spcPct val="90000"/>
              </a:lnSpc>
            </a:pPr>
            <a:r>
              <a:rPr lang="en-US" sz="1500" dirty="0"/>
              <a:t>Based on the notions of identifying relevant items for a specific user from a very large set of items (“</a:t>
            </a:r>
            <a:r>
              <a:rPr lang="en-US" sz="1500" i="1" dirty="0"/>
              <a:t>filtering</a:t>
            </a:r>
            <a:r>
              <a:rPr lang="en-US" sz="1500" dirty="0"/>
              <a:t>”) by considering preferences of many users (“</a:t>
            </a:r>
            <a:r>
              <a:rPr lang="en-US" sz="1500" i="1" dirty="0"/>
              <a:t>collaboration</a:t>
            </a:r>
            <a:r>
              <a:rPr lang="en-US" sz="1500" dirty="0"/>
              <a:t>”)</a:t>
            </a:r>
          </a:p>
          <a:p>
            <a:pPr marL="857250" lvl="2" indent="0" algn="just">
              <a:lnSpc>
                <a:spcPct val="90000"/>
              </a:lnSpc>
              <a:buNone/>
            </a:pPr>
            <a:r>
              <a:rPr lang="en-US" sz="1600" dirty="0"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52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Ideas in Data Mining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3" y="1428750"/>
            <a:ext cx="8535987" cy="542925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Predictive analytics</a:t>
            </a:r>
          </a:p>
          <a:p>
            <a:pPr lvl="1" algn="just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Combination of </a:t>
            </a:r>
            <a:r>
              <a:rPr lang="en-US" sz="1800" i="1" dirty="0">
                <a:cs typeface="Times New Roman" pitchFamily="18" charset="0"/>
              </a:rPr>
              <a:t>classification, prediction</a:t>
            </a:r>
            <a:r>
              <a:rPr lang="en-US" sz="1800" dirty="0">
                <a:cs typeface="Times New Roman" pitchFamily="18" charset="0"/>
              </a:rPr>
              <a:t>, and, to some extent, </a:t>
            </a:r>
            <a:r>
              <a:rPr lang="en-US" sz="1800" i="1" dirty="0">
                <a:cs typeface="Times New Roman" pitchFamily="18" charset="0"/>
              </a:rPr>
              <a:t>association rules</a:t>
            </a:r>
            <a:r>
              <a:rPr lang="en-US" sz="1800" dirty="0">
                <a:cs typeface="Times New Roman" pitchFamily="18" charset="0"/>
              </a:rPr>
              <a:t> and </a:t>
            </a:r>
            <a:r>
              <a:rPr lang="en-US" sz="1800" i="1" dirty="0">
                <a:cs typeface="Times New Roman" pitchFamily="18" charset="0"/>
              </a:rPr>
              <a:t>collaborative filtering </a:t>
            </a:r>
            <a:r>
              <a:rPr lang="en-US" sz="1800" dirty="0">
                <a:cs typeface="Times New Roman" pitchFamily="18" charset="0"/>
              </a:rPr>
              <a:t>constitutes predictive analytics</a:t>
            </a:r>
          </a:p>
          <a:p>
            <a:pPr lvl="1" algn="just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</a:rPr>
              <a:t>According to some sources, can also include </a:t>
            </a:r>
            <a:r>
              <a:rPr lang="en-US" sz="1800" i="1" dirty="0">
                <a:cs typeface="Times New Roman" pitchFamily="18" charset="0"/>
              </a:rPr>
              <a:t>clustering </a:t>
            </a:r>
            <a:endParaRPr lang="en-US" sz="18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Data reduction and dimension reduction</a:t>
            </a:r>
          </a:p>
          <a:p>
            <a:pPr lvl="1" eaLnBrk="1" hangingPunct="1"/>
            <a:r>
              <a:rPr lang="en-US" altLang="en-US" sz="1800" dirty="0"/>
              <a:t>Distillation of complex/large data into simpler/smaller data, e.g., sampling</a:t>
            </a:r>
          </a:p>
          <a:p>
            <a:pPr lvl="1" eaLnBrk="1" hangingPunct="1"/>
            <a:r>
              <a:rPr lang="en-US" altLang="en-US" sz="1800" dirty="0"/>
              <a:t>Reducing the number of variables/columns, e.g., </a:t>
            </a:r>
            <a:r>
              <a:rPr lang="en-US" altLang="en-US" sz="1800" i="1" dirty="0"/>
              <a:t>principal components</a:t>
            </a:r>
            <a:endParaRPr lang="en-US" altLang="en-US" sz="1800" dirty="0"/>
          </a:p>
          <a:p>
            <a:pPr lvl="1" eaLnBrk="1" hangingPunct="1"/>
            <a:r>
              <a:rPr lang="en-US" altLang="en-US" sz="1800" dirty="0"/>
              <a:t>Reducing the number of records/rows (e.g., </a:t>
            </a:r>
            <a:r>
              <a:rPr lang="en-US" altLang="en-US" sz="1800" i="1" dirty="0"/>
              <a:t>clustering</a:t>
            </a:r>
            <a:r>
              <a:rPr lang="en-US" altLang="en-US" sz="1800" dirty="0"/>
              <a:t>)</a:t>
            </a:r>
          </a:p>
          <a:p>
            <a:pPr algn="just">
              <a:lnSpc>
                <a:spcPct val="90000"/>
              </a:lnSpc>
            </a:pPr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Data exploration and visualization</a:t>
            </a:r>
          </a:p>
          <a:p>
            <a:pPr lvl="1" eaLnBrk="1" hangingPunct="1"/>
            <a:r>
              <a:rPr lang="en-US" altLang="en-US" sz="1800" dirty="0"/>
              <a:t>Data sets are typically large, complex &amp; messy</a:t>
            </a:r>
          </a:p>
          <a:p>
            <a:pPr lvl="1" eaLnBrk="1" hangingPunct="1"/>
            <a:r>
              <a:rPr lang="en-US" altLang="en-US" sz="1800" dirty="0"/>
              <a:t>Need to review the data to help refine the task</a:t>
            </a:r>
          </a:p>
          <a:p>
            <a:pPr lvl="1" eaLnBrk="1" hangingPunct="1"/>
            <a:r>
              <a:rPr lang="en-US" altLang="en-US" sz="1800" dirty="0"/>
              <a:t>Data exploration uses techniques of </a:t>
            </a:r>
            <a:r>
              <a:rPr lang="en-US" altLang="en-US" sz="1800" i="1" dirty="0"/>
              <a:t>reduction</a:t>
            </a:r>
            <a:r>
              <a:rPr lang="en-US" altLang="en-US" sz="1800" dirty="0"/>
              <a:t> and </a:t>
            </a:r>
            <a:r>
              <a:rPr lang="en-US" altLang="en-US" sz="1800" i="1" dirty="0"/>
              <a:t>visualization</a:t>
            </a:r>
          </a:p>
          <a:p>
            <a:pPr lvl="1" eaLnBrk="1" hangingPunct="1"/>
            <a:r>
              <a:rPr lang="en-US" altLang="en-US" sz="1800" i="1" dirty="0"/>
              <a:t>Visualization</a:t>
            </a:r>
            <a:r>
              <a:rPr lang="en-US" altLang="en-US" sz="1800" dirty="0"/>
              <a:t> includes graphs and plots of data, e.g., histograms, boxplots, bar charts, scatterplots</a:t>
            </a:r>
          </a:p>
          <a:p>
            <a:pPr lvl="1" eaLnBrk="1" hangingPunct="1"/>
            <a:r>
              <a:rPr lang="en-US" altLang="en-US" sz="1800" dirty="0"/>
              <a:t>Visualization is especially useful to examine relationships between pairs of variables</a:t>
            </a:r>
            <a:endParaRPr lang="en-US" sz="18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14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Ideas in Data Mining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3" y="1428750"/>
            <a:ext cx="8535987" cy="542925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Supervised learning (algorithm)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Goal: predict a single “target” or “outcome” variable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Methods/algorithms: classifications and predictions 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Examples: </a:t>
            </a:r>
            <a:r>
              <a:rPr lang="en-US" i="1" dirty="0">
                <a:cs typeface="Times New Roman" pitchFamily="18" charset="0"/>
              </a:rPr>
              <a:t>linear regression </a:t>
            </a:r>
            <a:r>
              <a:rPr lang="en-US" dirty="0">
                <a:cs typeface="Times New Roman" pitchFamily="18" charset="0"/>
              </a:rPr>
              <a:t>and </a:t>
            </a:r>
            <a:r>
              <a:rPr lang="en-US" i="1" dirty="0">
                <a:cs typeface="Times New Roman" pitchFamily="18" charset="0"/>
              </a:rPr>
              <a:t>classification trees</a:t>
            </a:r>
          </a:p>
          <a:p>
            <a:pPr algn="just">
              <a:lnSpc>
                <a:spcPct val="90000"/>
              </a:lnSpc>
            </a:pP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Unsupervised learning (algorithm</a:t>
            </a:r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)</a:t>
            </a:r>
          </a:p>
          <a:p>
            <a:pPr lvl="1" eaLnBrk="1" hangingPunct="1"/>
            <a:r>
              <a:rPr lang="en-US" altLang="en-US" dirty="0"/>
              <a:t>Goal: segment data into meaningful segments; detect patterns</a:t>
            </a:r>
          </a:p>
          <a:p>
            <a:pPr lvl="1" eaLnBrk="1" hangingPunct="1"/>
            <a:r>
              <a:rPr lang="en-US" altLang="en-US" dirty="0"/>
              <a:t>There is no target (outcome) variable to predict or classify</a:t>
            </a:r>
          </a:p>
          <a:p>
            <a:pPr lvl="1" eaLnBrk="1" hangingPunct="1"/>
            <a:r>
              <a:rPr lang="en-US" altLang="en-US" dirty="0"/>
              <a:t>Examples: </a:t>
            </a:r>
            <a:r>
              <a:rPr lang="en-US" altLang="en-US" i="1" dirty="0"/>
              <a:t>association rules, clustering, text mining, data reduction</a:t>
            </a:r>
            <a:r>
              <a:rPr lang="en-US" altLang="en-US" dirty="0"/>
              <a:t>, </a:t>
            </a:r>
            <a:r>
              <a:rPr lang="en-US" altLang="en-US" i="1" dirty="0"/>
              <a:t>exploration</a:t>
            </a:r>
            <a:r>
              <a:rPr lang="en-US" altLang="en-US" dirty="0"/>
              <a:t> and </a:t>
            </a:r>
            <a:r>
              <a:rPr lang="en-US" altLang="en-US" i="1" dirty="0"/>
              <a:t>visualization</a:t>
            </a:r>
          </a:p>
          <a:p>
            <a:pPr algn="just">
              <a:lnSpc>
                <a:spcPct val="90000"/>
              </a:lnSpc>
            </a:pP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Unsupervised and supervised learning methods are sometime used in conjunction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Example: separate loan applicants into several risk-level groups (unsupervised learning), and then for each group identify loan default propensity (supervised learning)</a:t>
            </a:r>
          </a:p>
          <a:p>
            <a:pPr lvl="1" algn="just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552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C6D3-86D1-44ED-8024-A89BF6BEA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Data Mining Methods/Techniques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FC70C20-6BD0-470B-AE0E-9EC75AB30AA7}"/>
              </a:ext>
            </a:extLst>
          </p:cNvPr>
          <p:cNvSpPr/>
          <p:nvPr/>
        </p:nvSpPr>
        <p:spPr bwMode="auto">
          <a:xfrm>
            <a:off x="1905000" y="1752600"/>
            <a:ext cx="1524000" cy="4572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Supervised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Learning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7BDFD8-1B4A-4E97-950D-743C936CACF6}"/>
              </a:ext>
            </a:extLst>
          </p:cNvPr>
          <p:cNvSpPr/>
          <p:nvPr/>
        </p:nvSpPr>
        <p:spPr bwMode="auto">
          <a:xfrm>
            <a:off x="6553200" y="1752600"/>
            <a:ext cx="1524000" cy="4572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Unsupervised Learning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A7F8DF-3464-48EC-AC79-66CE3F8C44F6}"/>
              </a:ext>
            </a:extLst>
          </p:cNvPr>
          <p:cNvSpPr/>
          <p:nvPr/>
        </p:nvSpPr>
        <p:spPr bwMode="auto">
          <a:xfrm>
            <a:off x="152400" y="2743198"/>
            <a:ext cx="914400" cy="68579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Regression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C3ABE4-821D-4829-981A-35C2D37D3B4F}"/>
              </a:ext>
            </a:extLst>
          </p:cNvPr>
          <p:cNvSpPr/>
          <p:nvPr/>
        </p:nvSpPr>
        <p:spPr bwMode="auto">
          <a:xfrm>
            <a:off x="1219200" y="2743200"/>
            <a:ext cx="1066800" cy="6858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k-NN and Decision Trees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E7CD263-7BDC-47C5-9ED7-CE91D2829893}"/>
              </a:ext>
            </a:extLst>
          </p:cNvPr>
          <p:cNvSpPr/>
          <p:nvPr/>
        </p:nvSpPr>
        <p:spPr bwMode="auto">
          <a:xfrm>
            <a:off x="2438400" y="2743200"/>
            <a:ext cx="838200" cy="6858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b="1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/>
              <a:t>Neural Networks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69A086-FCEC-4632-B7EF-B473447324D7}"/>
              </a:ext>
            </a:extLst>
          </p:cNvPr>
          <p:cNvSpPr/>
          <p:nvPr/>
        </p:nvSpPr>
        <p:spPr bwMode="auto">
          <a:xfrm>
            <a:off x="3429000" y="2743200"/>
            <a:ext cx="838200" cy="6858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b="1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/>
              <a:t>Bayesian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Classifier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D06E81-3416-4656-AB4D-8F0895B7C31F}"/>
              </a:ext>
            </a:extLst>
          </p:cNvPr>
          <p:cNvSpPr/>
          <p:nvPr/>
        </p:nvSpPr>
        <p:spPr bwMode="auto">
          <a:xfrm>
            <a:off x="4419600" y="2743200"/>
            <a:ext cx="838200" cy="6858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/>
              <a:t>Support Vector Machines (SVM)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9549CA-26AE-4B30-8BEA-777CC0548D43}"/>
              </a:ext>
            </a:extLst>
          </p:cNvPr>
          <p:cNvSpPr/>
          <p:nvPr/>
        </p:nvSpPr>
        <p:spPr bwMode="auto">
          <a:xfrm>
            <a:off x="5943600" y="2743200"/>
            <a:ext cx="838200" cy="685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b="1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/>
              <a:t>Cluster Analysis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748CE17-061A-46CC-AD5B-C02F24986ABD}"/>
              </a:ext>
            </a:extLst>
          </p:cNvPr>
          <p:cNvSpPr/>
          <p:nvPr/>
        </p:nvSpPr>
        <p:spPr bwMode="auto">
          <a:xfrm>
            <a:off x="6934200" y="2743200"/>
            <a:ext cx="914400" cy="685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/>
              <a:t>Association Rules and Filtering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8767E2-1284-45D5-A4E9-4A05B402B112}"/>
              </a:ext>
            </a:extLst>
          </p:cNvPr>
          <p:cNvSpPr/>
          <p:nvPr/>
        </p:nvSpPr>
        <p:spPr bwMode="auto">
          <a:xfrm>
            <a:off x="8077200" y="2743200"/>
            <a:ext cx="838200" cy="685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b="1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/>
              <a:t>Text Mining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C8A6688-AF42-4752-8538-4589F27559D6}"/>
              </a:ext>
            </a:extLst>
          </p:cNvPr>
          <p:cNvSpPr/>
          <p:nvPr/>
        </p:nvSpPr>
        <p:spPr bwMode="auto">
          <a:xfrm rot="16200000">
            <a:off x="-1104902" y="4780677"/>
            <a:ext cx="2971804" cy="30479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Linear/Nonlinear Regression – </a:t>
            </a:r>
            <a:r>
              <a:rPr lang="en-US" sz="1050" b="1" dirty="0">
                <a:solidFill>
                  <a:srgbClr val="0000FF"/>
                </a:solidFill>
              </a:rPr>
              <a:t>Prediction </a:t>
            </a:r>
            <a:endParaRPr kumimoji="0" 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C04243F-B295-4CCD-8D54-5689E256646C}"/>
              </a:ext>
            </a:extLst>
          </p:cNvPr>
          <p:cNvSpPr/>
          <p:nvPr/>
        </p:nvSpPr>
        <p:spPr bwMode="auto">
          <a:xfrm rot="16200000">
            <a:off x="-723903" y="4780676"/>
            <a:ext cx="2971806" cy="30479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Logistic Regression – </a:t>
            </a:r>
            <a:r>
              <a:rPr lang="en-US" sz="1050" b="1" dirty="0">
                <a:solidFill>
                  <a:srgbClr val="C00000"/>
                </a:solidFill>
              </a:rPr>
              <a:t>Classification </a:t>
            </a:r>
            <a:endParaRPr kumimoji="0" 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9EEAAFA-8112-4C3E-886A-7F329311A4CA}"/>
              </a:ext>
            </a:extLst>
          </p:cNvPr>
          <p:cNvSpPr/>
          <p:nvPr/>
        </p:nvSpPr>
        <p:spPr bwMode="auto">
          <a:xfrm rot="16200000">
            <a:off x="-123386" y="4771589"/>
            <a:ext cx="2989976" cy="30479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k-Nearest Neighbors – </a:t>
            </a:r>
            <a:r>
              <a:rPr lang="en-US" sz="1050" b="1" dirty="0">
                <a:solidFill>
                  <a:srgbClr val="0000FF"/>
                </a:solidFill>
              </a:rPr>
              <a:t>Prediction/</a:t>
            </a:r>
            <a:r>
              <a:rPr lang="en-US" sz="1050" b="1" dirty="0">
                <a:solidFill>
                  <a:srgbClr val="C00000"/>
                </a:solidFill>
              </a:rPr>
              <a:t>Classification </a:t>
            </a:r>
          </a:p>
          <a:p>
            <a:pPr algn="ctr"/>
            <a:endParaRPr kumimoji="0" 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A4DD68F-C441-4507-865C-57CD538E85DB}"/>
              </a:ext>
            </a:extLst>
          </p:cNvPr>
          <p:cNvSpPr/>
          <p:nvPr/>
        </p:nvSpPr>
        <p:spPr bwMode="auto">
          <a:xfrm rot="16200000">
            <a:off x="266700" y="4780675"/>
            <a:ext cx="2971804" cy="30479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Classification Trees -- </a:t>
            </a:r>
            <a:r>
              <a:rPr lang="en-US" sz="1050" b="1" dirty="0">
                <a:solidFill>
                  <a:srgbClr val="C00000"/>
                </a:solidFill>
              </a:rPr>
              <a:t>Classification</a:t>
            </a:r>
            <a:endParaRPr kumimoji="0" 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1492FB6-4BBB-4A09-9721-2F6735AAE16B}"/>
              </a:ext>
            </a:extLst>
          </p:cNvPr>
          <p:cNvSpPr/>
          <p:nvPr/>
        </p:nvSpPr>
        <p:spPr bwMode="auto">
          <a:xfrm rot="16200000">
            <a:off x="647700" y="4780675"/>
            <a:ext cx="2971802" cy="30479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50" b="1" dirty="0"/>
              <a:t>Regression Trees </a:t>
            </a:r>
            <a:r>
              <a:rPr kumimoji="0" 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– </a:t>
            </a:r>
            <a:r>
              <a:rPr kumimoji="0" lang="en-US" sz="105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</a:rPr>
              <a:t>P</a:t>
            </a:r>
            <a:r>
              <a:rPr lang="en-US" sz="1050" b="1" dirty="0">
                <a:solidFill>
                  <a:srgbClr val="0000FF"/>
                </a:solidFill>
              </a:rPr>
              <a:t>rediction</a:t>
            </a:r>
            <a:endParaRPr kumimoji="0" lang="en-US" sz="105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1852A48-1365-444E-996D-B5720E3D567A}"/>
              </a:ext>
            </a:extLst>
          </p:cNvPr>
          <p:cNvSpPr/>
          <p:nvPr/>
        </p:nvSpPr>
        <p:spPr bwMode="auto">
          <a:xfrm rot="16200000">
            <a:off x="1400612" y="4789764"/>
            <a:ext cx="2989976" cy="30479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50" b="1" dirty="0">
                <a:solidFill>
                  <a:srgbClr val="0000FF"/>
                </a:solidFill>
              </a:rPr>
              <a:t>Prediction/</a:t>
            </a:r>
            <a:r>
              <a:rPr lang="en-US" sz="1050" b="1" dirty="0">
                <a:solidFill>
                  <a:srgbClr val="C00000"/>
                </a:solidFill>
              </a:rPr>
              <a:t>Classification </a:t>
            </a:r>
          </a:p>
          <a:p>
            <a:pPr algn="ctr"/>
            <a:endParaRPr kumimoji="0" 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E54F9A4-1A28-4F4A-9457-B3F3ECA7731F}"/>
              </a:ext>
            </a:extLst>
          </p:cNvPr>
          <p:cNvSpPr/>
          <p:nvPr/>
        </p:nvSpPr>
        <p:spPr bwMode="auto">
          <a:xfrm rot="16200000">
            <a:off x="3381812" y="4771589"/>
            <a:ext cx="2989976" cy="30479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50" b="1" dirty="0">
                <a:solidFill>
                  <a:srgbClr val="0000FF"/>
                </a:solidFill>
              </a:rPr>
              <a:t>Prediction/</a:t>
            </a:r>
            <a:r>
              <a:rPr lang="en-US" sz="1050" b="1" dirty="0">
                <a:solidFill>
                  <a:srgbClr val="C00000"/>
                </a:solidFill>
              </a:rPr>
              <a:t>Classification </a:t>
            </a:r>
          </a:p>
          <a:p>
            <a:pPr algn="ctr"/>
            <a:endParaRPr kumimoji="0" 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C1893D7-31C3-428B-AFAA-7927C6D3B48F}"/>
              </a:ext>
            </a:extLst>
          </p:cNvPr>
          <p:cNvSpPr/>
          <p:nvPr/>
        </p:nvSpPr>
        <p:spPr bwMode="auto">
          <a:xfrm rot="16200000">
            <a:off x="2391212" y="4771589"/>
            <a:ext cx="2989976" cy="30479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50" b="1" dirty="0"/>
              <a:t>Full(Exact) Bayesian Classifier – </a:t>
            </a:r>
            <a:r>
              <a:rPr lang="en-US" sz="1050" b="1" dirty="0">
                <a:solidFill>
                  <a:srgbClr val="C00000"/>
                </a:solidFill>
              </a:rPr>
              <a:t>Classification  </a:t>
            </a:r>
          </a:p>
          <a:p>
            <a:pPr algn="ctr"/>
            <a:endParaRPr kumimoji="0" 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A7E7981-6A78-4423-B989-C4F64ECABE70}"/>
              </a:ext>
            </a:extLst>
          </p:cNvPr>
          <p:cNvSpPr/>
          <p:nvPr/>
        </p:nvSpPr>
        <p:spPr bwMode="auto">
          <a:xfrm rot="16200000">
            <a:off x="4686298" y="4762505"/>
            <a:ext cx="2971804" cy="3047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en-US" sz="1050" b="1" dirty="0"/>
              <a:t>Hierarchical </a:t>
            </a:r>
            <a:r>
              <a:rPr kumimoji="0" 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Clustering – Agglomerative</a:t>
            </a:r>
            <a:r>
              <a:rPr lang="en-US" sz="1050" b="1" dirty="0">
                <a:solidFill>
                  <a:srgbClr val="0000FF"/>
                </a:solidFill>
              </a:rPr>
              <a:t> </a:t>
            </a:r>
            <a:endParaRPr kumimoji="0" 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124FA84-CAC8-4A15-984F-3F5131E98CCD}"/>
              </a:ext>
            </a:extLst>
          </p:cNvPr>
          <p:cNvSpPr/>
          <p:nvPr/>
        </p:nvSpPr>
        <p:spPr bwMode="auto">
          <a:xfrm rot="16200000">
            <a:off x="5067297" y="4762504"/>
            <a:ext cx="2971806" cy="3047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Nonhierarchical Clustering – </a:t>
            </a:r>
            <a:r>
              <a:rPr lang="en-US" sz="1050" b="1" dirty="0"/>
              <a:t>k-Means</a:t>
            </a:r>
            <a:endParaRPr kumimoji="0" lang="en-US" sz="1050" b="1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ED2559D-28D8-4C28-B1C2-60D6340B14EE}"/>
              </a:ext>
            </a:extLst>
          </p:cNvPr>
          <p:cNvSpPr/>
          <p:nvPr/>
        </p:nvSpPr>
        <p:spPr bwMode="auto">
          <a:xfrm rot="16200000">
            <a:off x="6591298" y="4762498"/>
            <a:ext cx="2971804" cy="3047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50" b="1" dirty="0"/>
              <a:t> Latent </a:t>
            </a:r>
            <a:r>
              <a:rPr kumimoji="0" 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Semantic Analysis – SVD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B320296-04E5-4BA1-AB7D-BB44FD9BDC36}"/>
              </a:ext>
            </a:extLst>
          </p:cNvPr>
          <p:cNvSpPr/>
          <p:nvPr/>
        </p:nvSpPr>
        <p:spPr bwMode="auto">
          <a:xfrm rot="16200000">
            <a:off x="6972298" y="4762497"/>
            <a:ext cx="2971806" cy="3047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Topic Analysis – VARIMAX Rotation</a:t>
            </a:r>
            <a:endParaRPr kumimoji="0" lang="en-US" sz="1050" b="1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3567EB9-A568-44B1-95DC-B574BEC4618C}"/>
              </a:ext>
            </a:extLst>
          </p:cNvPr>
          <p:cNvSpPr/>
          <p:nvPr/>
        </p:nvSpPr>
        <p:spPr bwMode="auto">
          <a:xfrm rot="16200000">
            <a:off x="7353298" y="4762503"/>
            <a:ext cx="2971804" cy="3047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Cluster Analysis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5CA36FF-9411-460B-ABE8-3A5001308A30}"/>
              </a:ext>
            </a:extLst>
          </p:cNvPr>
          <p:cNvSpPr/>
          <p:nvPr/>
        </p:nvSpPr>
        <p:spPr bwMode="auto">
          <a:xfrm rot="16200000">
            <a:off x="5676898" y="4762503"/>
            <a:ext cx="2971804" cy="3047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50" b="1" dirty="0"/>
              <a:t> Association Analysis/Association Rules</a:t>
            </a:r>
            <a:endParaRPr kumimoji="0" 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D3C2F6-083E-428C-B063-8783AF965516}"/>
              </a:ext>
            </a:extLst>
          </p:cNvPr>
          <p:cNvCxnSpPr/>
          <p:nvPr/>
        </p:nvCxnSpPr>
        <p:spPr bwMode="auto">
          <a:xfrm>
            <a:off x="609602" y="2438400"/>
            <a:ext cx="4190998" cy="0"/>
          </a:xfrm>
          <a:prstGeom prst="line">
            <a:avLst/>
          </a:pr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08BE9B-13FE-4DFA-8E85-1FD1252CDA2E}"/>
              </a:ext>
            </a:extLst>
          </p:cNvPr>
          <p:cNvCxnSpPr>
            <a:endCxn id="6" idx="0"/>
          </p:cNvCxnSpPr>
          <p:nvPr/>
        </p:nvCxnSpPr>
        <p:spPr bwMode="auto">
          <a:xfrm flipH="1">
            <a:off x="609600" y="2438400"/>
            <a:ext cx="2" cy="304798"/>
          </a:xfrm>
          <a:prstGeom prst="line">
            <a:avLst/>
          </a:prstGeom>
          <a:noFill/>
          <a:ln w="19050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66F0BA6-267D-4C68-B6F1-C271F36B331F}"/>
              </a:ext>
            </a:extLst>
          </p:cNvPr>
          <p:cNvCxnSpPr/>
          <p:nvPr/>
        </p:nvCxnSpPr>
        <p:spPr bwMode="auto">
          <a:xfrm flipH="1">
            <a:off x="1752598" y="2438400"/>
            <a:ext cx="2" cy="304798"/>
          </a:xfrm>
          <a:prstGeom prst="line">
            <a:avLst/>
          </a:prstGeom>
          <a:noFill/>
          <a:ln w="19050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3CA3D2D-0AD1-4282-8B15-7BF4B8091BA5}"/>
              </a:ext>
            </a:extLst>
          </p:cNvPr>
          <p:cNvCxnSpPr/>
          <p:nvPr/>
        </p:nvCxnSpPr>
        <p:spPr bwMode="auto">
          <a:xfrm flipH="1">
            <a:off x="2895598" y="2438400"/>
            <a:ext cx="2" cy="304798"/>
          </a:xfrm>
          <a:prstGeom prst="line">
            <a:avLst/>
          </a:prstGeom>
          <a:noFill/>
          <a:ln w="19050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43E987-87F0-4265-B637-149DD9F7B323}"/>
              </a:ext>
            </a:extLst>
          </p:cNvPr>
          <p:cNvCxnSpPr/>
          <p:nvPr/>
        </p:nvCxnSpPr>
        <p:spPr bwMode="auto">
          <a:xfrm flipH="1">
            <a:off x="3886198" y="2438400"/>
            <a:ext cx="2" cy="304798"/>
          </a:xfrm>
          <a:prstGeom prst="line">
            <a:avLst/>
          </a:prstGeom>
          <a:noFill/>
          <a:ln w="19050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AEF886A-E610-4B89-A427-FD67F8AA12D8}"/>
              </a:ext>
            </a:extLst>
          </p:cNvPr>
          <p:cNvCxnSpPr/>
          <p:nvPr/>
        </p:nvCxnSpPr>
        <p:spPr bwMode="auto">
          <a:xfrm flipH="1">
            <a:off x="4800598" y="2438400"/>
            <a:ext cx="2" cy="304798"/>
          </a:xfrm>
          <a:prstGeom prst="line">
            <a:avLst/>
          </a:prstGeom>
          <a:noFill/>
          <a:ln w="19050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1055A7-0F9A-425A-B8D1-4090AD0AB3E2}"/>
              </a:ext>
            </a:extLst>
          </p:cNvPr>
          <p:cNvCxnSpPr>
            <a:cxnSpLocks/>
            <a:stCxn id="3" idx="2"/>
          </p:cNvCxnSpPr>
          <p:nvPr/>
        </p:nvCxnSpPr>
        <p:spPr bwMode="auto">
          <a:xfrm flipH="1">
            <a:off x="2666998" y="2209800"/>
            <a:ext cx="2" cy="228598"/>
          </a:xfrm>
          <a:prstGeom prst="line">
            <a:avLst/>
          </a:prstGeom>
          <a:noFill/>
          <a:ln w="19050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DD48BF-6F01-413C-BA43-39936627DCD0}"/>
              </a:ext>
            </a:extLst>
          </p:cNvPr>
          <p:cNvCxnSpPr>
            <a:cxnSpLocks/>
          </p:cNvCxnSpPr>
          <p:nvPr/>
        </p:nvCxnSpPr>
        <p:spPr bwMode="auto">
          <a:xfrm>
            <a:off x="6324598" y="2438398"/>
            <a:ext cx="2133602" cy="0"/>
          </a:xfrm>
          <a:prstGeom prst="line">
            <a:avLst/>
          </a:prstGeom>
          <a:ln w="19050">
            <a:solidFill>
              <a:schemeClr val="accent5">
                <a:lumMod val="9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C03565-13B4-464E-A63C-B120873A80DC}"/>
              </a:ext>
            </a:extLst>
          </p:cNvPr>
          <p:cNvCxnSpPr/>
          <p:nvPr/>
        </p:nvCxnSpPr>
        <p:spPr bwMode="auto">
          <a:xfrm flipH="1">
            <a:off x="6324600" y="2438400"/>
            <a:ext cx="2" cy="304798"/>
          </a:xfrm>
          <a:prstGeom prst="line">
            <a:avLst/>
          </a:prstGeom>
          <a:noFill/>
          <a:ln w="19050" cap="flat" cmpd="sng" algn="ctr">
            <a:solidFill>
              <a:schemeClr val="accent5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5625C4-B5D9-45C1-95E5-1B042DE1F719}"/>
              </a:ext>
            </a:extLst>
          </p:cNvPr>
          <p:cNvCxnSpPr/>
          <p:nvPr/>
        </p:nvCxnSpPr>
        <p:spPr bwMode="auto">
          <a:xfrm flipH="1">
            <a:off x="7391400" y="2438400"/>
            <a:ext cx="2" cy="304798"/>
          </a:xfrm>
          <a:prstGeom prst="line">
            <a:avLst/>
          </a:prstGeom>
          <a:noFill/>
          <a:ln w="19050" cap="flat" cmpd="sng" algn="ctr">
            <a:solidFill>
              <a:schemeClr val="accent5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739672-DF1D-486A-BCFE-43881EDC7FC4}"/>
              </a:ext>
            </a:extLst>
          </p:cNvPr>
          <p:cNvCxnSpPr/>
          <p:nvPr/>
        </p:nvCxnSpPr>
        <p:spPr bwMode="auto">
          <a:xfrm flipH="1">
            <a:off x="8458200" y="2438400"/>
            <a:ext cx="2" cy="304798"/>
          </a:xfrm>
          <a:prstGeom prst="line">
            <a:avLst/>
          </a:prstGeom>
          <a:noFill/>
          <a:ln w="19050" cap="flat" cmpd="sng" algn="ctr">
            <a:solidFill>
              <a:schemeClr val="accent5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40572C4-4363-4417-934D-448BA9C0151B}"/>
              </a:ext>
            </a:extLst>
          </p:cNvPr>
          <p:cNvCxnSpPr/>
          <p:nvPr/>
        </p:nvCxnSpPr>
        <p:spPr bwMode="auto">
          <a:xfrm flipH="1">
            <a:off x="9524998" y="2438400"/>
            <a:ext cx="2" cy="304798"/>
          </a:xfrm>
          <a:prstGeom prst="line">
            <a:avLst/>
          </a:prstGeom>
          <a:noFill/>
          <a:ln w="19050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1F762D8-C681-484E-B03D-A767379CC9A1}"/>
              </a:ext>
            </a:extLst>
          </p:cNvPr>
          <p:cNvCxnSpPr>
            <a:cxnSpLocks/>
          </p:cNvCxnSpPr>
          <p:nvPr/>
        </p:nvCxnSpPr>
        <p:spPr bwMode="auto">
          <a:xfrm flipH="1">
            <a:off x="7391398" y="2209800"/>
            <a:ext cx="2" cy="228598"/>
          </a:xfrm>
          <a:prstGeom prst="line">
            <a:avLst/>
          </a:prstGeom>
          <a:noFill/>
          <a:ln w="19050" cap="flat" cmpd="sng" algn="ctr">
            <a:solidFill>
              <a:schemeClr val="accent5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8A77869-67BD-4284-967B-C603E46FFF9E}"/>
              </a:ext>
            </a:extLst>
          </p:cNvPr>
          <p:cNvSpPr/>
          <p:nvPr/>
        </p:nvSpPr>
        <p:spPr bwMode="auto">
          <a:xfrm rot="16200000">
            <a:off x="6134098" y="4762503"/>
            <a:ext cx="2971804" cy="3047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50" b="1" dirty="0"/>
              <a:t> Collaborative Filtering/Recommender System</a:t>
            </a:r>
            <a:endParaRPr kumimoji="0" 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794984"/>
      </p:ext>
    </p:extLst>
  </p:cSld>
  <p:clrMapOvr>
    <a:masterClrMapping/>
  </p:clrMapOvr>
</p:sld>
</file>

<file path=ppt/theme/theme1.xml><?xml version="1.0" encoding="utf-8"?>
<a:theme xmlns:a="http://schemas.openxmlformats.org/drawingml/2006/main" name="Ch1">
  <a:themeElements>
    <a:clrScheme name="">
      <a:dk1>
        <a:srgbClr val="000000"/>
      </a:dk1>
      <a:lt1>
        <a:srgbClr val="FFFFFF"/>
      </a:lt1>
      <a:dk2>
        <a:srgbClr val="081D58"/>
      </a:dk2>
      <a:lt2>
        <a:srgbClr val="9234DB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Ch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h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48B3D"/>
    </a:lt1>
    <a:dk2>
      <a:srgbClr val="081D58"/>
    </a:dk2>
    <a:lt2>
      <a:srgbClr val="9234DB"/>
    </a:lt2>
    <a:accent1>
      <a:srgbClr val="FC0128"/>
    </a:accent1>
    <a:accent2>
      <a:srgbClr val="063DE8"/>
    </a:accent2>
    <a:accent3>
      <a:srgbClr val="F8C4AF"/>
    </a:accent3>
    <a:accent4>
      <a:srgbClr val="000000"/>
    </a:accent4>
    <a:accent5>
      <a:srgbClr val="FDAAAC"/>
    </a:accent5>
    <a:accent6>
      <a:srgbClr val="0536D2"/>
    </a:accent6>
    <a:hlink>
      <a:srgbClr val="00DFCA"/>
    </a:hlink>
    <a:folHlink>
      <a:srgbClr val="EAEC5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D:\McGraw Hill Powerpoint Slides\Ch1.ppt</Template>
  <TotalTime>274519695</TotalTime>
  <Pages>18</Pages>
  <Words>3009</Words>
  <Application>Microsoft Office PowerPoint</Application>
  <PresentationFormat>On-screen Show (4:3)</PresentationFormat>
  <Paragraphs>310</Paragraphs>
  <Slides>33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Arial</vt:lpstr>
      <vt:lpstr>Book Antiqua</vt:lpstr>
      <vt:lpstr>Cambria Math</vt:lpstr>
      <vt:lpstr>CG Times</vt:lpstr>
      <vt:lpstr>Courier</vt:lpstr>
      <vt:lpstr>Franklin Gothic Book</vt:lpstr>
      <vt:lpstr>Libre Franklin</vt:lpstr>
      <vt:lpstr>Monotype Sorts</vt:lpstr>
      <vt:lpstr>Symbol</vt:lpstr>
      <vt:lpstr>Times New Roman</vt:lpstr>
      <vt:lpstr>Wingdings</vt:lpstr>
      <vt:lpstr>Wingdings 2</vt:lpstr>
      <vt:lpstr>Ch1</vt:lpstr>
      <vt:lpstr>PowerPoint Presentation</vt:lpstr>
      <vt:lpstr>Learning Objectives</vt:lpstr>
      <vt:lpstr>What is Data Mining?</vt:lpstr>
      <vt:lpstr>Data Mining and Statistics</vt:lpstr>
      <vt:lpstr>Data Mining and Machine Learning  </vt:lpstr>
      <vt:lpstr>Core Ideas in Data Mining</vt:lpstr>
      <vt:lpstr>Core Ideas in Data Mining (continued)</vt:lpstr>
      <vt:lpstr>Core Ideas in Data Mining (continued)</vt:lpstr>
      <vt:lpstr>Examples of Data Mining Methods/Techniques</vt:lpstr>
      <vt:lpstr>Steps in Data Mining</vt:lpstr>
      <vt:lpstr>Step 1: Develop Understanding of Purpose of DM Project  </vt:lpstr>
      <vt:lpstr>     Step 2: Obtain Data for Analysis</vt:lpstr>
      <vt:lpstr>Step 2: Obtain Data for Analysis</vt:lpstr>
      <vt:lpstr>Step 2: Obtain Data for Rare Event – Oversampling  </vt:lpstr>
      <vt:lpstr>Step 3: Explore, Clean and Preprocess Data</vt:lpstr>
      <vt:lpstr>Step 3: Explore, Clean and Preprocess Data</vt:lpstr>
      <vt:lpstr>Step 3: Types of Data Variables</vt:lpstr>
      <vt:lpstr>Step 3: Types of Variables and Change to ‘Category’ Variable</vt:lpstr>
      <vt:lpstr>Step 3: Convert to Dummy Variables</vt:lpstr>
      <vt:lpstr>Step 3: Detecting Outliers</vt:lpstr>
      <vt:lpstr>Step 3: Handling Missing Data</vt:lpstr>
      <vt:lpstr>Step 4: Reduce Data Dimension</vt:lpstr>
      <vt:lpstr>Step 5: Determine Data Mining Task</vt:lpstr>
      <vt:lpstr>Step 6: Partition Data</vt:lpstr>
      <vt:lpstr>Step 6: Partition Data</vt:lpstr>
      <vt:lpstr>Step 6: Test Partition </vt:lpstr>
      <vt:lpstr>PowerPoint Presentation</vt:lpstr>
      <vt:lpstr>Step 8: Use Technique(s) and Associated Algorithm</vt:lpstr>
      <vt:lpstr>Step 8: Training Predictions – First 5 Records and Actual/Predicted Graph for Training Data</vt:lpstr>
      <vt:lpstr>Step 8: Scoring Validation Data – First 5 Records and Actual/Predicted Graph for Validation Data </vt:lpstr>
      <vt:lpstr>Step 8: Common Accuracy Performance Measures</vt:lpstr>
      <vt:lpstr>Step 8: Accuracy Performance Measures for Training and Validation Sets </vt:lpstr>
      <vt:lpstr>Step 9: Interpret the Results  Step 10: Deploy the Best Technique/Model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 and Operations Management: Manufacturing and  Services</dc:title>
  <dc:creator>ZDR</dc:creator>
  <cp:lastModifiedBy>Zinovy Radovilsky</cp:lastModifiedBy>
  <cp:revision>432</cp:revision>
  <cp:lastPrinted>2014-01-11T05:09:46Z</cp:lastPrinted>
  <dcterms:created xsi:type="dcterms:W3CDTF">1997-10-07T17:24:18Z</dcterms:created>
  <dcterms:modified xsi:type="dcterms:W3CDTF">2021-02-22T06:42:55Z</dcterms:modified>
</cp:coreProperties>
</file>