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FFDB8B-C8DC-4B96-992B-ED5C0919246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9D64AF-66C0-4B16-AACD-2236F51D6954}">
      <dgm:prSet/>
      <dgm:spPr/>
      <dgm:t>
        <a:bodyPr/>
        <a:lstStyle/>
        <a:p>
          <a:pPr>
            <a:lnSpc>
              <a:spcPct val="100000"/>
            </a:lnSpc>
          </a:pPr>
          <a:r>
            <a:rPr lang="en-US" dirty="0"/>
            <a:t>The above trends show the increases in Total Noninstitutionalized Population along with increases in Labor and Non labor population.</a:t>
          </a:r>
        </a:p>
      </dgm:t>
    </dgm:pt>
    <dgm:pt modelId="{FDED6D9F-FC62-4BBD-9744-97634AD991C8}" type="parTrans" cxnId="{78E5A9DB-7286-4375-B033-0C0E3099FCD5}">
      <dgm:prSet/>
      <dgm:spPr/>
      <dgm:t>
        <a:bodyPr/>
        <a:lstStyle/>
        <a:p>
          <a:endParaRPr lang="en-US"/>
        </a:p>
      </dgm:t>
    </dgm:pt>
    <dgm:pt modelId="{E5BFE008-3477-4A1F-BD71-D531D3EB8A1F}" type="sibTrans" cxnId="{78E5A9DB-7286-4375-B033-0C0E3099FCD5}">
      <dgm:prSet/>
      <dgm:spPr/>
      <dgm:t>
        <a:bodyPr/>
        <a:lstStyle/>
        <a:p>
          <a:pPr>
            <a:lnSpc>
              <a:spcPct val="100000"/>
            </a:lnSpc>
          </a:pPr>
          <a:endParaRPr lang="en-US"/>
        </a:p>
      </dgm:t>
    </dgm:pt>
    <dgm:pt modelId="{3015B0B6-EE57-4FA0-8D48-0404904AE1BE}">
      <dgm:prSet/>
      <dgm:spPr/>
      <dgm:t>
        <a:bodyPr/>
        <a:lstStyle/>
        <a:p>
          <a:pPr>
            <a:lnSpc>
              <a:spcPct val="100000"/>
            </a:lnSpc>
          </a:pPr>
          <a:r>
            <a:rPr lang="en-US" dirty="0"/>
            <a:t>Overall percentage of labor to total population has been increasing over the years. 1950 percentage was 59.25% whereas in 2020 It grew up to 61.75% . A constant increase trend between 1990 to 2007 also appears.</a:t>
          </a:r>
        </a:p>
      </dgm:t>
    </dgm:pt>
    <dgm:pt modelId="{08E1CC18-5995-4BB3-A18F-1C8797B571CA}" type="parTrans" cxnId="{70B9BB11-5AED-4892-BD56-F181E65B7B6F}">
      <dgm:prSet/>
      <dgm:spPr/>
      <dgm:t>
        <a:bodyPr/>
        <a:lstStyle/>
        <a:p>
          <a:endParaRPr lang="en-US"/>
        </a:p>
      </dgm:t>
    </dgm:pt>
    <dgm:pt modelId="{D7237D85-3C4C-48D9-A0F3-11588E54CFB8}" type="sibTrans" cxnId="{70B9BB11-5AED-4892-BD56-F181E65B7B6F}">
      <dgm:prSet/>
      <dgm:spPr/>
      <dgm:t>
        <a:bodyPr/>
        <a:lstStyle/>
        <a:p>
          <a:endParaRPr lang="en-US"/>
        </a:p>
      </dgm:t>
    </dgm:pt>
    <dgm:pt modelId="{EA1568E6-43CD-4CD1-BCCB-F95C33CBCC15}" type="pres">
      <dgm:prSet presAssocID="{AFFFDB8B-C8DC-4B96-992B-ED5C09192464}" presName="root" presStyleCnt="0">
        <dgm:presLayoutVars>
          <dgm:dir/>
          <dgm:resizeHandles val="exact"/>
        </dgm:presLayoutVars>
      </dgm:prSet>
      <dgm:spPr/>
    </dgm:pt>
    <dgm:pt modelId="{C4B432D8-1FBE-411A-9EAF-5451444881C4}" type="pres">
      <dgm:prSet presAssocID="{3F9D64AF-66C0-4B16-AACD-2236F51D6954}" presName="compNode" presStyleCnt="0"/>
      <dgm:spPr/>
    </dgm:pt>
    <dgm:pt modelId="{26EF312C-F5F6-49D4-A46F-CE385C210B10}" type="pres">
      <dgm:prSet presAssocID="{3F9D64AF-66C0-4B16-AACD-2236F51D6954}" presName="bgRect" presStyleLbl="bgShp" presStyleIdx="0" presStyleCnt="2"/>
      <dgm:spPr/>
    </dgm:pt>
    <dgm:pt modelId="{15212AFC-B33B-454F-92F6-FF1FF3744B4D}" type="pres">
      <dgm:prSet presAssocID="{3F9D64AF-66C0-4B16-AACD-2236F51D69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C4D34281-C3F8-4E45-A9AB-C43AF2051D86}" type="pres">
      <dgm:prSet presAssocID="{3F9D64AF-66C0-4B16-AACD-2236F51D6954}" presName="spaceRect" presStyleCnt="0"/>
      <dgm:spPr/>
    </dgm:pt>
    <dgm:pt modelId="{49FFA845-C817-4E41-9952-F49F197F16F9}" type="pres">
      <dgm:prSet presAssocID="{3F9D64AF-66C0-4B16-AACD-2236F51D6954}" presName="parTx" presStyleLbl="revTx" presStyleIdx="0" presStyleCnt="2">
        <dgm:presLayoutVars>
          <dgm:chMax val="0"/>
          <dgm:chPref val="0"/>
        </dgm:presLayoutVars>
      </dgm:prSet>
      <dgm:spPr/>
    </dgm:pt>
    <dgm:pt modelId="{54640156-3CF7-4D4B-B1AD-050C7C099CF7}" type="pres">
      <dgm:prSet presAssocID="{E5BFE008-3477-4A1F-BD71-D531D3EB8A1F}" presName="sibTrans" presStyleCnt="0"/>
      <dgm:spPr/>
    </dgm:pt>
    <dgm:pt modelId="{F6B1AA02-8E21-41E9-BEA1-890B4CEE9277}" type="pres">
      <dgm:prSet presAssocID="{3015B0B6-EE57-4FA0-8D48-0404904AE1BE}" presName="compNode" presStyleCnt="0"/>
      <dgm:spPr/>
    </dgm:pt>
    <dgm:pt modelId="{7B80D15C-CDF8-4CBE-A71A-749FECE59386}" type="pres">
      <dgm:prSet presAssocID="{3015B0B6-EE57-4FA0-8D48-0404904AE1BE}" presName="bgRect" presStyleLbl="bgShp" presStyleIdx="1" presStyleCnt="2"/>
      <dgm:spPr/>
    </dgm:pt>
    <dgm:pt modelId="{EB068F3C-1E98-48B7-8C09-9C037FD1D072}" type="pres">
      <dgm:prSet presAssocID="{3015B0B6-EE57-4FA0-8D48-0404904AE1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lder"/>
        </a:ext>
      </dgm:extLst>
    </dgm:pt>
    <dgm:pt modelId="{3F06162A-03E4-4DE9-B7AC-3556D9771773}" type="pres">
      <dgm:prSet presAssocID="{3015B0B6-EE57-4FA0-8D48-0404904AE1BE}" presName="spaceRect" presStyleCnt="0"/>
      <dgm:spPr/>
    </dgm:pt>
    <dgm:pt modelId="{65C1551A-CA56-4806-BA3D-7B8BBDF76A6C}" type="pres">
      <dgm:prSet presAssocID="{3015B0B6-EE57-4FA0-8D48-0404904AE1BE}" presName="parTx" presStyleLbl="revTx" presStyleIdx="1" presStyleCnt="2">
        <dgm:presLayoutVars>
          <dgm:chMax val="0"/>
          <dgm:chPref val="0"/>
        </dgm:presLayoutVars>
      </dgm:prSet>
      <dgm:spPr/>
    </dgm:pt>
  </dgm:ptLst>
  <dgm:cxnLst>
    <dgm:cxn modelId="{70B9BB11-5AED-4892-BD56-F181E65B7B6F}" srcId="{AFFFDB8B-C8DC-4B96-992B-ED5C09192464}" destId="{3015B0B6-EE57-4FA0-8D48-0404904AE1BE}" srcOrd="1" destOrd="0" parTransId="{08E1CC18-5995-4BB3-A18F-1C8797B571CA}" sibTransId="{D7237D85-3C4C-48D9-A0F3-11588E54CFB8}"/>
    <dgm:cxn modelId="{1FDCB617-E897-4A19-A1DE-F806ED167612}" type="presOf" srcId="{AFFFDB8B-C8DC-4B96-992B-ED5C09192464}" destId="{EA1568E6-43CD-4CD1-BCCB-F95C33CBCC15}" srcOrd="0" destOrd="0" presId="urn:microsoft.com/office/officeart/2018/2/layout/IconVerticalSolidList"/>
    <dgm:cxn modelId="{654E0D8A-C5C5-4526-B7FB-141540A00F33}" type="presOf" srcId="{3015B0B6-EE57-4FA0-8D48-0404904AE1BE}" destId="{65C1551A-CA56-4806-BA3D-7B8BBDF76A6C}" srcOrd="0" destOrd="0" presId="urn:microsoft.com/office/officeart/2018/2/layout/IconVerticalSolidList"/>
    <dgm:cxn modelId="{78E5A9DB-7286-4375-B033-0C0E3099FCD5}" srcId="{AFFFDB8B-C8DC-4B96-992B-ED5C09192464}" destId="{3F9D64AF-66C0-4B16-AACD-2236F51D6954}" srcOrd="0" destOrd="0" parTransId="{FDED6D9F-FC62-4BBD-9744-97634AD991C8}" sibTransId="{E5BFE008-3477-4A1F-BD71-D531D3EB8A1F}"/>
    <dgm:cxn modelId="{3D01B9F7-6B7C-4FB2-BC60-BE7B2630F139}" type="presOf" srcId="{3F9D64AF-66C0-4B16-AACD-2236F51D6954}" destId="{49FFA845-C817-4E41-9952-F49F197F16F9}" srcOrd="0" destOrd="0" presId="urn:microsoft.com/office/officeart/2018/2/layout/IconVerticalSolidList"/>
    <dgm:cxn modelId="{FC0B22AA-6531-4B85-A6F2-60E674C440C2}" type="presParOf" srcId="{EA1568E6-43CD-4CD1-BCCB-F95C33CBCC15}" destId="{C4B432D8-1FBE-411A-9EAF-5451444881C4}" srcOrd="0" destOrd="0" presId="urn:microsoft.com/office/officeart/2018/2/layout/IconVerticalSolidList"/>
    <dgm:cxn modelId="{18936478-8236-4623-96CD-91EF42B19CED}" type="presParOf" srcId="{C4B432D8-1FBE-411A-9EAF-5451444881C4}" destId="{26EF312C-F5F6-49D4-A46F-CE385C210B10}" srcOrd="0" destOrd="0" presId="urn:microsoft.com/office/officeart/2018/2/layout/IconVerticalSolidList"/>
    <dgm:cxn modelId="{D198000A-426E-4F04-87C0-1E766101585D}" type="presParOf" srcId="{C4B432D8-1FBE-411A-9EAF-5451444881C4}" destId="{15212AFC-B33B-454F-92F6-FF1FF3744B4D}" srcOrd="1" destOrd="0" presId="urn:microsoft.com/office/officeart/2018/2/layout/IconVerticalSolidList"/>
    <dgm:cxn modelId="{4232C793-DA1E-4C14-8973-CDA3177C4313}" type="presParOf" srcId="{C4B432D8-1FBE-411A-9EAF-5451444881C4}" destId="{C4D34281-C3F8-4E45-A9AB-C43AF2051D86}" srcOrd="2" destOrd="0" presId="urn:microsoft.com/office/officeart/2018/2/layout/IconVerticalSolidList"/>
    <dgm:cxn modelId="{611904DB-AD0F-4866-85FA-3D0D8484C8B5}" type="presParOf" srcId="{C4B432D8-1FBE-411A-9EAF-5451444881C4}" destId="{49FFA845-C817-4E41-9952-F49F197F16F9}" srcOrd="3" destOrd="0" presId="urn:microsoft.com/office/officeart/2018/2/layout/IconVerticalSolidList"/>
    <dgm:cxn modelId="{019B13E7-816A-40C2-AE04-D114971471BB}" type="presParOf" srcId="{EA1568E6-43CD-4CD1-BCCB-F95C33CBCC15}" destId="{54640156-3CF7-4D4B-B1AD-050C7C099CF7}" srcOrd="1" destOrd="0" presId="urn:microsoft.com/office/officeart/2018/2/layout/IconVerticalSolidList"/>
    <dgm:cxn modelId="{E6E6698B-0DFF-4254-BEBE-715AB7AA9F80}" type="presParOf" srcId="{EA1568E6-43CD-4CD1-BCCB-F95C33CBCC15}" destId="{F6B1AA02-8E21-41E9-BEA1-890B4CEE9277}" srcOrd="2" destOrd="0" presId="urn:microsoft.com/office/officeart/2018/2/layout/IconVerticalSolidList"/>
    <dgm:cxn modelId="{AA8FCF6F-5FBC-46B1-BEE8-16809775F627}" type="presParOf" srcId="{F6B1AA02-8E21-41E9-BEA1-890B4CEE9277}" destId="{7B80D15C-CDF8-4CBE-A71A-749FECE59386}" srcOrd="0" destOrd="0" presId="urn:microsoft.com/office/officeart/2018/2/layout/IconVerticalSolidList"/>
    <dgm:cxn modelId="{4E7FCF62-6238-46BD-97EC-DA1557204981}" type="presParOf" srcId="{F6B1AA02-8E21-41E9-BEA1-890B4CEE9277}" destId="{EB068F3C-1E98-48B7-8C09-9C037FD1D072}" srcOrd="1" destOrd="0" presId="urn:microsoft.com/office/officeart/2018/2/layout/IconVerticalSolidList"/>
    <dgm:cxn modelId="{118D1184-8E7E-43AB-B94F-8538E1D01651}" type="presParOf" srcId="{F6B1AA02-8E21-41E9-BEA1-890B4CEE9277}" destId="{3F06162A-03E4-4DE9-B7AC-3556D9771773}" srcOrd="2" destOrd="0" presId="urn:microsoft.com/office/officeart/2018/2/layout/IconVerticalSolidList"/>
    <dgm:cxn modelId="{4FFF4264-965E-4495-9443-60D705D42AE0}" type="presParOf" srcId="{F6B1AA02-8E21-41E9-BEA1-890B4CEE9277}" destId="{65C1551A-CA56-4806-BA3D-7B8BBDF76A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F312C-F5F6-49D4-A46F-CE385C210B10}">
      <dsp:nvSpPr>
        <dsp:cNvPr id="0" name=""/>
        <dsp:cNvSpPr/>
      </dsp:nvSpPr>
      <dsp:spPr>
        <a:xfrm>
          <a:off x="0" y="252184"/>
          <a:ext cx="10515600" cy="5591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12AFC-B33B-454F-92F6-FF1FF3744B4D}">
      <dsp:nvSpPr>
        <dsp:cNvPr id="0" name=""/>
        <dsp:cNvSpPr/>
      </dsp:nvSpPr>
      <dsp:spPr>
        <a:xfrm>
          <a:off x="169155" y="378002"/>
          <a:ext cx="307555" cy="307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FFA845-C817-4E41-9952-F49F197F16F9}">
      <dsp:nvSpPr>
        <dsp:cNvPr id="0" name=""/>
        <dsp:cNvSpPr/>
      </dsp:nvSpPr>
      <dsp:spPr>
        <a:xfrm>
          <a:off x="645866" y="252184"/>
          <a:ext cx="9869733" cy="55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81" tIns="59181" rIns="59181" bIns="59181" numCol="1" spcCol="1270" anchor="ctr" anchorCtr="0">
          <a:noAutofit/>
        </a:bodyPr>
        <a:lstStyle/>
        <a:p>
          <a:pPr marL="0" lvl="0" indent="0" algn="l" defTabSz="622300">
            <a:lnSpc>
              <a:spcPct val="100000"/>
            </a:lnSpc>
            <a:spcBef>
              <a:spcPct val="0"/>
            </a:spcBef>
            <a:spcAft>
              <a:spcPct val="35000"/>
            </a:spcAft>
            <a:buNone/>
          </a:pPr>
          <a:r>
            <a:rPr lang="en-US" sz="1400" kern="1200" dirty="0"/>
            <a:t>The above trends show the increases in Total Noninstitutionalized Population along with increases in Labor and Non labor population.</a:t>
          </a:r>
        </a:p>
      </dsp:txBody>
      <dsp:txXfrm>
        <a:off x="645866" y="252184"/>
        <a:ext cx="9869733" cy="559191"/>
      </dsp:txXfrm>
    </dsp:sp>
    <dsp:sp modelId="{7B80D15C-CDF8-4CBE-A71A-749FECE59386}">
      <dsp:nvSpPr>
        <dsp:cNvPr id="0" name=""/>
        <dsp:cNvSpPr/>
      </dsp:nvSpPr>
      <dsp:spPr>
        <a:xfrm>
          <a:off x="0" y="942950"/>
          <a:ext cx="10515600" cy="5591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068F3C-1E98-48B7-8C09-9C037FD1D072}">
      <dsp:nvSpPr>
        <dsp:cNvPr id="0" name=""/>
        <dsp:cNvSpPr/>
      </dsp:nvSpPr>
      <dsp:spPr>
        <a:xfrm>
          <a:off x="169155" y="1068768"/>
          <a:ext cx="307555" cy="307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C1551A-CA56-4806-BA3D-7B8BBDF76A6C}">
      <dsp:nvSpPr>
        <dsp:cNvPr id="0" name=""/>
        <dsp:cNvSpPr/>
      </dsp:nvSpPr>
      <dsp:spPr>
        <a:xfrm>
          <a:off x="645866" y="942950"/>
          <a:ext cx="9869733" cy="55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81" tIns="59181" rIns="59181" bIns="59181" numCol="1" spcCol="1270" anchor="ctr" anchorCtr="0">
          <a:noAutofit/>
        </a:bodyPr>
        <a:lstStyle/>
        <a:p>
          <a:pPr marL="0" lvl="0" indent="0" algn="l" defTabSz="622300">
            <a:lnSpc>
              <a:spcPct val="100000"/>
            </a:lnSpc>
            <a:spcBef>
              <a:spcPct val="0"/>
            </a:spcBef>
            <a:spcAft>
              <a:spcPct val="35000"/>
            </a:spcAft>
            <a:buNone/>
          </a:pPr>
          <a:r>
            <a:rPr lang="en-US" sz="1400" kern="1200" dirty="0"/>
            <a:t>Overall percentage of labor to total population has been increasing over the years. 1950 percentage was 59.25% whereas in 2020 It grew up to 61.75% . A constant increase trend between 1990 to 2007 also appears.</a:t>
          </a:r>
        </a:p>
      </dsp:txBody>
      <dsp:txXfrm>
        <a:off x="645866" y="942950"/>
        <a:ext cx="9869733" cy="55919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0D72-DB3E-4BE8-95B5-B6C99BB63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D95BBB-E61A-4D1F-84EC-1AAE2E1AE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0E3FE6-7FF1-419A-95EF-B5B3E3D7D969}"/>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5" name="Footer Placeholder 4">
            <a:extLst>
              <a:ext uri="{FF2B5EF4-FFF2-40B4-BE49-F238E27FC236}">
                <a16:creationId xmlns:a16="http://schemas.microsoft.com/office/drawing/2014/main" id="{404E4EA3-0113-426E-9305-659C86ABB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A3633-B097-4866-A93E-DEC7D698BF3C}"/>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154797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4670-FEF0-48A7-B31E-82BC3F50AE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3C3AD-1563-4B24-88D1-D5FA1B9AD0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A2774-5DA7-40A4-A75A-8AF5FA42AD78}"/>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5" name="Footer Placeholder 4">
            <a:extLst>
              <a:ext uri="{FF2B5EF4-FFF2-40B4-BE49-F238E27FC236}">
                <a16:creationId xmlns:a16="http://schemas.microsoft.com/office/drawing/2014/main" id="{8AD58F81-FBBB-4588-BE0B-01BAF6BE6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DE63E-D364-4A08-9EE9-ACD8F66A2677}"/>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206696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C679CD-6F3A-4830-B598-B2B5FEFB94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FFB69D-AFC3-42B8-A8E6-3C470953C7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07D9A-8933-4D40-A3B5-5937254BED33}"/>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5" name="Footer Placeholder 4">
            <a:extLst>
              <a:ext uri="{FF2B5EF4-FFF2-40B4-BE49-F238E27FC236}">
                <a16:creationId xmlns:a16="http://schemas.microsoft.com/office/drawing/2014/main" id="{1D7EAE40-E9AB-49AD-B9B9-4A597B4D8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3786D-B205-4384-AE30-690AC3DA6667}"/>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63695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9ABB-E96D-49E1-A03D-C4AC914DBC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5C0ED-3107-4884-9EE3-F6382DDC57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803C2-BD75-494D-9920-4C03D5FB8DAA}"/>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5" name="Footer Placeholder 4">
            <a:extLst>
              <a:ext uri="{FF2B5EF4-FFF2-40B4-BE49-F238E27FC236}">
                <a16:creationId xmlns:a16="http://schemas.microsoft.com/office/drawing/2014/main" id="{59EF4074-5F66-4AD0-B43B-3ADF6DB86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09AF7-B749-49C7-80CA-6AA65843DC9A}"/>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277586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9524-60B0-44CD-92EC-58789BB817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60C28D-87A0-47AB-8F0C-294C9EFD60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4B90FB-D28D-4FB7-8CD4-2B0EBC34115A}"/>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5" name="Footer Placeholder 4">
            <a:extLst>
              <a:ext uri="{FF2B5EF4-FFF2-40B4-BE49-F238E27FC236}">
                <a16:creationId xmlns:a16="http://schemas.microsoft.com/office/drawing/2014/main" id="{85BAF4D2-2782-4BB6-AA5D-98AE08B91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6972F-8E44-42DD-9F69-ECCBB1C28159}"/>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290301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8A3A-7C98-4848-B56D-FF99A611A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A2874-A3BF-4789-A455-40B87DCA84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0E75C5-CA31-4413-82A5-5499776368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AE8665-7FDD-4B49-A63B-922BF2C21981}"/>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6" name="Footer Placeholder 5">
            <a:extLst>
              <a:ext uri="{FF2B5EF4-FFF2-40B4-BE49-F238E27FC236}">
                <a16:creationId xmlns:a16="http://schemas.microsoft.com/office/drawing/2014/main" id="{342762AF-703B-4EF0-9E4E-81D7F7B92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C7E44-2151-440D-9E13-53DFCB683D6D}"/>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52798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C7DF-7D45-446B-96EE-542F76FC47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6B435-CDDB-49D7-9D65-3D4B3AF89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9FF6E-E5C2-4DE7-B75A-DDEB5AAC9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AA0EEC-3DC1-4374-9874-ED0D409664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EEA63-CA48-4095-B85E-80AD93B17E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47AF-ED88-4C99-A608-69197E1101B2}"/>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8" name="Footer Placeholder 7">
            <a:extLst>
              <a:ext uri="{FF2B5EF4-FFF2-40B4-BE49-F238E27FC236}">
                <a16:creationId xmlns:a16="http://schemas.microsoft.com/office/drawing/2014/main" id="{D1BBBB88-68F2-45AD-84D0-73B20E0E1A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98852B-B44F-4693-B35B-3C9A73B29A3E}"/>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181309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D171-9AE3-4FC1-9D7E-5D92494C0E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5C9C52-5657-4D38-BB40-2EF3767624FD}"/>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4" name="Footer Placeholder 3">
            <a:extLst>
              <a:ext uri="{FF2B5EF4-FFF2-40B4-BE49-F238E27FC236}">
                <a16:creationId xmlns:a16="http://schemas.microsoft.com/office/drawing/2014/main" id="{9D4BB038-F121-4426-A40A-5724945440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477ED0-75B3-4E66-BAD0-601F27B4113C}"/>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39106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4215CC-136A-4CD4-8D02-BB21CEA70721}"/>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3" name="Footer Placeholder 2">
            <a:extLst>
              <a:ext uri="{FF2B5EF4-FFF2-40B4-BE49-F238E27FC236}">
                <a16:creationId xmlns:a16="http://schemas.microsoft.com/office/drawing/2014/main" id="{4EC57A7B-0949-4247-B102-5D1C9FFB06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1CD576-42BA-4967-AE95-93A4777207C0}"/>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392115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0635-E3ED-451A-B7E9-D9ABF9FBB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586378-6CF1-46A4-A485-2F8FE06943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85DBB-3B57-44B9-AC52-E2B733A33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F946F-0E8F-444D-837F-3584C7F9D576}"/>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6" name="Footer Placeholder 5">
            <a:extLst>
              <a:ext uri="{FF2B5EF4-FFF2-40B4-BE49-F238E27FC236}">
                <a16:creationId xmlns:a16="http://schemas.microsoft.com/office/drawing/2014/main" id="{468D1F6C-BD08-416D-98F9-70CD3084D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AAE7B-5A17-461D-A4DE-21A7D4D38F94}"/>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253833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6D41-7ACE-4F2E-863C-6C99C639E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2B6F00-4F5F-4B0B-9325-29410637C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2C9365-AF28-4C44-B49A-A26FE60336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5E4DE-F7A7-4CE9-BC7F-DC0B081B7E7A}"/>
              </a:ext>
            </a:extLst>
          </p:cNvPr>
          <p:cNvSpPr>
            <a:spLocks noGrp="1"/>
          </p:cNvSpPr>
          <p:nvPr>
            <p:ph type="dt" sz="half" idx="10"/>
          </p:nvPr>
        </p:nvSpPr>
        <p:spPr/>
        <p:txBody>
          <a:bodyPr/>
          <a:lstStyle/>
          <a:p>
            <a:fld id="{38F665E2-427C-4D57-BD83-3490E1FC692F}" type="datetimeFigureOut">
              <a:rPr lang="en-US" smtClean="0"/>
              <a:t>9/25/2021</a:t>
            </a:fld>
            <a:endParaRPr lang="en-US"/>
          </a:p>
        </p:txBody>
      </p:sp>
      <p:sp>
        <p:nvSpPr>
          <p:cNvPr id="6" name="Footer Placeholder 5">
            <a:extLst>
              <a:ext uri="{FF2B5EF4-FFF2-40B4-BE49-F238E27FC236}">
                <a16:creationId xmlns:a16="http://schemas.microsoft.com/office/drawing/2014/main" id="{9E9E34EC-92EB-429E-BE3E-535327E81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B35BF-2D6E-4089-8A19-67241D50F221}"/>
              </a:ext>
            </a:extLst>
          </p:cNvPr>
          <p:cNvSpPr>
            <a:spLocks noGrp="1"/>
          </p:cNvSpPr>
          <p:nvPr>
            <p:ph type="sldNum" sz="quarter" idx="12"/>
          </p:nvPr>
        </p:nvSpPr>
        <p:spPr/>
        <p:txBody>
          <a:bodyPr/>
          <a:lstStyle/>
          <a:p>
            <a:fld id="{F29CAEE9-9033-4F1E-9B66-F61E28642901}" type="slidenum">
              <a:rPr lang="en-US" smtClean="0"/>
              <a:t>‹#›</a:t>
            </a:fld>
            <a:endParaRPr lang="en-US"/>
          </a:p>
        </p:txBody>
      </p:sp>
    </p:spTree>
    <p:extLst>
      <p:ext uri="{BB962C8B-B14F-4D97-AF65-F5344CB8AC3E}">
        <p14:creationId xmlns:p14="http://schemas.microsoft.com/office/powerpoint/2010/main" val="331493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C9D46C-0A83-4B8E-A7C4-3E24D5AAA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CAA5D4-6BA6-4464-A232-AC16531D27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B27F7-BC7D-4A05-8160-C220489BD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665E2-427C-4D57-BD83-3490E1FC692F}" type="datetimeFigureOut">
              <a:rPr lang="en-US" smtClean="0"/>
              <a:t>9/25/2021</a:t>
            </a:fld>
            <a:endParaRPr lang="en-US"/>
          </a:p>
        </p:txBody>
      </p:sp>
      <p:sp>
        <p:nvSpPr>
          <p:cNvPr id="5" name="Footer Placeholder 4">
            <a:extLst>
              <a:ext uri="{FF2B5EF4-FFF2-40B4-BE49-F238E27FC236}">
                <a16:creationId xmlns:a16="http://schemas.microsoft.com/office/drawing/2014/main" id="{2F889D51-4AC2-453C-B2FC-2F778B5136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C05B0-4989-46B4-BA90-359E0EE62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CAEE9-9033-4F1E-9B66-F61E28642901}" type="slidenum">
              <a:rPr lang="en-US" smtClean="0"/>
              <a:t>‹#›</a:t>
            </a:fld>
            <a:endParaRPr lang="en-US"/>
          </a:p>
        </p:txBody>
      </p:sp>
    </p:spTree>
    <p:extLst>
      <p:ext uri="{BB962C8B-B14F-4D97-AF65-F5344CB8AC3E}">
        <p14:creationId xmlns:p14="http://schemas.microsoft.com/office/powerpoint/2010/main" val="2935697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924892-5890-4928-8009-63886A0DF973}"/>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latin typeface="Arial" panose="020B0604020202020204" pitchFamily="34" charset="0"/>
                <a:cs typeface="Arial" panose="020B0604020202020204" pitchFamily="34" charset="0"/>
              </a:rPr>
              <a:t>American Employment data Dashboard</a:t>
            </a:r>
          </a:p>
        </p:txBody>
      </p:sp>
    </p:spTree>
    <p:extLst>
      <p:ext uri="{BB962C8B-B14F-4D97-AF65-F5344CB8AC3E}">
        <p14:creationId xmlns:p14="http://schemas.microsoft.com/office/powerpoint/2010/main" val="288016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Rectangle 7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E60E6-1F9F-45CD-8A90-2B520FDE1067}"/>
              </a:ext>
            </a:extLst>
          </p:cNvPr>
          <p:cNvSpPr>
            <a:spLocks noGrp="1"/>
          </p:cNvSpPr>
          <p:nvPr>
            <p:ph type="title"/>
          </p:nvPr>
        </p:nvSpPr>
        <p:spPr>
          <a:xfrm>
            <a:off x="127357" y="219210"/>
            <a:ext cx="3201366" cy="3387497"/>
          </a:xfrm>
        </p:spPr>
        <p:txBody>
          <a:bodyPr anchor="b">
            <a:normAutofit/>
          </a:bodyPr>
          <a:lstStyle/>
          <a:p>
            <a:pPr algn="r"/>
            <a:r>
              <a:rPr lang="en-US" sz="4000" dirty="0">
                <a:solidFill>
                  <a:srgbClr val="FFFFFF"/>
                </a:solidFill>
              </a:rPr>
              <a:t>Dashboard Key Points:</a:t>
            </a:r>
          </a:p>
        </p:txBody>
      </p:sp>
      <p:sp>
        <p:nvSpPr>
          <p:cNvPr id="57" name="Content Placeholder 2">
            <a:extLst>
              <a:ext uri="{FF2B5EF4-FFF2-40B4-BE49-F238E27FC236}">
                <a16:creationId xmlns:a16="http://schemas.microsoft.com/office/drawing/2014/main" id="{CAE78BFE-3C27-440B-B9BA-BB111A03C28A}"/>
              </a:ext>
            </a:extLst>
          </p:cNvPr>
          <p:cNvSpPr>
            <a:spLocks noGrp="1"/>
          </p:cNvSpPr>
          <p:nvPr>
            <p:ph idx="1"/>
          </p:nvPr>
        </p:nvSpPr>
        <p:spPr>
          <a:xfrm>
            <a:off x="4810259" y="649480"/>
            <a:ext cx="6555347" cy="5546047"/>
          </a:xfrm>
        </p:spPr>
        <p:txBody>
          <a:bodyPr anchor="ctr">
            <a:normAutofit/>
          </a:bodyPr>
          <a:lstStyle/>
          <a:p>
            <a:endParaRPr lang="en-US" sz="2000" dirty="0"/>
          </a:p>
          <a:p>
            <a:endParaRPr lang="en-US" sz="2000" dirty="0"/>
          </a:p>
          <a:p>
            <a:endParaRPr lang="en-US" sz="2000" dirty="0"/>
          </a:p>
          <a:p>
            <a:endParaRPr lang="en-US" sz="2000" dirty="0"/>
          </a:p>
          <a:p>
            <a:r>
              <a:rPr lang="en-US" sz="2000" dirty="0"/>
              <a:t>Employment Data dashboard covers the employment history of US population from 1950 to 2020.</a:t>
            </a:r>
          </a:p>
          <a:p>
            <a:pPr marL="0" indent="0">
              <a:buNone/>
            </a:pPr>
            <a:endParaRPr lang="en-US" sz="2000" dirty="0"/>
          </a:p>
          <a:p>
            <a:r>
              <a:rPr lang="en-US" sz="2000" dirty="0"/>
              <a:t>Data sets are extracted from US Bureau of Labor statistics data base. This data base is prepared as per yearly/Monthly conducted CPS (Current population survey) by US Bureau of Labor statistics.</a:t>
            </a:r>
          </a:p>
          <a:p>
            <a:pPr marL="0" indent="0">
              <a:buNone/>
            </a:pPr>
            <a:endParaRPr lang="en-US" sz="2000" dirty="0"/>
          </a:p>
          <a:p>
            <a:r>
              <a:rPr lang="en-US" sz="2000" dirty="0"/>
              <a:t>Total population – The “Total Population” term used in dashboard means civilian noninstitutional population, which refers to people 16 years of age and older residing in the 50 States and the District of Columbia</a:t>
            </a:r>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395532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F02BE5-EE29-4BF1-9954-2F307360A1A2}"/>
              </a:ext>
            </a:extLst>
          </p:cNvPr>
          <p:cNvSpPr txBox="1"/>
          <p:nvPr/>
        </p:nvSpPr>
        <p:spPr>
          <a:xfrm>
            <a:off x="273378" y="453849"/>
            <a:ext cx="10426046" cy="523220"/>
          </a:xfrm>
          <a:prstGeom prst="rect">
            <a:avLst/>
          </a:prstGeom>
          <a:noFill/>
        </p:spPr>
        <p:txBody>
          <a:bodyPr wrap="square" rtlCol="0">
            <a:spAutoFit/>
          </a:bodyPr>
          <a:lstStyle/>
          <a:p>
            <a:pPr algn="ctr"/>
            <a:r>
              <a:rPr lang="en-US" sz="2800" dirty="0"/>
              <a:t>              </a:t>
            </a:r>
            <a:r>
              <a:rPr lang="en-US" sz="2800" b="1" u="sng" dirty="0">
                <a:latin typeface="+mj-lt"/>
                <a:ea typeface="+mj-ea"/>
                <a:cs typeface="+mj-cs"/>
              </a:rPr>
              <a:t>Population Trend - Total vs Labor Vs Non-Labor</a:t>
            </a:r>
          </a:p>
        </p:txBody>
      </p:sp>
      <p:pic>
        <p:nvPicPr>
          <p:cNvPr id="7" name="Content Placeholder 6" descr="Chart, timeline&#10;&#10;Description automatically generated">
            <a:extLst>
              <a:ext uri="{FF2B5EF4-FFF2-40B4-BE49-F238E27FC236}">
                <a16:creationId xmlns:a16="http://schemas.microsoft.com/office/drawing/2014/main" id="{ED44810B-FB3F-495F-9EA6-93B8095AA4F4}"/>
              </a:ext>
            </a:extLst>
          </p:cNvPr>
          <p:cNvPicPr>
            <a:picLocks noGrp="1" noChangeAspect="1"/>
          </p:cNvPicPr>
          <p:nvPr>
            <p:ph idx="1"/>
          </p:nvPr>
        </p:nvPicPr>
        <p:blipFill>
          <a:blip r:embed="rId2"/>
          <a:stretch>
            <a:fillRect/>
          </a:stretch>
        </p:blipFill>
        <p:spPr>
          <a:xfrm>
            <a:off x="624840" y="1272080"/>
            <a:ext cx="10515600" cy="2451068"/>
          </a:xfrm>
          <a:ln>
            <a:solidFill>
              <a:schemeClr val="tx1"/>
            </a:solidFill>
          </a:ln>
        </p:spPr>
      </p:pic>
      <p:graphicFrame>
        <p:nvGraphicFramePr>
          <p:cNvPr id="10" name="TextBox 7">
            <a:extLst>
              <a:ext uri="{FF2B5EF4-FFF2-40B4-BE49-F238E27FC236}">
                <a16:creationId xmlns:a16="http://schemas.microsoft.com/office/drawing/2014/main" id="{5F6DAB50-9748-45C7-A8DD-200B66E278D4}"/>
              </a:ext>
            </a:extLst>
          </p:cNvPr>
          <p:cNvGraphicFramePr/>
          <p:nvPr>
            <p:extLst>
              <p:ext uri="{D42A27DB-BD31-4B8C-83A1-F6EECF244321}">
                <p14:modId xmlns:p14="http://schemas.microsoft.com/office/powerpoint/2010/main" val="697693253"/>
              </p:ext>
            </p:extLst>
          </p:nvPr>
        </p:nvGraphicFramePr>
        <p:xfrm>
          <a:off x="624840" y="4279769"/>
          <a:ext cx="10515600"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145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60E6-1F9F-45CD-8A90-2B520FDE1067}"/>
              </a:ext>
            </a:extLst>
          </p:cNvPr>
          <p:cNvSpPr>
            <a:spLocks noGrp="1"/>
          </p:cNvSpPr>
          <p:nvPr>
            <p:ph type="title"/>
          </p:nvPr>
        </p:nvSpPr>
        <p:spPr>
          <a:xfrm>
            <a:off x="431669" y="1"/>
            <a:ext cx="10515600" cy="961534"/>
          </a:xfrm>
        </p:spPr>
        <p:txBody>
          <a:bodyPr>
            <a:normAutofit/>
          </a:bodyPr>
          <a:lstStyle/>
          <a:p>
            <a:pPr algn="ctr"/>
            <a:r>
              <a:rPr lang="en-US" sz="2800" b="1" u="sng" dirty="0"/>
              <a:t>Employment History in Percentage</a:t>
            </a:r>
          </a:p>
        </p:txBody>
      </p:sp>
      <p:pic>
        <p:nvPicPr>
          <p:cNvPr id="5" name="Content Placeholder 4">
            <a:extLst>
              <a:ext uri="{FF2B5EF4-FFF2-40B4-BE49-F238E27FC236}">
                <a16:creationId xmlns:a16="http://schemas.microsoft.com/office/drawing/2014/main" id="{38D89E6B-D4D2-4A9E-BBB5-BF7B649FC1EF}"/>
              </a:ext>
            </a:extLst>
          </p:cNvPr>
          <p:cNvPicPr>
            <a:picLocks noGrp="1" noChangeAspect="1"/>
          </p:cNvPicPr>
          <p:nvPr>
            <p:ph idx="1"/>
          </p:nvPr>
        </p:nvPicPr>
        <p:blipFill>
          <a:blip r:embed="rId2"/>
          <a:stretch>
            <a:fillRect/>
          </a:stretch>
        </p:blipFill>
        <p:spPr>
          <a:xfrm>
            <a:off x="8229599" y="1613669"/>
            <a:ext cx="3351926" cy="3137271"/>
          </a:xfrm>
          <a:ln>
            <a:solidFill>
              <a:schemeClr val="tx1"/>
            </a:solidFill>
          </a:ln>
        </p:spPr>
      </p:pic>
      <p:pic>
        <p:nvPicPr>
          <p:cNvPr id="9" name="Picture 8">
            <a:extLst>
              <a:ext uri="{FF2B5EF4-FFF2-40B4-BE49-F238E27FC236}">
                <a16:creationId xmlns:a16="http://schemas.microsoft.com/office/drawing/2014/main" id="{B80051B9-3CA7-4D7B-B3E6-6DF2604CD400}"/>
              </a:ext>
            </a:extLst>
          </p:cNvPr>
          <p:cNvPicPr>
            <a:picLocks noChangeAspect="1"/>
          </p:cNvPicPr>
          <p:nvPr/>
        </p:nvPicPr>
        <p:blipFill>
          <a:blip r:embed="rId3"/>
          <a:stretch>
            <a:fillRect/>
          </a:stretch>
        </p:blipFill>
        <p:spPr>
          <a:xfrm>
            <a:off x="4461280" y="1639848"/>
            <a:ext cx="3351926" cy="3137272"/>
          </a:xfrm>
          <a:prstGeom prst="rect">
            <a:avLst/>
          </a:prstGeom>
          <a:ln>
            <a:solidFill>
              <a:schemeClr val="tx1"/>
            </a:solidFill>
          </a:ln>
        </p:spPr>
      </p:pic>
      <p:pic>
        <p:nvPicPr>
          <p:cNvPr id="11" name="Picture 10">
            <a:extLst>
              <a:ext uri="{FF2B5EF4-FFF2-40B4-BE49-F238E27FC236}">
                <a16:creationId xmlns:a16="http://schemas.microsoft.com/office/drawing/2014/main" id="{C4C2E250-396D-4F84-9175-4DF338F0220D}"/>
              </a:ext>
            </a:extLst>
          </p:cNvPr>
          <p:cNvPicPr>
            <a:picLocks noChangeAspect="1"/>
          </p:cNvPicPr>
          <p:nvPr/>
        </p:nvPicPr>
        <p:blipFill>
          <a:blip r:embed="rId4"/>
          <a:stretch>
            <a:fillRect/>
          </a:stretch>
        </p:blipFill>
        <p:spPr>
          <a:xfrm>
            <a:off x="621471" y="1624865"/>
            <a:ext cx="3423416" cy="3152255"/>
          </a:xfrm>
          <a:prstGeom prst="rect">
            <a:avLst/>
          </a:prstGeom>
          <a:ln>
            <a:solidFill>
              <a:schemeClr val="tx1"/>
            </a:solidFill>
          </a:ln>
        </p:spPr>
      </p:pic>
      <p:sp>
        <p:nvSpPr>
          <p:cNvPr id="18" name="TextBox 17">
            <a:extLst>
              <a:ext uri="{FF2B5EF4-FFF2-40B4-BE49-F238E27FC236}">
                <a16:creationId xmlns:a16="http://schemas.microsoft.com/office/drawing/2014/main" id="{F80FCFCC-2C44-4299-B35E-E89229710FEC}"/>
              </a:ext>
            </a:extLst>
          </p:cNvPr>
          <p:cNvSpPr txBox="1"/>
          <p:nvPr/>
        </p:nvSpPr>
        <p:spPr>
          <a:xfrm>
            <a:off x="2017337" y="1093509"/>
            <a:ext cx="707010" cy="369332"/>
          </a:xfrm>
          <a:prstGeom prst="rect">
            <a:avLst/>
          </a:prstGeom>
          <a:solidFill>
            <a:schemeClr val="accent1">
              <a:lumMod val="60000"/>
              <a:lumOff val="40000"/>
            </a:schemeClr>
          </a:solidFill>
        </p:spPr>
        <p:txBody>
          <a:bodyPr wrap="square" rtlCol="0">
            <a:spAutoFit/>
          </a:bodyPr>
          <a:lstStyle/>
          <a:p>
            <a:r>
              <a:rPr lang="en-US" dirty="0"/>
              <a:t>2010</a:t>
            </a:r>
          </a:p>
        </p:txBody>
      </p:sp>
      <p:sp>
        <p:nvSpPr>
          <p:cNvPr id="19" name="TextBox 18">
            <a:extLst>
              <a:ext uri="{FF2B5EF4-FFF2-40B4-BE49-F238E27FC236}">
                <a16:creationId xmlns:a16="http://schemas.microsoft.com/office/drawing/2014/main" id="{458393F7-F864-471B-95A2-DAD289F48B55}"/>
              </a:ext>
            </a:extLst>
          </p:cNvPr>
          <p:cNvSpPr txBox="1"/>
          <p:nvPr/>
        </p:nvSpPr>
        <p:spPr>
          <a:xfrm>
            <a:off x="5783738" y="1093509"/>
            <a:ext cx="707010" cy="369332"/>
          </a:xfrm>
          <a:prstGeom prst="rect">
            <a:avLst/>
          </a:prstGeom>
          <a:solidFill>
            <a:schemeClr val="accent1">
              <a:lumMod val="60000"/>
              <a:lumOff val="40000"/>
            </a:schemeClr>
          </a:solidFill>
        </p:spPr>
        <p:txBody>
          <a:bodyPr wrap="square" rtlCol="0">
            <a:spAutoFit/>
          </a:bodyPr>
          <a:lstStyle/>
          <a:p>
            <a:r>
              <a:rPr lang="en-US" dirty="0"/>
              <a:t>2019</a:t>
            </a:r>
          </a:p>
        </p:txBody>
      </p:sp>
      <p:sp>
        <p:nvSpPr>
          <p:cNvPr id="20" name="TextBox 19">
            <a:extLst>
              <a:ext uri="{FF2B5EF4-FFF2-40B4-BE49-F238E27FC236}">
                <a16:creationId xmlns:a16="http://schemas.microsoft.com/office/drawing/2014/main" id="{FE70C05A-79EC-4265-AD66-2E2952D4B9F6}"/>
              </a:ext>
            </a:extLst>
          </p:cNvPr>
          <p:cNvSpPr txBox="1"/>
          <p:nvPr/>
        </p:nvSpPr>
        <p:spPr>
          <a:xfrm>
            <a:off x="9445657" y="1093509"/>
            <a:ext cx="707010" cy="369332"/>
          </a:xfrm>
          <a:prstGeom prst="rect">
            <a:avLst/>
          </a:prstGeom>
          <a:solidFill>
            <a:schemeClr val="accent1">
              <a:lumMod val="60000"/>
              <a:lumOff val="40000"/>
            </a:schemeClr>
          </a:solidFill>
        </p:spPr>
        <p:txBody>
          <a:bodyPr wrap="square" rtlCol="0">
            <a:spAutoFit/>
          </a:bodyPr>
          <a:lstStyle/>
          <a:p>
            <a:r>
              <a:rPr lang="en-US" dirty="0"/>
              <a:t> 2020</a:t>
            </a:r>
          </a:p>
        </p:txBody>
      </p:sp>
      <p:sp>
        <p:nvSpPr>
          <p:cNvPr id="24" name="TextBox 23">
            <a:extLst>
              <a:ext uri="{FF2B5EF4-FFF2-40B4-BE49-F238E27FC236}">
                <a16:creationId xmlns:a16="http://schemas.microsoft.com/office/drawing/2014/main" id="{841EDBE7-FE8B-4C4F-B2F7-14FDE62235B9}"/>
              </a:ext>
            </a:extLst>
          </p:cNvPr>
          <p:cNvSpPr txBox="1"/>
          <p:nvPr/>
        </p:nvSpPr>
        <p:spPr>
          <a:xfrm>
            <a:off x="621471" y="5440450"/>
            <a:ext cx="10960053" cy="646331"/>
          </a:xfrm>
          <a:prstGeom prst="rect">
            <a:avLst/>
          </a:prstGeom>
          <a:noFill/>
        </p:spPr>
        <p:txBody>
          <a:bodyPr wrap="square" rtlCol="0">
            <a:spAutoFit/>
          </a:bodyPr>
          <a:lstStyle/>
          <a:p>
            <a:pPr marL="285750" indent="-285750">
              <a:buFont typeface="Arial" panose="020B0604020202020204" pitchFamily="34" charset="0"/>
              <a:buChar char="•"/>
            </a:pPr>
            <a:r>
              <a:rPr lang="en-US" dirty="0"/>
              <a:t>Employment percentage has declined from 96.33% to 91.95% compared to last years. Whereas it has increased from 90.37% compared to a decade ago.</a:t>
            </a:r>
          </a:p>
        </p:txBody>
      </p:sp>
    </p:spTree>
    <p:extLst>
      <p:ext uri="{BB962C8B-B14F-4D97-AF65-F5344CB8AC3E}">
        <p14:creationId xmlns:p14="http://schemas.microsoft.com/office/powerpoint/2010/main" val="78399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0EDCB1-ADAF-4C1A-B972-7553B579FB71}"/>
              </a:ext>
            </a:extLst>
          </p:cNvPr>
          <p:cNvSpPr>
            <a:spLocks noGrp="1"/>
          </p:cNvSpPr>
          <p:nvPr>
            <p:ph type="ctrTitle"/>
          </p:nvPr>
        </p:nvSpPr>
        <p:spPr>
          <a:xfrm>
            <a:off x="669468" y="398416"/>
            <a:ext cx="2880828" cy="1258139"/>
          </a:xfrm>
        </p:spPr>
        <p:txBody>
          <a:bodyPr anchor="t">
            <a:normAutofit/>
          </a:bodyPr>
          <a:lstStyle/>
          <a:p>
            <a:pPr algn="l"/>
            <a:r>
              <a:rPr lang="en-US" sz="2800" u="sng" dirty="0">
                <a:solidFill>
                  <a:srgbClr val="FFFFFF"/>
                </a:solidFill>
              </a:rPr>
              <a:t>Agrarian to Non-Agrarian Employment 2020</a:t>
            </a:r>
          </a:p>
        </p:txBody>
      </p:sp>
      <p:sp>
        <p:nvSpPr>
          <p:cNvPr id="3" name="Subtitle 2">
            <a:extLst>
              <a:ext uri="{FF2B5EF4-FFF2-40B4-BE49-F238E27FC236}">
                <a16:creationId xmlns:a16="http://schemas.microsoft.com/office/drawing/2014/main" id="{DAA0D8D9-D419-4FB2-9A4D-05BF0D80977C}"/>
              </a:ext>
            </a:extLst>
          </p:cNvPr>
          <p:cNvSpPr>
            <a:spLocks noGrp="1"/>
          </p:cNvSpPr>
          <p:nvPr>
            <p:ph type="subTitle" idx="1"/>
          </p:nvPr>
        </p:nvSpPr>
        <p:spPr>
          <a:xfrm>
            <a:off x="304131" y="4418060"/>
            <a:ext cx="3611502" cy="3128191"/>
          </a:xfrm>
        </p:spPr>
        <p:txBody>
          <a:bodyPr anchor="b">
            <a:normAutofit/>
          </a:bodyPr>
          <a:lstStyle/>
          <a:p>
            <a:pPr marL="285750" indent="-285750" algn="l">
              <a:buFont typeface="Arial" panose="020B0604020202020204" pitchFamily="34" charset="0"/>
              <a:buChar char="•"/>
            </a:pPr>
            <a:r>
              <a:rPr lang="en-US" sz="1600" dirty="0">
                <a:solidFill>
                  <a:srgbClr val="FFFFFF"/>
                </a:solidFill>
              </a:rPr>
              <a:t>An increasing trend of employment towards Non-Agriculture industry can be seen, whereas agriculture industry employment % has  declined over the years.</a:t>
            </a:r>
          </a:p>
          <a:p>
            <a:pPr algn="l"/>
            <a:endParaRPr lang="en-US" sz="1600" dirty="0">
              <a:solidFill>
                <a:srgbClr val="FFFFFF"/>
              </a:solidFill>
            </a:endParaRPr>
          </a:p>
          <a:p>
            <a:pPr marL="285750" indent="-285750" algn="l">
              <a:buFont typeface="Arial" panose="020B0604020202020204" pitchFamily="34" charset="0"/>
              <a:buChar char="•"/>
            </a:pPr>
            <a:r>
              <a:rPr lang="en-US" sz="1600" dirty="0">
                <a:solidFill>
                  <a:srgbClr val="FFFFFF"/>
                </a:solidFill>
              </a:rPr>
              <a:t>1950, Agriculture covered 12.15% of employment. 35 years later, It dropped to 2.97% and now again 35 years later in 2020, Agriculture employment is just 1.59%</a:t>
            </a:r>
          </a:p>
          <a:p>
            <a:pPr marL="342900" indent="-342900" algn="l">
              <a:buFont typeface="Arial" panose="020B0604020202020204" pitchFamily="34" charset="0"/>
              <a:buChar char="•"/>
            </a:pPr>
            <a:endParaRPr lang="en-US" sz="1800" dirty="0">
              <a:solidFill>
                <a:srgbClr val="FFFFFF"/>
              </a:solidFill>
            </a:endParaRPr>
          </a:p>
          <a:p>
            <a:pPr marL="342900" indent="-342900" algn="l">
              <a:buFont typeface="Arial" panose="020B0604020202020204" pitchFamily="34" charset="0"/>
              <a:buChar char="•"/>
            </a:pPr>
            <a:endParaRPr lang="en-US" sz="1800" dirty="0">
              <a:solidFill>
                <a:srgbClr val="FFFFFF"/>
              </a:solidFill>
            </a:endParaRPr>
          </a:p>
          <a:p>
            <a:pPr marL="342900" indent="-342900" algn="l">
              <a:buFont typeface="Arial" panose="020B0604020202020204" pitchFamily="34" charset="0"/>
              <a:buChar char="•"/>
            </a:pPr>
            <a:endParaRPr lang="en-US" sz="1800" dirty="0">
              <a:solidFill>
                <a:srgbClr val="FFFFFF"/>
              </a:solidFill>
            </a:endParaRPr>
          </a:p>
          <a:p>
            <a:pPr marL="342900" indent="-342900" algn="l">
              <a:buFont typeface="Arial" panose="020B0604020202020204" pitchFamily="34" charset="0"/>
              <a:buChar char="•"/>
            </a:pPr>
            <a:endParaRPr lang="en-US" sz="1800" dirty="0">
              <a:solidFill>
                <a:srgbClr val="FFFFFF"/>
              </a:solidFill>
            </a:endParaRPr>
          </a:p>
        </p:txBody>
      </p:sp>
      <p:pic>
        <p:nvPicPr>
          <p:cNvPr id="11" name="Picture 10">
            <a:extLst>
              <a:ext uri="{FF2B5EF4-FFF2-40B4-BE49-F238E27FC236}">
                <a16:creationId xmlns:a16="http://schemas.microsoft.com/office/drawing/2014/main" id="{3CD2AD3E-49F1-478A-A4A4-3CFD0F6E1BBB}"/>
              </a:ext>
            </a:extLst>
          </p:cNvPr>
          <p:cNvPicPr>
            <a:picLocks noChangeAspect="1"/>
          </p:cNvPicPr>
          <p:nvPr/>
        </p:nvPicPr>
        <p:blipFill>
          <a:blip r:embed="rId2"/>
          <a:stretch>
            <a:fillRect/>
          </a:stretch>
        </p:blipFill>
        <p:spPr>
          <a:xfrm>
            <a:off x="4502428" y="1694821"/>
            <a:ext cx="7225748" cy="3468358"/>
          </a:xfrm>
          <a:prstGeom prst="rect">
            <a:avLst/>
          </a:prstGeom>
          <a:ln>
            <a:solidFill>
              <a:schemeClr val="tx1"/>
            </a:solidFill>
          </a:ln>
        </p:spPr>
      </p:pic>
    </p:spTree>
    <p:extLst>
      <p:ext uri="{BB962C8B-B14F-4D97-AF65-F5344CB8AC3E}">
        <p14:creationId xmlns:p14="http://schemas.microsoft.com/office/powerpoint/2010/main" val="352059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95558-123A-457C-AD39-584164100985}"/>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kern="1200">
                <a:solidFill>
                  <a:srgbClr val="FFFFFF"/>
                </a:solidFill>
                <a:latin typeface="+mj-lt"/>
                <a:ea typeface="+mj-ea"/>
                <a:cs typeface="+mj-cs"/>
              </a:rPr>
              <a:t>Few thoughts to leave behind:</a:t>
            </a:r>
            <a:br>
              <a:rPr lang="en-US" sz="4400" kern="1200">
                <a:solidFill>
                  <a:srgbClr val="FFFFFF"/>
                </a:solidFill>
                <a:latin typeface="+mj-lt"/>
                <a:ea typeface="+mj-ea"/>
                <a:cs typeface="+mj-cs"/>
              </a:rPr>
            </a:br>
            <a:endParaRPr lang="en-US" sz="4400" kern="1200">
              <a:solidFill>
                <a:srgbClr val="FFFFFF"/>
              </a:solidFill>
              <a:latin typeface="+mj-lt"/>
              <a:ea typeface="+mj-ea"/>
              <a:cs typeface="+mj-cs"/>
            </a:endParaRP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8F90F2EB-B643-4AFB-A68E-FF48B5406191}"/>
              </a:ext>
            </a:extLst>
          </p:cNvPr>
          <p:cNvSpPr>
            <a:spLocks noGrp="1"/>
          </p:cNvSpPr>
          <p:nvPr>
            <p:ph type="subTitle" idx="1"/>
          </p:nvPr>
        </p:nvSpPr>
        <p:spPr>
          <a:xfrm>
            <a:off x="4447308" y="1376313"/>
            <a:ext cx="6906491" cy="4800650"/>
          </a:xfrm>
        </p:spPr>
        <p:txBody>
          <a:bodyPr vert="horz" lIns="91440" tIns="45720" rIns="91440" bIns="45720" rtlCol="0" anchor="ctr">
            <a:normAutofit fontScale="92500" lnSpcReduction="10000"/>
          </a:bodyPr>
          <a:lstStyle/>
          <a:p>
            <a:pPr marL="457200" indent="-228600" algn="l">
              <a:buFont typeface="Arial" panose="020B0604020202020204" pitchFamily="34" charset="0"/>
              <a:buChar char="•"/>
            </a:pPr>
            <a:r>
              <a:rPr lang="en-US" sz="2000" dirty="0"/>
              <a:t>Labor % has been constantly increasing from 1990 to 2000. At one point in 2001, It reached 66.82%. Why did rate of increase starting to decline later?</a:t>
            </a:r>
          </a:p>
          <a:p>
            <a:pPr marL="457200" indent="-228600" algn="l">
              <a:buFont typeface="Arial" panose="020B0604020202020204" pitchFamily="34" charset="0"/>
              <a:buChar char="•"/>
            </a:pPr>
            <a:endParaRPr lang="en-US" sz="2000" dirty="0"/>
          </a:p>
          <a:p>
            <a:pPr marL="457200" indent="-228600" algn="l">
              <a:buFont typeface="Arial" panose="020B0604020202020204" pitchFamily="34" charset="0"/>
              <a:buChar char="•"/>
            </a:pPr>
            <a:r>
              <a:rPr lang="en-US" sz="2000" dirty="0"/>
              <a:t>Labor trend has declined from 2019 to 2020 from 63.10 % to 61.75%. How much Covid is the reason for this decline?</a:t>
            </a:r>
          </a:p>
          <a:p>
            <a:pPr marL="457200" indent="-228600" algn="l">
              <a:buFont typeface="Arial" panose="020B0604020202020204" pitchFamily="34" charset="0"/>
              <a:buChar char="•"/>
            </a:pPr>
            <a:endParaRPr lang="en-US" sz="2000" dirty="0"/>
          </a:p>
          <a:p>
            <a:pPr marL="457200" indent="-228600" algn="l">
              <a:buFont typeface="Arial" panose="020B0604020202020204" pitchFamily="34" charset="0"/>
              <a:buChar char="•"/>
            </a:pPr>
            <a:r>
              <a:rPr lang="en-US" sz="2000" dirty="0"/>
              <a:t>Slide 4 says labor % has been increasing and slide 5 says Agriculture employment has been decreasing. Where is the labor going? What other sectors are emerging? Which other sectors the most employment?</a:t>
            </a:r>
          </a:p>
          <a:p>
            <a:pPr marL="457200" indent="-228600" algn="l">
              <a:buFont typeface="Arial" panose="020B0604020202020204" pitchFamily="34" charset="0"/>
              <a:buChar char="•"/>
            </a:pPr>
            <a:endParaRPr lang="en-US" sz="2000" dirty="0"/>
          </a:p>
          <a:p>
            <a:pPr marL="457200" indent="-228600" algn="l">
              <a:buFont typeface="Arial" panose="020B0604020202020204" pitchFamily="34" charset="0"/>
              <a:buChar char="•"/>
            </a:pPr>
            <a:r>
              <a:rPr lang="en-US" sz="2000" dirty="0"/>
              <a:t>Most Important – We know the world population is expanding, and everyone need food. Then how a small section of employment is sustaining such massive population and how much technology is contributing it minimize the Agriculture employment?</a:t>
            </a:r>
          </a:p>
          <a:p>
            <a:pPr marL="457200" indent="-228600" algn="l">
              <a:buFont typeface="Arial" panose="020B0604020202020204" pitchFamily="34" charset="0"/>
              <a:buChar char="•"/>
            </a:pPr>
            <a:endParaRPr lang="en-US" sz="2000" dirty="0"/>
          </a:p>
          <a:p>
            <a:pPr marL="457200"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40086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5458949B-69B5-40C8-9BD0-537AEFDC5962}"/>
              </a:ext>
            </a:extLst>
          </p:cNvPr>
          <p:cNvSpPr>
            <a:spLocks noGrp="1"/>
          </p:cNvSpPr>
          <p:nvPr>
            <p:ph type="subTitle" idx="1"/>
          </p:nvPr>
        </p:nvSpPr>
        <p:spPr>
          <a:xfrm>
            <a:off x="1661543" y="2770976"/>
            <a:ext cx="9078628" cy="860620"/>
          </a:xfrm>
        </p:spPr>
        <p:txBody>
          <a:bodyPr anchor="ctr">
            <a:normAutofit/>
          </a:bodyPr>
          <a:lstStyle/>
          <a:p>
            <a:r>
              <a:rPr lang="en-US" sz="2200" dirty="0">
                <a:solidFill>
                  <a:srgbClr val="FFFFFF"/>
                </a:solidFill>
              </a:rPr>
              <a:t>Thanks</a:t>
            </a:r>
          </a:p>
          <a:p>
            <a:r>
              <a:rPr lang="en-US" sz="2200" dirty="0">
                <a:solidFill>
                  <a:srgbClr val="FFFFFF"/>
                </a:solidFill>
              </a:rPr>
              <a:t>Ajay Kumar</a:t>
            </a:r>
          </a:p>
          <a:p>
            <a:endParaRPr lang="en-US" sz="2200" dirty="0">
              <a:solidFill>
                <a:srgbClr val="FFFFFF"/>
              </a:solidFill>
            </a:endParaRPr>
          </a:p>
        </p:txBody>
      </p:sp>
    </p:spTree>
    <p:extLst>
      <p:ext uri="{BB962C8B-B14F-4D97-AF65-F5344CB8AC3E}">
        <p14:creationId xmlns:p14="http://schemas.microsoft.com/office/powerpoint/2010/main" val="191510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7A80F826D5284E86D46CBB194A7865" ma:contentTypeVersion="2" ma:contentTypeDescription="Create a new document." ma:contentTypeScope="" ma:versionID="6e7bf684ad74d63fcaadd9f273d074f8">
  <xsd:schema xmlns:xsd="http://www.w3.org/2001/XMLSchema" xmlns:xs="http://www.w3.org/2001/XMLSchema" xmlns:p="http://schemas.microsoft.com/office/2006/metadata/properties" xmlns:ns3="640ccf31-61f8-4cd5-be17-816dbc12aca3" targetNamespace="http://schemas.microsoft.com/office/2006/metadata/properties" ma:root="true" ma:fieldsID="88db5e5fe8eb2d29a17eb70bc6b507cc" ns3:_="">
    <xsd:import namespace="640ccf31-61f8-4cd5-be17-816dbc12aca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0ccf31-61f8-4cd5-be17-816dbc12ac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BED7-CC68-4FE0-B7F5-DF358F8A35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0ccf31-61f8-4cd5-be17-816dbc12ac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209914-F551-4F09-864A-10D524C9337F}">
  <ds:schemaRefs>
    <ds:schemaRef ds:uri="http://purl.org/dc/dcmitype/"/>
    <ds:schemaRef ds:uri="http://schemas.microsoft.com/office/2006/metadata/properties"/>
    <ds:schemaRef ds:uri="http://purl.org/dc/elements/1.1/"/>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640ccf31-61f8-4cd5-be17-816dbc12aca3"/>
  </ds:schemaRefs>
</ds:datastoreItem>
</file>

<file path=customXml/itemProps3.xml><?xml version="1.0" encoding="utf-8"?>
<ds:datastoreItem xmlns:ds="http://schemas.openxmlformats.org/officeDocument/2006/customXml" ds:itemID="{13C1F0FE-3E9F-40A7-A056-63F11000A1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278</TotalTime>
  <Words>405</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American Employment data Dashboard</vt:lpstr>
      <vt:lpstr>Dashboard Key Points:</vt:lpstr>
      <vt:lpstr>PowerPoint Presentation</vt:lpstr>
      <vt:lpstr>Employment History in Percentage</vt:lpstr>
      <vt:lpstr>Agrarian to Non-Agrarian Employment 2020</vt:lpstr>
      <vt:lpstr>Few thoughts to leave behind: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Employment data Dashboard</dc:title>
  <dc:creator>Ajay  Kumar</dc:creator>
  <cp:lastModifiedBy>Ajay  Kumar</cp:lastModifiedBy>
  <cp:revision>10</cp:revision>
  <dcterms:created xsi:type="dcterms:W3CDTF">2021-09-24T19:39:05Z</dcterms:created>
  <dcterms:modified xsi:type="dcterms:W3CDTF">2021-09-26T06:28:21Z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0x010100967A80F826D5284E86D46CBB194A7865</vt:lpwstr>
  </property>
</Properties>
</file>