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png" Type="http://schemas.openxmlformats.org/officeDocument/2006/relationships/image"/><Relationship Id="rId40" Target="../media/image39.jpe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11" Target="../media/image49.png" Type="http://schemas.openxmlformats.org/officeDocument/2006/relationships/image"/><Relationship Id="rId12" Target="../media/image50.svg" Type="http://schemas.openxmlformats.org/officeDocument/2006/relationships/image"/><Relationship Id="rId13" Target="../media/image51.png" Type="http://schemas.openxmlformats.org/officeDocument/2006/relationships/image"/><Relationship Id="rId14" Target="../media/image52.svg" Type="http://schemas.openxmlformats.org/officeDocument/2006/relationships/image"/><Relationship Id="rId15" Target="../media/image53.png" Type="http://schemas.openxmlformats.org/officeDocument/2006/relationships/image"/><Relationship Id="rId16" Target="../media/image54.svg" Type="http://schemas.openxmlformats.org/officeDocument/2006/relationships/image"/><Relationship Id="rId17" Target="../media/image55.png" Type="http://schemas.openxmlformats.org/officeDocument/2006/relationships/image"/><Relationship Id="rId18" Target="../media/image56.svg" Type="http://schemas.openxmlformats.org/officeDocument/2006/relationships/image"/><Relationship Id="rId19" Target="../media/image25.png" Type="http://schemas.openxmlformats.org/officeDocument/2006/relationships/image"/><Relationship Id="rId2" Target="../media/image40.png" Type="http://schemas.openxmlformats.org/officeDocument/2006/relationships/image"/><Relationship Id="rId20" Target="../media/image26.svg" Type="http://schemas.openxmlformats.org/officeDocument/2006/relationships/image"/><Relationship Id="rId21" Target="../media/image39.jpe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jpe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79603" y="-3871569"/>
            <a:ext cx="15202249" cy="16230902"/>
          </a:xfrm>
          <a:custGeom>
            <a:avLst/>
            <a:gdLst/>
            <a:ahLst/>
            <a:cxnLst/>
            <a:rect r="r" b="b" t="t" l="l"/>
            <a:pathLst>
              <a:path h="16230902" w="15202249">
                <a:moveTo>
                  <a:pt x="0" y="0"/>
                </a:moveTo>
                <a:lnTo>
                  <a:pt x="15202249" y="0"/>
                </a:lnTo>
                <a:lnTo>
                  <a:pt x="15202249" y="16230902"/>
                </a:lnTo>
                <a:lnTo>
                  <a:pt x="0" y="162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0" r="-1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-2057400"/>
            <a:ext cx="4104513" cy="4114800"/>
          </a:xfrm>
          <a:custGeom>
            <a:avLst/>
            <a:gdLst/>
            <a:ahLst/>
            <a:cxnLst/>
            <a:rect r="r" b="b" t="t" l="l"/>
            <a:pathLst>
              <a:path h="4114800" w="4104513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5" t="0" r="-1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1480" y="602407"/>
            <a:ext cx="18211137" cy="19227582"/>
          </a:xfrm>
          <a:custGeom>
            <a:avLst/>
            <a:gdLst/>
            <a:ahLst/>
            <a:cxnLst/>
            <a:rect r="r" b="b" t="t" l="l"/>
            <a:pathLst>
              <a:path h="19227582" w="18211137">
                <a:moveTo>
                  <a:pt x="0" y="0"/>
                </a:moveTo>
                <a:lnTo>
                  <a:pt x="18211137" y="0"/>
                </a:lnTo>
                <a:lnTo>
                  <a:pt x="18211137" y="19227582"/>
                </a:lnTo>
                <a:lnTo>
                  <a:pt x="0" y="19227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06126" y="2123888"/>
            <a:ext cx="14002886" cy="14782664"/>
          </a:xfrm>
          <a:custGeom>
            <a:avLst/>
            <a:gdLst/>
            <a:ahLst/>
            <a:cxnLst/>
            <a:rect r="r" b="b" t="t" l="l"/>
            <a:pathLst>
              <a:path h="14782664" w="14002886">
                <a:moveTo>
                  <a:pt x="0" y="0"/>
                </a:moveTo>
                <a:lnTo>
                  <a:pt x="14002886" y="0"/>
                </a:lnTo>
                <a:lnTo>
                  <a:pt x="14002886" y="14782664"/>
                </a:lnTo>
                <a:lnTo>
                  <a:pt x="0" y="14782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9" t="0" r="-2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30198" y="-1030514"/>
            <a:ext cx="13544698" cy="13646761"/>
          </a:xfrm>
          <a:custGeom>
            <a:avLst/>
            <a:gdLst/>
            <a:ahLst/>
            <a:cxnLst/>
            <a:rect r="r" b="b" t="t" l="l"/>
            <a:pathLst>
              <a:path h="13646761" w="13544698">
                <a:moveTo>
                  <a:pt x="0" y="0"/>
                </a:moveTo>
                <a:lnTo>
                  <a:pt x="13544698" y="0"/>
                </a:lnTo>
                <a:lnTo>
                  <a:pt x="13544698" y="13646761"/>
                </a:lnTo>
                <a:lnTo>
                  <a:pt x="0" y="13646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87842" y="3715864"/>
            <a:ext cx="5118412" cy="5118412"/>
          </a:xfrm>
          <a:custGeom>
            <a:avLst/>
            <a:gdLst/>
            <a:ahLst/>
            <a:cxnLst/>
            <a:rect r="r" b="b" t="t" l="l"/>
            <a:pathLst>
              <a:path h="5118412" w="5118412">
                <a:moveTo>
                  <a:pt x="0" y="0"/>
                </a:moveTo>
                <a:lnTo>
                  <a:pt x="5118412" y="0"/>
                </a:lnTo>
                <a:lnTo>
                  <a:pt x="5118412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09475" y="4337497"/>
            <a:ext cx="3875152" cy="3875151"/>
            <a:chOff x="0" y="0"/>
            <a:chExt cx="5166869" cy="51668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66868" cy="5166868"/>
            </a:xfrm>
            <a:custGeom>
              <a:avLst/>
              <a:gdLst/>
              <a:ahLst/>
              <a:cxnLst/>
              <a:rect r="r" b="b" t="t" l="l"/>
              <a:pathLst>
                <a:path h="5166868" w="5166868">
                  <a:moveTo>
                    <a:pt x="5166868" y="2583434"/>
                  </a:moveTo>
                  <a:cubicBezTo>
                    <a:pt x="5166868" y="4010279"/>
                    <a:pt x="4010152" y="5166868"/>
                    <a:pt x="2583434" y="5166868"/>
                  </a:cubicBezTo>
                  <a:cubicBezTo>
                    <a:pt x="1156716" y="5166868"/>
                    <a:pt x="0" y="4010152"/>
                    <a:pt x="0" y="2583434"/>
                  </a:cubicBezTo>
                  <a:cubicBezTo>
                    <a:pt x="0" y="1156716"/>
                    <a:pt x="1156716" y="0"/>
                    <a:pt x="2583434" y="0"/>
                  </a:cubicBezTo>
                  <a:cubicBezTo>
                    <a:pt x="4010152" y="0"/>
                    <a:pt x="5166868" y="1156716"/>
                    <a:pt x="5166868" y="2583434"/>
                  </a:cubicBezTo>
                  <a:close/>
                </a:path>
              </a:pathLst>
            </a:custGeom>
            <a:blipFill>
              <a:blip r:embed="rId14"/>
              <a:stretch>
                <a:fillRect l="-28571" t="0" r="-2857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69938" y="4297960"/>
            <a:ext cx="3954209" cy="3954113"/>
            <a:chOff x="0" y="0"/>
            <a:chExt cx="5272278" cy="52721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72278" cy="5272151"/>
            </a:xfrm>
            <a:custGeom>
              <a:avLst/>
              <a:gdLst/>
              <a:ahLst/>
              <a:cxnLst/>
              <a:rect r="r" b="b" t="t" l="l"/>
              <a:pathLst>
                <a:path h="5272151" w="5272278">
                  <a:moveTo>
                    <a:pt x="5272278" y="2636139"/>
                  </a:moveTo>
                  <a:cubicBezTo>
                    <a:pt x="5272278" y="3340354"/>
                    <a:pt x="4998085" y="4002278"/>
                    <a:pt x="4500245" y="4500118"/>
                  </a:cubicBezTo>
                  <a:cubicBezTo>
                    <a:pt x="4002405" y="4997958"/>
                    <a:pt x="3340354" y="5272151"/>
                    <a:pt x="2636266" y="5272151"/>
                  </a:cubicBezTo>
                  <a:cubicBezTo>
                    <a:pt x="1932178" y="5272151"/>
                    <a:pt x="1270000" y="4997958"/>
                    <a:pt x="772160" y="4500118"/>
                  </a:cubicBezTo>
                  <a:cubicBezTo>
                    <a:pt x="274320" y="4002278"/>
                    <a:pt x="0" y="3340227"/>
                    <a:pt x="0" y="2636139"/>
                  </a:cubicBezTo>
                  <a:cubicBezTo>
                    <a:pt x="0" y="1932051"/>
                    <a:pt x="274193" y="1269873"/>
                    <a:pt x="772033" y="772033"/>
                  </a:cubicBezTo>
                  <a:cubicBezTo>
                    <a:pt x="1269873" y="274193"/>
                    <a:pt x="1932051" y="0"/>
                    <a:pt x="2636139" y="0"/>
                  </a:cubicBezTo>
                  <a:cubicBezTo>
                    <a:pt x="3340227" y="0"/>
                    <a:pt x="4002278" y="274193"/>
                    <a:pt x="4500118" y="772033"/>
                  </a:cubicBezTo>
                  <a:cubicBezTo>
                    <a:pt x="4997958" y="1269873"/>
                    <a:pt x="5272278" y="1931924"/>
                    <a:pt x="5272278" y="2636012"/>
                  </a:cubicBezTo>
                  <a:close/>
                </a:path>
              </a:pathLst>
            </a:custGeom>
            <a:blipFill>
              <a:blip r:embed="rId15"/>
              <a:stretch>
                <a:fillRect l="0" t="-1" r="0" b="-1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175297" y="7581172"/>
            <a:ext cx="2930521" cy="3280904"/>
          </a:xfrm>
          <a:custGeom>
            <a:avLst/>
            <a:gdLst/>
            <a:ahLst/>
            <a:cxnLst/>
            <a:rect r="r" b="b" t="t" l="l"/>
            <a:pathLst>
              <a:path h="3280904" w="2930521">
                <a:moveTo>
                  <a:pt x="0" y="0"/>
                </a:moveTo>
                <a:lnTo>
                  <a:pt x="2930521" y="0"/>
                </a:lnTo>
                <a:lnTo>
                  <a:pt x="2930521" y="3280904"/>
                </a:lnTo>
                <a:lnTo>
                  <a:pt x="0" y="328090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25" r="0" b="-2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96318" y="8272952"/>
            <a:ext cx="3946365" cy="4420897"/>
          </a:xfrm>
          <a:custGeom>
            <a:avLst/>
            <a:gdLst/>
            <a:ahLst/>
            <a:cxnLst/>
            <a:rect r="r" b="b" t="t" l="l"/>
            <a:pathLst>
              <a:path h="4420897" w="3946365">
                <a:moveTo>
                  <a:pt x="0" y="0"/>
                </a:moveTo>
                <a:lnTo>
                  <a:pt x="3946365" y="0"/>
                </a:lnTo>
                <a:lnTo>
                  <a:pt x="3946365" y="4420897"/>
                </a:lnTo>
                <a:lnTo>
                  <a:pt x="0" y="4420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71828" y="-1549545"/>
            <a:ext cx="3825929" cy="4003239"/>
          </a:xfrm>
          <a:custGeom>
            <a:avLst/>
            <a:gdLst/>
            <a:ahLst/>
            <a:cxnLst/>
            <a:rect r="r" b="b" t="t" l="l"/>
            <a:pathLst>
              <a:path h="4003239" w="3825929">
                <a:moveTo>
                  <a:pt x="0" y="0"/>
                </a:moveTo>
                <a:lnTo>
                  <a:pt x="3825929" y="0"/>
                </a:lnTo>
                <a:lnTo>
                  <a:pt x="3825929" y="4003239"/>
                </a:lnTo>
                <a:lnTo>
                  <a:pt x="0" y="400323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-43" r="0" b="-4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363620" y="9901076"/>
            <a:ext cx="6187294" cy="143428"/>
          </a:xfrm>
          <a:custGeom>
            <a:avLst/>
            <a:gdLst/>
            <a:ahLst/>
            <a:cxnLst/>
            <a:rect r="r" b="b" t="t" l="l"/>
            <a:pathLst>
              <a:path h="143428" w="6187294">
                <a:moveTo>
                  <a:pt x="0" y="0"/>
                </a:moveTo>
                <a:lnTo>
                  <a:pt x="6187294" y="0"/>
                </a:lnTo>
                <a:lnTo>
                  <a:pt x="6187294" y="143428"/>
                </a:lnTo>
                <a:lnTo>
                  <a:pt x="0" y="14342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-3093" r="0" b="-3093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811459">
            <a:off x="6899522" y="6991161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935178">
            <a:off x="9140217" y="262078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2935178">
            <a:off x="17422526" y="8810592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636328" y="9852373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0">
            <a:off x="-1215091" y="8158798"/>
            <a:ext cx="4104513" cy="4114800"/>
          </a:xfrm>
          <a:custGeom>
            <a:avLst/>
            <a:gdLst/>
            <a:ahLst/>
            <a:cxnLst/>
            <a:rect r="r" b="b" t="t" l="l"/>
            <a:pathLst>
              <a:path h="4114800" w="4104513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5" t="0" r="-125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29918" y="704125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0" y="0"/>
                </a:moveTo>
                <a:lnTo>
                  <a:pt x="1066813" y="0"/>
                </a:lnTo>
                <a:lnTo>
                  <a:pt x="1066813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8697457" y="9103612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1066813" y="0"/>
                </a:moveTo>
                <a:lnTo>
                  <a:pt x="0" y="0"/>
                </a:lnTo>
                <a:lnTo>
                  <a:pt x="0" y="309376"/>
                </a:lnTo>
                <a:lnTo>
                  <a:pt x="1066813" y="309376"/>
                </a:lnTo>
                <a:lnTo>
                  <a:pt x="1066813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84906" y="4885843"/>
            <a:ext cx="7394661" cy="895697"/>
          </a:xfrm>
          <a:custGeom>
            <a:avLst/>
            <a:gdLst/>
            <a:ahLst/>
            <a:cxnLst/>
            <a:rect r="r" b="b" t="t" l="l"/>
            <a:pathLst>
              <a:path h="895697" w="7394661">
                <a:moveTo>
                  <a:pt x="0" y="0"/>
                </a:moveTo>
                <a:lnTo>
                  <a:pt x="7394661" y="0"/>
                </a:lnTo>
                <a:lnTo>
                  <a:pt x="7394661" y="895697"/>
                </a:lnTo>
                <a:lnTo>
                  <a:pt x="0" y="89569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-469" r="0" b="-469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34384" y="8762533"/>
            <a:ext cx="434163" cy="434163"/>
          </a:xfrm>
          <a:custGeom>
            <a:avLst/>
            <a:gdLst/>
            <a:ahLst/>
            <a:cxnLst/>
            <a:rect r="r" b="b" t="t" l="l"/>
            <a:pathLst>
              <a:path h="434163" w="434163">
                <a:moveTo>
                  <a:pt x="0" y="0"/>
                </a:moveTo>
                <a:lnTo>
                  <a:pt x="434163" y="0"/>
                </a:lnTo>
                <a:lnTo>
                  <a:pt x="434163" y="434163"/>
                </a:lnTo>
                <a:lnTo>
                  <a:pt x="0" y="43416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7828" y="6205697"/>
            <a:ext cx="4366167" cy="2335032"/>
          </a:xfrm>
          <a:custGeom>
            <a:avLst/>
            <a:gdLst/>
            <a:ahLst/>
            <a:cxnLst/>
            <a:rect r="r" b="b" t="t" l="l"/>
            <a:pathLst>
              <a:path h="2335032" w="4366167">
                <a:moveTo>
                  <a:pt x="0" y="0"/>
                </a:moveTo>
                <a:lnTo>
                  <a:pt x="4366167" y="0"/>
                </a:lnTo>
                <a:lnTo>
                  <a:pt x="4366167" y="2335032"/>
                </a:lnTo>
                <a:lnTo>
                  <a:pt x="0" y="2335032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-107" r="0" b="-107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471190" y="6270422"/>
            <a:ext cx="701878" cy="701878"/>
          </a:xfrm>
          <a:custGeom>
            <a:avLst/>
            <a:gdLst/>
            <a:ahLst/>
            <a:cxnLst/>
            <a:rect r="r" b="b" t="t" l="l"/>
            <a:pathLst>
              <a:path h="701878" w="701878">
                <a:moveTo>
                  <a:pt x="0" y="0"/>
                </a:moveTo>
                <a:lnTo>
                  <a:pt x="701878" y="0"/>
                </a:lnTo>
                <a:lnTo>
                  <a:pt x="701878" y="701878"/>
                </a:lnTo>
                <a:lnTo>
                  <a:pt x="0" y="701878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231614" y="3062614"/>
            <a:ext cx="391889" cy="391889"/>
          </a:xfrm>
          <a:custGeom>
            <a:avLst/>
            <a:gdLst/>
            <a:ahLst/>
            <a:cxnLst/>
            <a:rect r="r" b="b" t="t" l="l"/>
            <a:pathLst>
              <a:path h="391889" w="391889">
                <a:moveTo>
                  <a:pt x="0" y="0"/>
                </a:moveTo>
                <a:lnTo>
                  <a:pt x="391889" y="0"/>
                </a:lnTo>
                <a:lnTo>
                  <a:pt x="391889" y="391889"/>
                </a:lnTo>
                <a:lnTo>
                  <a:pt x="0" y="39188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357385" y="1668839"/>
            <a:ext cx="680143" cy="680143"/>
          </a:xfrm>
          <a:custGeom>
            <a:avLst/>
            <a:gdLst/>
            <a:ahLst/>
            <a:cxnLst/>
            <a:rect r="r" b="b" t="t" l="l"/>
            <a:pathLst>
              <a:path h="680143" w="680143">
                <a:moveTo>
                  <a:pt x="0" y="0"/>
                </a:moveTo>
                <a:lnTo>
                  <a:pt x="680143" y="0"/>
                </a:lnTo>
                <a:lnTo>
                  <a:pt x="680143" y="680143"/>
                </a:lnTo>
                <a:lnTo>
                  <a:pt x="0" y="6801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535143" y="6377610"/>
            <a:ext cx="391889" cy="391889"/>
          </a:xfrm>
          <a:custGeom>
            <a:avLst/>
            <a:gdLst/>
            <a:ahLst/>
            <a:cxnLst/>
            <a:rect r="r" b="b" t="t" l="l"/>
            <a:pathLst>
              <a:path h="391889" w="391889">
                <a:moveTo>
                  <a:pt x="0" y="0"/>
                </a:moveTo>
                <a:lnTo>
                  <a:pt x="391889" y="0"/>
                </a:lnTo>
                <a:lnTo>
                  <a:pt x="391889" y="391889"/>
                </a:lnTo>
                <a:lnTo>
                  <a:pt x="0" y="39188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5500936" y="7349259"/>
            <a:ext cx="680143" cy="680143"/>
          </a:xfrm>
          <a:custGeom>
            <a:avLst/>
            <a:gdLst/>
            <a:ahLst/>
            <a:cxnLst/>
            <a:rect r="r" b="b" t="t" l="l"/>
            <a:pathLst>
              <a:path h="680143" w="680143">
                <a:moveTo>
                  <a:pt x="0" y="0"/>
                </a:moveTo>
                <a:lnTo>
                  <a:pt x="680143" y="0"/>
                </a:lnTo>
                <a:lnTo>
                  <a:pt x="680143" y="680143"/>
                </a:lnTo>
                <a:lnTo>
                  <a:pt x="0" y="6801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470967" y="255320"/>
            <a:ext cx="5375338" cy="1043750"/>
            <a:chOff x="0" y="0"/>
            <a:chExt cx="7167118" cy="139166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/>
              <a:stretch>
                <a:fillRect l="0" t="-281" r="0" b="-281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367930" y="3658714"/>
            <a:ext cx="6827984" cy="91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b="true" sz="5796" spc="-173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52457" y="1288854"/>
            <a:ext cx="7668757" cy="226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7"/>
              </a:lnSpc>
            </a:pPr>
            <a:r>
              <a:rPr lang="en-US" sz="54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4903526"/>
            <a:ext cx="5506443" cy="66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7"/>
              </a:lnSpc>
            </a:pPr>
            <a:r>
              <a:rPr lang="en-US" b="true" sz="3283" spc="328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Socratic Study Quest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25762" y="8641819"/>
            <a:ext cx="5133180" cy="48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34101" y="6721753"/>
            <a:ext cx="3063983" cy="50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481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Sourabh Rajput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34101" y="7166516"/>
            <a:ext cx="2875140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 September 2025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18818" y="7533857"/>
            <a:ext cx="3679637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SISTec-Gn , Bhopal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25937" y="6360639"/>
            <a:ext cx="3063983" cy="50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481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AIVolution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42308" y="586806"/>
            <a:ext cx="11359450" cy="895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71676"/>
            <a:ext cx="16230600" cy="177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Anticipated Impact: We expect to see improved student retention and deeper understanding of topics. This project aims to transform learning from a passive to an active and engaging experience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44" r="0" b="-84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518" r="0" b="-15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8" cy="1043749"/>
            <a:chOff x="0" y="0"/>
            <a:chExt cx="7167118" cy="13916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81" r="0" b="-281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3" y="5290646"/>
            <a:ext cx="16230600" cy="290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Success Metrics (KPIs):</a:t>
            </a:r>
          </a:p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 Retention Rate: How often students return to the app.</a:t>
            </a:r>
          </a:p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Topic Mastery Scores: Improvement in scores on quizzes and quests.</a:t>
            </a:r>
          </a:p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 Engagement: Time spent on the platform and number of quests completed per session.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9985" y="-1110580"/>
            <a:ext cx="7015320" cy="6453774"/>
          </a:xfrm>
          <a:custGeom>
            <a:avLst/>
            <a:gdLst/>
            <a:ahLst/>
            <a:cxnLst/>
            <a:rect r="r" b="b" t="t" l="l"/>
            <a:pathLst>
              <a:path h="6453774" w="7015320">
                <a:moveTo>
                  <a:pt x="0" y="0"/>
                </a:moveTo>
                <a:lnTo>
                  <a:pt x="7015320" y="0"/>
                </a:lnTo>
                <a:lnTo>
                  <a:pt x="7015320" y="6453774"/>
                </a:lnTo>
                <a:lnTo>
                  <a:pt x="0" y="645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49983" y="4721440"/>
            <a:ext cx="8236628" cy="7560579"/>
          </a:xfrm>
          <a:custGeom>
            <a:avLst/>
            <a:gdLst/>
            <a:ahLst/>
            <a:cxnLst/>
            <a:rect r="r" b="b" t="t" l="l"/>
            <a:pathLst>
              <a:path h="7560579" w="8236628">
                <a:moveTo>
                  <a:pt x="0" y="0"/>
                </a:moveTo>
                <a:lnTo>
                  <a:pt x="8236628" y="0"/>
                </a:lnTo>
                <a:lnTo>
                  <a:pt x="8236628" y="7560579"/>
                </a:lnTo>
                <a:lnTo>
                  <a:pt x="0" y="7560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034734" y="1419490"/>
            <a:ext cx="8044244" cy="7107555"/>
            <a:chOff x="0" y="0"/>
            <a:chExt cx="10725658" cy="94767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25658" cy="9476740"/>
            </a:xfrm>
            <a:custGeom>
              <a:avLst/>
              <a:gdLst/>
              <a:ahLst/>
              <a:cxnLst/>
              <a:rect r="r" b="b" t="t" l="l"/>
              <a:pathLst>
                <a:path h="9476740" w="10725658">
                  <a:moveTo>
                    <a:pt x="7527290" y="0"/>
                  </a:moveTo>
                  <a:lnTo>
                    <a:pt x="3198495" y="0"/>
                  </a:lnTo>
                  <a:cubicBezTo>
                    <a:pt x="2844800" y="0"/>
                    <a:pt x="2518029" y="188722"/>
                    <a:pt x="2341245" y="494919"/>
                  </a:cubicBezTo>
                  <a:lnTo>
                    <a:pt x="176784" y="4243451"/>
                  </a:lnTo>
                  <a:cubicBezTo>
                    <a:pt x="0" y="4549648"/>
                    <a:pt x="0" y="4927092"/>
                    <a:pt x="176784" y="5233289"/>
                  </a:cubicBezTo>
                  <a:lnTo>
                    <a:pt x="2341245" y="8981821"/>
                  </a:lnTo>
                  <a:cubicBezTo>
                    <a:pt x="2518029" y="9288018"/>
                    <a:pt x="2844927" y="9476740"/>
                    <a:pt x="3198495" y="9476740"/>
                  </a:cubicBezTo>
                  <a:lnTo>
                    <a:pt x="7527290" y="9476740"/>
                  </a:lnTo>
                  <a:cubicBezTo>
                    <a:pt x="7880985" y="9476740"/>
                    <a:pt x="8207756" y="9288018"/>
                    <a:pt x="8384540" y="8981821"/>
                  </a:cubicBezTo>
                  <a:lnTo>
                    <a:pt x="10548874" y="5233289"/>
                  </a:lnTo>
                  <a:cubicBezTo>
                    <a:pt x="10725658" y="4927092"/>
                    <a:pt x="10725658" y="4549648"/>
                    <a:pt x="10548874" y="4243451"/>
                  </a:cubicBezTo>
                  <a:lnTo>
                    <a:pt x="8384540" y="494919"/>
                  </a:lnTo>
                  <a:cubicBezTo>
                    <a:pt x="8207756" y="188722"/>
                    <a:pt x="7880985" y="0"/>
                    <a:pt x="7527290" y="0"/>
                  </a:cubicBezTo>
                  <a:close/>
                </a:path>
              </a:pathLst>
            </a:custGeom>
            <a:blipFill>
              <a:blip r:embed="rId6"/>
              <a:stretch>
                <a:fillRect l="-16734" t="0" r="-16734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2228758" y="1233753"/>
            <a:ext cx="8432387" cy="7479030"/>
          </a:xfrm>
          <a:custGeom>
            <a:avLst/>
            <a:gdLst/>
            <a:ahLst/>
            <a:cxnLst/>
            <a:rect r="r" b="b" t="t" l="l"/>
            <a:pathLst>
              <a:path h="7479030" w="8432387">
                <a:moveTo>
                  <a:pt x="0" y="0"/>
                </a:moveTo>
                <a:lnTo>
                  <a:pt x="8432387" y="0"/>
                </a:lnTo>
                <a:lnTo>
                  <a:pt x="8432387" y="7479030"/>
                </a:lnTo>
                <a:lnTo>
                  <a:pt x="0" y="74790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2837" y="8281551"/>
            <a:ext cx="1729062" cy="2773495"/>
          </a:xfrm>
          <a:custGeom>
            <a:avLst/>
            <a:gdLst/>
            <a:ahLst/>
            <a:cxnLst/>
            <a:rect r="r" b="b" t="t" l="l"/>
            <a:pathLst>
              <a:path h="2773495" w="1729062">
                <a:moveTo>
                  <a:pt x="0" y="0"/>
                </a:moveTo>
                <a:lnTo>
                  <a:pt x="1729062" y="0"/>
                </a:lnTo>
                <a:lnTo>
                  <a:pt x="1729062" y="2773495"/>
                </a:lnTo>
                <a:lnTo>
                  <a:pt x="0" y="27734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76062" y="-540740"/>
            <a:ext cx="1742184" cy="2766480"/>
          </a:xfrm>
          <a:custGeom>
            <a:avLst/>
            <a:gdLst/>
            <a:ahLst/>
            <a:cxnLst/>
            <a:rect r="r" b="b" t="t" l="l"/>
            <a:pathLst>
              <a:path h="2766480" w="1742184">
                <a:moveTo>
                  <a:pt x="0" y="0"/>
                </a:moveTo>
                <a:lnTo>
                  <a:pt x="1742184" y="0"/>
                </a:lnTo>
                <a:lnTo>
                  <a:pt x="1742184" y="2766480"/>
                </a:lnTo>
                <a:lnTo>
                  <a:pt x="0" y="27664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70" r="0" b="-7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28680" y="2100924"/>
            <a:ext cx="432085" cy="432085"/>
          </a:xfrm>
          <a:custGeom>
            <a:avLst/>
            <a:gdLst/>
            <a:ahLst/>
            <a:cxnLst/>
            <a:rect r="r" b="b" t="t" l="l"/>
            <a:pathLst>
              <a:path h="432085" w="432085">
                <a:moveTo>
                  <a:pt x="0" y="0"/>
                </a:moveTo>
                <a:lnTo>
                  <a:pt x="432085" y="0"/>
                </a:lnTo>
                <a:lnTo>
                  <a:pt x="432085" y="432085"/>
                </a:lnTo>
                <a:lnTo>
                  <a:pt x="0" y="4320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23638" y="7735954"/>
            <a:ext cx="432085" cy="432085"/>
          </a:xfrm>
          <a:custGeom>
            <a:avLst/>
            <a:gdLst/>
            <a:ahLst/>
            <a:cxnLst/>
            <a:rect r="r" b="b" t="t" l="l"/>
            <a:pathLst>
              <a:path h="432085" w="432085">
                <a:moveTo>
                  <a:pt x="0" y="0"/>
                </a:moveTo>
                <a:lnTo>
                  <a:pt x="432085" y="0"/>
                </a:lnTo>
                <a:lnTo>
                  <a:pt x="432085" y="432085"/>
                </a:lnTo>
                <a:lnTo>
                  <a:pt x="0" y="4320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66574" y="913895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29565" y="90935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07014" y="6307095"/>
            <a:ext cx="12485669" cy="700320"/>
          </a:xfrm>
          <a:custGeom>
            <a:avLst/>
            <a:gdLst/>
            <a:ahLst/>
            <a:cxnLst/>
            <a:rect r="r" b="b" t="t" l="l"/>
            <a:pathLst>
              <a:path h="700320" w="12485669">
                <a:moveTo>
                  <a:pt x="0" y="0"/>
                </a:moveTo>
                <a:lnTo>
                  <a:pt x="12485669" y="0"/>
                </a:lnTo>
                <a:lnTo>
                  <a:pt x="12485669" y="700320"/>
                </a:lnTo>
                <a:lnTo>
                  <a:pt x="0" y="70032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-316" r="0" b="-31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99326" y="3840411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0" y="0"/>
                </a:moveTo>
                <a:lnTo>
                  <a:pt x="1066813" y="0"/>
                </a:lnTo>
                <a:lnTo>
                  <a:pt x="1066813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185059" y="1925807"/>
            <a:ext cx="9074241" cy="384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0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Brief Introduction: "Socratic Study Quest" is a full-stack MERN application that revolutionizes the learning process. It moves beyond rote memorization by using AI to engage students in Socratic-style dialogue, transforming study into an interactive, gamified quest.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66139" y="555274"/>
            <a:ext cx="9360204" cy="924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87"/>
              </a:lnSpc>
            </a:pPr>
            <a:r>
              <a:rPr lang="en-US" sz="607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in Education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22470" y="6208589"/>
            <a:ext cx="6036830" cy="668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90"/>
              </a:lnSpc>
            </a:pPr>
            <a:r>
              <a:rPr lang="en-US" sz="2921" b="true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85059" y="6250359"/>
            <a:ext cx="9074241" cy="27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4955" indent="-206239" lvl="3">
              <a:lnSpc>
                <a:spcPts val="4230"/>
              </a:lnSpc>
              <a:buFont typeface="Arial"/>
              <a:buChar char="￭"/>
            </a:pPr>
            <a:r>
              <a:rPr lang="en-US" sz="30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Area Overview: The traditional model of education often focuses on passive consumption of content. Students struggle with active learning, retaining information, and understanding core concepts deeply.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912661" y="9281388"/>
            <a:ext cx="5336858" cy="977303"/>
            <a:chOff x="0" y="0"/>
            <a:chExt cx="7115811" cy="13030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115810" cy="1303020"/>
            </a:xfrm>
            <a:custGeom>
              <a:avLst/>
              <a:gdLst/>
              <a:ahLst/>
              <a:cxnLst/>
              <a:rect r="r" b="b" t="t" l="l"/>
              <a:pathLst>
                <a:path h="1303020" w="7115810">
                  <a:moveTo>
                    <a:pt x="0" y="0"/>
                  </a:moveTo>
                  <a:lnTo>
                    <a:pt x="7115810" y="0"/>
                  </a:lnTo>
                  <a:lnTo>
                    <a:pt x="7115810" y="1303020"/>
                  </a:lnTo>
                  <a:lnTo>
                    <a:pt x="0" y="13030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-3315" r="0" b="-3319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28550"/>
            <a:ext cx="11359450" cy="182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7079" y="2824240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Challenges: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44" r="0" b="-84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518" r="0" b="-15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8" cy="1043749"/>
            <a:chOff x="0" y="0"/>
            <a:chExt cx="7167118" cy="13916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81" r="0" b="-281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77079" y="6024005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Opportunities: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3411" y="3571635"/>
            <a:ext cx="16230600" cy="233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Engagement: Keeping students motivated and focused on complex topics.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Passive Learning: The common issue of students simply memorizing facts without understanding the underlying concepts.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3411" y="6766871"/>
            <a:ext cx="16230600" cy="233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Gamification: Using game mechanics like points, progress maps, and leaderboards can significantly boost engagement and make learning fun.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AI-Driven Personalization: AI can adapt the learning path and questions to each student's specific needs, addressing their weak areas.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28550"/>
            <a:ext cx="11359450" cy="182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71676"/>
            <a:ext cx="16230600" cy="233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Concept: A MERN stack application with an AI engine that guides students through an interactive "Study Quest." This is visualized as an animated concept map where each node is a sub-topic unlocked by a correct Socratic response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44" r="0" b="-84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518" r="0" b="-15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8" cy="1043749"/>
            <a:chOff x="0" y="0"/>
            <a:chExt cx="7167118" cy="13916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81" r="0" b="-281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11927" y="6240807"/>
            <a:ext cx="16230600" cy="177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What the AI will achieve: The AI will act as a personal tutor, generating questions, providing hints, and clarifying concepts in real-time, making the learning process highly interactive and effective.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28550"/>
            <a:ext cx="11359450" cy="182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9839" y="3424555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Core Features: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44" r="0" b="-84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518" r="0" b="-15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8" cy="1043749"/>
            <a:chOff x="0" y="0"/>
            <a:chExt cx="7167118" cy="13916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81" r="0" b="-281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057400" y="4219575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Socratic AI Engine: Generates dynamic, conversational questions.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57400" y="5014595"/>
            <a:ext cx="1623060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Interactive Concept Map: A gamified, visual representation of the learning journey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7400" y="6371590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Bilingual Support: Voice and text input/output in both Hindi and English.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57400" y="7166610"/>
            <a:ext cx="16230600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Personalized Analytics: Student dashboards show mastery levels, weak points, and progress graphs.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28550"/>
            <a:ext cx="11359450" cy="181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44" r="0" b="-84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518" r="0" b="-1518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912661" y="9281388"/>
            <a:ext cx="5375338" cy="1043749"/>
            <a:chOff x="0" y="0"/>
            <a:chExt cx="7167118" cy="13916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81" r="0" b="-281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10029" y="6373915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Cases: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0029" y="7121310"/>
            <a:ext cx="16230600" cy="177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student selects a topic like "Electromagnetism" and begins a quest.</a:t>
            </a:r>
          </a:p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AI asks, "What happens when a charged particle moves through a magnetic field?"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0029" y="3150020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Target Users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029" y="3897415"/>
            <a:ext cx="16230600" cy="177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(High School &amp; University): Learners studying for competitive exams (e.g., JEE, NDA) or academic subjects who want a more engaging way to learn.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28550"/>
            <a:ext cx="11359450" cy="182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71676"/>
            <a:ext cx="16230600" cy="177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Requirements: The platform will store user profiles, progress data, quest completion times, and a history of their Socratic dialogue. This will be stored in a MongoDB database.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44" r="0" b="-84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518" r="0" b="-15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8" cy="1043749"/>
            <a:chOff x="0" y="0"/>
            <a:chExt cx="7167118" cy="13916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81" r="0" b="-281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49586" y="5681171"/>
            <a:ext cx="16230600" cy="177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Privacy Considerations: Authentication will be handled securely with JWT and Google OAuth. The platform will ensure all user data is anonymized for performance tracking and will not share any personal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28550"/>
            <a:ext cx="11359450" cy="182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1927" y="3340532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AI Methods: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44" r="0" b="-84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518" r="0" b="-15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8" cy="1043749"/>
            <a:chOff x="0" y="0"/>
            <a:chExt cx="7167118" cy="13916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81" r="0" b="-281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56370" y="4491355"/>
            <a:ext cx="16230600" cy="346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AI-Powered Dialogue Generation: Using large language models (like OpenAI GPT or Gemini) to generate Socratic questions and feedback.</a:t>
            </a:r>
          </a:p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LangChain: For orchestrating complex AI conversations and managing the branching logic of the Socratic flow.</a:t>
            </a:r>
          </a:p>
          <a:p>
            <a:pPr algn="l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Speech-to-Text &amp; Text-to-Speech: Utilizing APIs like Whisper for speech recognition and gTTS for voice output to support the bilingual feature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935225"/>
            <a:ext cx="11359450" cy="96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71676"/>
            <a:ext cx="16230600" cy="65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Technology Stack: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7" y="0"/>
                </a:lnTo>
                <a:lnTo>
                  <a:pt x="4765067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" t="0" r="-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6"/>
                </a:lnTo>
                <a:lnTo>
                  <a:pt x="0" y="190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0" r="0" b="-19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844" r="0" b="-84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518" r="0" b="-15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8" cy="1043749"/>
            <a:chOff x="0" y="0"/>
            <a:chExt cx="7167118" cy="13916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81" r="0" b="-281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49586" y="4166696"/>
            <a:ext cx="16230600" cy="290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Frontend: React, Tailwind CSS, Framer Motion</a:t>
            </a:r>
          </a:p>
          <a:p>
            <a:pPr algn="just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Backend: Node.js, Express.js</a:t>
            </a:r>
          </a:p>
          <a:p>
            <a:pPr algn="just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Database: MongoDB</a:t>
            </a:r>
          </a:p>
          <a:p>
            <a:pPr algn="just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Real-Time: Socket.io</a:t>
            </a:r>
          </a:p>
          <a:p>
            <a:pPr algn="just" marL="873761" indent="-218440" lvl="3">
              <a:lnSpc>
                <a:spcPts val="4480"/>
              </a:lnSpc>
              <a:buFont typeface="Arial"/>
              <a:buChar char="￭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APIs: OpenAI/Gemini, Whisper, Google OAuth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DAGyCWR8qFM</dc:identifier>
  <dcterms:modified xsi:type="dcterms:W3CDTF">2011-08-01T06:04:30Z</dcterms:modified>
  <cp:revision>1</cp:revision>
  <dc:title>samadhan2.0.pptx_20250904_225554_0000.pptx</dc:title>
</cp:coreProperties>
</file>