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8"/>
  </p:notesMasterIdLst>
  <p:sldIdLst>
    <p:sldId id="256" r:id="rId5"/>
    <p:sldId id="2146847054" r:id="rId6"/>
    <p:sldId id="262" r:id="rId7"/>
    <p:sldId id="265" r:id="rId8"/>
    <p:sldId id="266" r:id="rId9"/>
    <p:sldId id="267" r:id="rId10"/>
    <p:sldId id="2146847056" r:id="rId11"/>
    <p:sldId id="2146847057" r:id="rId12"/>
    <p:sldId id="2146847058" r:id="rId13"/>
    <p:sldId id="268" r:id="rId14"/>
    <p:sldId id="2146847055" r:id="rId15"/>
    <p:sldId id="269" r:id="rId16"/>
    <p:sldId id="25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2" autoAdjust="0"/>
    <p:restoredTop sz="94660"/>
  </p:normalViewPr>
  <p:slideViewPr>
    <p:cSldViewPr snapToGrid="0">
      <p:cViewPr varScale="1">
        <p:scale>
          <a:sx n="59" d="100"/>
          <a:sy n="59" d="100"/>
        </p:scale>
        <p:origin x="956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22-07-2025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7/22/2025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7/22/2025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7/22/2025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7/22/2025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7/22/2025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7/22/2025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7/22/2025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7/22/2025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7/22/2025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7/22/2025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7/22/2025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" TargetMode="External"/><Relationship Id="rId7" Type="http://schemas.openxmlformats.org/officeDocument/2006/relationships/hyperlink" Target="https://medium.com/swlh/predicting-income-with-machine-learning-85fcdff2d1cb" TargetMode="External"/><Relationship Id="rId2" Type="http://schemas.openxmlformats.org/officeDocument/2006/relationships/hyperlink" Target="https://archive.ics.uci.edu/ml/datasets/adul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atplotlib.org/" TargetMode="External"/><Relationship Id="rId5" Type="http://schemas.openxmlformats.org/officeDocument/2006/relationships/hyperlink" Target="https://seaborn.pydata.org/" TargetMode="External"/><Relationship Id="rId4" Type="http://schemas.openxmlformats.org/officeDocument/2006/relationships/hyperlink" Target="https://pandas.pydata.org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Ajayvish23/Employee-Salary-Prediction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Employee salary prediction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  <a:latin typeface="Arial"/>
                <a:cs typeface="Arial"/>
              </a:rPr>
              <a:t>Ajay Vishwakarma</a:t>
            </a:r>
          </a:p>
          <a:p>
            <a:r>
              <a:rPr lang="en-US" sz="2000" b="1" dirty="0">
                <a:solidFill>
                  <a:schemeClr val="bg1"/>
                </a:solidFill>
                <a:latin typeface="Arial"/>
                <a:cs typeface="Arial"/>
              </a:rPr>
              <a:t>       College- Indian Institute of Technology Patna</a:t>
            </a:r>
          </a:p>
          <a:p>
            <a:r>
              <a:rPr lang="en-US" sz="2000" b="1" dirty="0">
                <a:solidFill>
                  <a:schemeClr val="bg1"/>
                </a:solidFill>
                <a:latin typeface="Arial"/>
                <a:cs typeface="Arial"/>
              </a:rPr>
              <a:t>       Department-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5E46AB-32C4-4B57-A2B1-50738A64B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en-US" sz="2800" dirty="0">
                <a:solidFill>
                  <a:srgbClr val="0F0F0F"/>
                </a:solidFill>
                <a:ea typeface="+mn-lt"/>
                <a:cs typeface="+mn-lt"/>
              </a:rPr>
              <a:t>Successfully predicted employee salary category using multiple ML models. Random Forest gave the best performance with about 85% accuracy. </a:t>
            </a:r>
          </a:p>
          <a:p>
            <a:pPr marL="305435" indent="-305435"/>
            <a:r>
              <a:rPr lang="en-US" sz="2800" dirty="0">
                <a:solidFill>
                  <a:srgbClr val="0F0F0F"/>
                </a:solidFill>
                <a:ea typeface="+mn-lt"/>
                <a:cs typeface="+mn-lt"/>
              </a:rPr>
              <a:t>Key influencing factors included age, capital gain, final weight, and education level. Approach was unbiased and data-driven. </a:t>
            </a:r>
          </a:p>
          <a:p>
            <a:pPr marL="305435" indent="-305435"/>
            <a:r>
              <a:rPr lang="en-US" sz="2800" dirty="0">
                <a:solidFill>
                  <a:srgbClr val="0F0F0F"/>
                </a:solidFill>
                <a:ea typeface="+mn-lt"/>
                <a:cs typeface="+mn-lt"/>
              </a:rPr>
              <a:t>Faced challenges like missing values and encoding. Can be extended for real-time use.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1833151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b="1" dirty="0"/>
          </a:p>
          <a:p>
            <a:pPr marL="305435" indent="-305435"/>
            <a:r>
              <a:rPr lang="en-US" sz="2800" b="1" dirty="0">
                <a:ea typeface="+mn-lt"/>
                <a:cs typeface="+mn-lt"/>
              </a:rPr>
              <a:t>Add a UI using </a:t>
            </a:r>
            <a:r>
              <a:rPr lang="en-US" sz="2800" b="1" dirty="0" err="1">
                <a:ea typeface="+mn-lt"/>
                <a:cs typeface="+mn-lt"/>
              </a:rPr>
              <a:t>Streamlit</a:t>
            </a:r>
            <a:r>
              <a:rPr lang="en-US" sz="2800" b="1" dirty="0">
                <a:ea typeface="+mn-lt"/>
                <a:cs typeface="+mn-lt"/>
              </a:rPr>
              <a:t> or Flask</a:t>
            </a:r>
          </a:p>
          <a:p>
            <a:pPr marL="305435" indent="-305435"/>
            <a:r>
              <a:rPr lang="en-US" sz="2800" b="1" dirty="0">
                <a:ea typeface="+mn-lt"/>
                <a:cs typeface="+mn-lt"/>
              </a:rPr>
              <a:t>Test on bigger or updated datasets</a:t>
            </a:r>
          </a:p>
          <a:p>
            <a:pPr marL="305435" indent="-305435"/>
            <a:r>
              <a:rPr lang="en-US" sz="2800" b="1" dirty="0">
                <a:ea typeface="+mn-lt"/>
                <a:cs typeface="+mn-lt"/>
              </a:rPr>
              <a:t>Add resume analysis for job-based salary predictions</a:t>
            </a:r>
          </a:p>
          <a:p>
            <a:pPr marL="305435" indent="-305435"/>
            <a:r>
              <a:rPr lang="en-US" sz="2800" b="1" dirty="0">
                <a:ea typeface="+mn-lt"/>
                <a:cs typeface="+mn-lt"/>
              </a:rPr>
              <a:t>Explore deep learning methods or </a:t>
            </a:r>
            <a:r>
              <a:rPr lang="en-US" sz="2800" b="1" dirty="0" err="1">
                <a:ea typeface="+mn-lt"/>
                <a:cs typeface="+mn-lt"/>
              </a:rPr>
              <a:t>ensembling</a:t>
            </a:r>
            <a:endParaRPr lang="en-US" sz="2800" b="1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57C38BC-22B3-37B2-E0C3-812020A76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05435" indent="-305435"/>
            <a:r>
              <a:rPr lang="en-IN" sz="2800" b="1" dirty="0">
                <a:solidFill>
                  <a:srgbClr val="0F0F0F"/>
                </a:solidFill>
                <a:ea typeface="+mn-lt"/>
                <a:cs typeface="+mn-lt"/>
              </a:rPr>
              <a:t>UCI Machine Learning Repository – Adult Income Dataset🔗 </a:t>
            </a:r>
            <a:r>
              <a:rPr lang="en-IN" sz="2800" b="1" dirty="0">
                <a:solidFill>
                  <a:srgbClr val="0F0F0F"/>
                </a:solidFill>
                <a:ea typeface="+mn-lt"/>
                <a:cs typeface="+mn-lt"/>
                <a:hlinkClick r:id="rId2"/>
              </a:rPr>
              <a:t>https://archive.ics.uci.edu/ml/datasets/adult</a:t>
            </a:r>
            <a:endParaRPr lang="en-IN" sz="2800" b="1" dirty="0">
              <a:solidFill>
                <a:srgbClr val="0F0F0F"/>
              </a:solidFill>
              <a:ea typeface="+mn-lt"/>
              <a:cs typeface="+mn-lt"/>
            </a:endParaRPr>
          </a:p>
          <a:p>
            <a:pPr marL="305435" indent="-305435"/>
            <a:r>
              <a:rPr lang="en-IN" sz="2800" b="1" dirty="0">
                <a:solidFill>
                  <a:srgbClr val="0F0F0F"/>
                </a:solidFill>
                <a:ea typeface="+mn-lt"/>
                <a:cs typeface="+mn-lt"/>
              </a:rPr>
              <a:t>scikit-learn: Machine Learning in Python🔗 </a:t>
            </a:r>
            <a:r>
              <a:rPr lang="en-IN" sz="2800" b="1" dirty="0">
                <a:solidFill>
                  <a:srgbClr val="0F0F0F"/>
                </a:solidFill>
                <a:ea typeface="+mn-lt"/>
                <a:cs typeface="+mn-lt"/>
                <a:hlinkClick r:id="rId3"/>
              </a:rPr>
              <a:t>https://scikit-learn.org/stable/</a:t>
            </a:r>
            <a:endParaRPr lang="en-IN" sz="2800" b="1" dirty="0">
              <a:solidFill>
                <a:srgbClr val="0F0F0F"/>
              </a:solidFill>
              <a:ea typeface="+mn-lt"/>
              <a:cs typeface="+mn-lt"/>
            </a:endParaRPr>
          </a:p>
          <a:p>
            <a:pPr marL="305435" indent="-305435"/>
            <a:r>
              <a:rPr lang="en-IN" sz="2800" b="1" dirty="0">
                <a:solidFill>
                  <a:srgbClr val="0F0F0F"/>
                </a:solidFill>
                <a:ea typeface="+mn-lt"/>
                <a:cs typeface="+mn-lt"/>
              </a:rPr>
              <a:t>pandas: Python Data Analysis Library🔗 </a:t>
            </a:r>
            <a:r>
              <a:rPr lang="en-IN" sz="2800" b="1" dirty="0">
                <a:solidFill>
                  <a:srgbClr val="0F0F0F"/>
                </a:solidFill>
                <a:ea typeface="+mn-lt"/>
                <a:cs typeface="+mn-lt"/>
                <a:hlinkClick r:id="rId4"/>
              </a:rPr>
              <a:t>https://pandas.pydata.org/</a:t>
            </a:r>
            <a:endParaRPr lang="en-IN" sz="2800" b="1" dirty="0">
              <a:solidFill>
                <a:srgbClr val="0F0F0F"/>
              </a:solidFill>
              <a:ea typeface="+mn-lt"/>
              <a:cs typeface="+mn-lt"/>
            </a:endParaRPr>
          </a:p>
          <a:p>
            <a:pPr marL="305435" indent="-305435"/>
            <a:r>
              <a:rPr lang="en-IN" sz="2800" b="1" dirty="0">
                <a:solidFill>
                  <a:srgbClr val="0F0F0F"/>
                </a:solidFill>
                <a:ea typeface="+mn-lt"/>
                <a:cs typeface="+mn-lt"/>
              </a:rPr>
              <a:t>seaborn: Statistical Data Visualization🔗 </a:t>
            </a:r>
            <a:r>
              <a:rPr lang="en-IN" sz="2800" b="1" dirty="0">
                <a:solidFill>
                  <a:srgbClr val="0F0F0F"/>
                </a:solidFill>
                <a:ea typeface="+mn-lt"/>
                <a:cs typeface="+mn-lt"/>
                <a:hlinkClick r:id="rId5"/>
              </a:rPr>
              <a:t>https://seaborn.pydata.org/</a:t>
            </a:r>
            <a:endParaRPr lang="en-IN" sz="2800" b="1" dirty="0">
              <a:solidFill>
                <a:srgbClr val="0F0F0F"/>
              </a:solidFill>
              <a:ea typeface="+mn-lt"/>
              <a:cs typeface="+mn-lt"/>
            </a:endParaRPr>
          </a:p>
          <a:p>
            <a:pPr marL="305435" indent="-305435"/>
            <a:r>
              <a:rPr lang="en-IN" sz="2800" b="1" dirty="0">
                <a:solidFill>
                  <a:srgbClr val="0F0F0F"/>
                </a:solidFill>
                <a:ea typeface="+mn-lt"/>
                <a:cs typeface="+mn-lt"/>
              </a:rPr>
              <a:t>matplotlib: Python Plotting🔗 </a:t>
            </a:r>
            <a:r>
              <a:rPr lang="en-IN" sz="2800" b="1" dirty="0">
                <a:solidFill>
                  <a:srgbClr val="0F0F0F"/>
                </a:solidFill>
                <a:ea typeface="+mn-lt"/>
                <a:cs typeface="+mn-lt"/>
                <a:hlinkClick r:id="rId6"/>
              </a:rPr>
              <a:t>https://matplotlib.org/</a:t>
            </a:r>
            <a:endParaRPr lang="en-IN" sz="2800" b="1" dirty="0">
              <a:solidFill>
                <a:srgbClr val="0F0F0F"/>
              </a:solidFill>
              <a:ea typeface="+mn-lt"/>
              <a:cs typeface="+mn-lt"/>
            </a:endParaRPr>
          </a:p>
          <a:p>
            <a:pPr marL="305435" indent="-305435"/>
            <a:r>
              <a:rPr lang="en-IN" sz="2800" b="1" dirty="0">
                <a:solidFill>
                  <a:srgbClr val="0F0F0F"/>
                </a:solidFill>
                <a:ea typeface="+mn-lt"/>
                <a:cs typeface="+mn-lt"/>
              </a:rPr>
              <a:t>Medium Article – Predicting Income with Machine Learning (optional reference)🔗 </a:t>
            </a:r>
            <a:r>
              <a:rPr lang="en-IN" sz="2800" b="1" dirty="0">
                <a:solidFill>
                  <a:srgbClr val="0F0F0F"/>
                </a:solidFill>
                <a:ea typeface="+mn-lt"/>
                <a:cs typeface="+mn-lt"/>
                <a:hlinkClick r:id="rId7"/>
              </a:rPr>
              <a:t>https://medium.com/swlh/predicting-income-with-machine-learning-85fcdff2d1cb</a:t>
            </a:r>
            <a:endParaRPr lang="en-IN" sz="2800" b="1" dirty="0">
              <a:solidFill>
                <a:srgbClr val="0F0F0F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289502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Calibri"/>
              </a:rPr>
              <a:t>System </a:t>
            </a:r>
            <a:r>
              <a:rPr lang="en-US" sz="2000" b="1" dirty="0">
                <a:latin typeface="Arial"/>
                <a:ea typeface="+mn-lt"/>
                <a:cs typeface="+mn-lt"/>
              </a:rPr>
              <a:t>Development Approach </a:t>
            </a:r>
            <a:endParaRPr lang="en-US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Algorithm &amp; Deployment (Step by Step  Procedure) </a:t>
            </a:r>
            <a:endParaRPr lang="en-US" dirty="0">
              <a:latin typeface="Arial"/>
              <a:cs typeface="Calibri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>
            <a:normAutofit/>
          </a:bodyPr>
          <a:lstStyle/>
          <a:p>
            <a:pPr marL="305435" indent="-305435"/>
            <a:r>
              <a:rPr lang="en-US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Organizations want to analyze and predict whether an employee earns above or below a certain salary threshold (50k) based on attributes like age, education, and work experience. </a:t>
            </a:r>
          </a:p>
          <a:p>
            <a:pPr marL="305435" indent="-305435"/>
            <a:r>
              <a:rPr lang="en-US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Manual analysis is time-consuming, inefficient, and prone to error. There's a need to identify the key features influencing salary without bias or assumptions.</a:t>
            </a:r>
          </a:p>
          <a:p>
            <a:pPr marL="305435" indent="-305435"/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b="1" dirty="0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Language: Python</a:t>
            </a:r>
          </a:p>
          <a:p>
            <a:r>
              <a:rPr lang="en-IN" sz="2800" b="1" dirty="0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Libraries: pandas, matplotlib, seaborn, scikit-</a:t>
            </a:r>
            <a:r>
              <a:rPr lang="en-IN" sz="2800" b="1" dirty="0" err="1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learnIDE</a:t>
            </a:r>
            <a:endParaRPr lang="en-IN" sz="2800" b="1" dirty="0">
              <a:solidFill>
                <a:srgbClr val="0F0F0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800" b="1" dirty="0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Notebook: </a:t>
            </a:r>
            <a:r>
              <a:rPr lang="en-IN" sz="2800" b="1" dirty="0" err="1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Jupyter</a:t>
            </a:r>
            <a:r>
              <a:rPr lang="en-IN" sz="2800" b="1" dirty="0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Notebook </a:t>
            </a:r>
          </a:p>
          <a:p>
            <a:r>
              <a:rPr lang="en-IN" sz="2800" b="1" dirty="0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Dataset: Adult Income Dataset (renamed as employee.csv)</a:t>
            </a:r>
          </a:p>
          <a:p>
            <a:r>
              <a:rPr lang="en-IN" sz="2800" b="1" dirty="0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Models Used: Logistic Regression, Decision Tree, Random Forest, SVM, KNN</a:t>
            </a: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7F0871F-2198-9E37-C96F-3611AA199B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b="1" dirty="0"/>
              <a:t>Data Collection and Loading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1" dirty="0"/>
              <a:t>Data Cleaning and Preprocessing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1" dirty="0"/>
              <a:t>Exploratory Data Analysis (EDA)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1" dirty="0"/>
              <a:t>Feature Encoding &amp; Scaling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1" dirty="0"/>
              <a:t>Model Training (multiple algorithms)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1" dirty="0"/>
              <a:t>Model Evaluation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1" dirty="0"/>
              <a:t>Model Selection and Export</a:t>
            </a:r>
          </a:p>
        </p:txBody>
      </p:sp>
    </p:spTree>
    <p:extLst>
      <p:ext uri="{BB962C8B-B14F-4D97-AF65-F5344CB8AC3E}">
        <p14:creationId xmlns:p14="http://schemas.microsoft.com/office/powerpoint/2010/main" val="4154508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 dirty="0"/>
          </a:p>
        </p:txBody>
      </p:sp>
      <p:pic>
        <p:nvPicPr>
          <p:cNvPr id="21" name="Content Placeholder 20" descr="A screenshot of a computer&#10;&#10;AI-generated content may be incorrect.">
            <a:extLst>
              <a:ext uri="{FF2B5EF4-FFF2-40B4-BE49-F238E27FC236}">
                <a16:creationId xmlns:a16="http://schemas.microsoft.com/office/drawing/2014/main" id="{6AFA5AEB-B4AF-F438-746E-7B538646E9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35486" y="2570422"/>
            <a:ext cx="5754291" cy="3021003"/>
          </a:xfrm>
        </p:spPr>
      </p:pic>
      <p:pic>
        <p:nvPicPr>
          <p:cNvPr id="19" name="Picture 1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91950F4-5F99-60BD-21A5-31036862A0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92" y="2570422"/>
            <a:ext cx="5754294" cy="302100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9BE216D-CC68-2B16-B1FA-2CE4FB584011}"/>
              </a:ext>
            </a:extLst>
          </p:cNvPr>
          <p:cNvSpPr txBox="1"/>
          <p:nvPr/>
        </p:nvSpPr>
        <p:spPr>
          <a:xfrm>
            <a:off x="677039" y="1422712"/>
            <a:ext cx="108379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GITHUB LINK:  </a:t>
            </a:r>
            <a:r>
              <a:rPr lang="en-IN" sz="2400" dirty="0">
                <a:hlinkClick r:id="rId4"/>
              </a:rPr>
              <a:t>https://github.com/Ajayvish23/Employee-Salary-Prediction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483293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8BF6A98-6718-2602-F18D-193C791C03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444" y="294861"/>
            <a:ext cx="5521739" cy="2898913"/>
          </a:xfrm>
          <a:prstGeom prst="rect">
            <a:avLst/>
          </a:prstGeom>
        </p:spPr>
      </p:pic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DC287092-5000-7E50-8701-C78641FCEF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5181" y="294860"/>
            <a:ext cx="5521739" cy="2898913"/>
          </a:xfrm>
          <a:prstGeom prst="rect">
            <a:avLst/>
          </a:prstGeom>
        </p:spPr>
      </p:pic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B8985BCA-9AE4-23FE-C905-D27BA0BB1E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443" y="3193774"/>
            <a:ext cx="5521738" cy="2898912"/>
          </a:xfrm>
          <a:prstGeom prst="rect">
            <a:avLst/>
          </a:prstGeom>
        </p:spPr>
      </p:pic>
      <p:pic>
        <p:nvPicPr>
          <p:cNvPr id="9" name="Picture 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D4646FF8-B470-A0E0-6F89-DD60A45BC1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85181" y="3274942"/>
            <a:ext cx="5367132" cy="2817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854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2E0AF40-A064-602F-6BEC-ED2E060460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658343"/>
            <a:ext cx="6135754" cy="3221271"/>
          </a:xfrm>
          <a:prstGeom prst="rect">
            <a:avLst/>
          </a:prstGeom>
        </p:spPr>
      </p:pic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DDD6AD51-BE78-4C90-6825-3822E5DD3E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6244" y="1658344"/>
            <a:ext cx="6135756" cy="3221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5722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42001-CD97-31BC-58BD-85E499FEE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871172"/>
            <a:ext cx="11029616" cy="543971"/>
          </a:xfrm>
        </p:spPr>
        <p:txBody>
          <a:bodyPr/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Final observation</a:t>
            </a:r>
            <a:endParaRPr lang="en-IN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8E1488-ABD7-BED4-1B6A-45FE21824416}"/>
              </a:ext>
            </a:extLst>
          </p:cNvPr>
          <p:cNvSpPr txBox="1"/>
          <p:nvPr/>
        </p:nvSpPr>
        <p:spPr>
          <a:xfrm>
            <a:off x="581192" y="1676400"/>
            <a:ext cx="1102961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About 11k people has salary greater than 50k. And 37k people has salary less than 50k.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40-50 years old people earn more than 50k.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Occupation like Executive manager and Prof. </a:t>
            </a:r>
            <a:r>
              <a:rPr lang="en-US" dirty="0" err="1"/>
              <a:t>Speciality</a:t>
            </a:r>
            <a:r>
              <a:rPr lang="en-US" dirty="0"/>
              <a:t> have large number of people with above 50k salary.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Men are 5x more than women in earning above 50k.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0891285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Props1.xml><?xml version="1.0" encoding="utf-8"?>
<ds:datastoreItem xmlns:ds="http://schemas.openxmlformats.org/officeDocument/2006/customXml" ds:itemID="{6E816721-11E4-4989-8472-AB5A7EC20404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c0fa2617-96bd-425d-8578-e93563fe37c5"/>
    <ds:schemaRef ds:uri="9162bd5b-4ed9-4da3-b376-05204580ba3f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114</TotalTime>
  <Words>444</Words>
  <Application>Microsoft Office PowerPoint</Application>
  <PresentationFormat>Widescreen</PresentationFormat>
  <Paragraphs>60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Employee salary prediction</vt:lpstr>
      <vt:lpstr>OUTLINE</vt:lpstr>
      <vt:lpstr>Problem Statement</vt:lpstr>
      <vt:lpstr>System  Approach</vt:lpstr>
      <vt:lpstr>Algorithm &amp; Deployment</vt:lpstr>
      <vt:lpstr>Result</vt:lpstr>
      <vt:lpstr>PowerPoint Presentation</vt:lpstr>
      <vt:lpstr>PowerPoint Presentation</vt:lpstr>
      <vt:lpstr>Final observation</vt:lpstr>
      <vt:lpstr>Conclusion</vt:lpstr>
      <vt:lpstr>PowerPoint Presentation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Ajay Vishwakarma</cp:lastModifiedBy>
  <cp:revision>41</cp:revision>
  <dcterms:created xsi:type="dcterms:W3CDTF">2021-05-26T16:50:10Z</dcterms:created>
  <dcterms:modified xsi:type="dcterms:W3CDTF">2025-07-22T15:49:19Z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