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6" name="Shape 56"/>
        <p:cNvGrpSpPr/>
        <p:nvPr/>
      </p:nvGrpSpPr>
      <p:grpSpPr>
        <a:xfrm>
          <a:off x="0" y="0"/>
          <a:ext cx="0" cy="0"/>
          <a:chOff x="0" y="0"/>
          <a:chExt cx="0" cy="0"/>
        </a:xfrm>
      </p:grpSpPr>
      <p:sp>
        <p:nvSpPr>
          <p:cNvPr id="57" name="Shape 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8" name="Shape 5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2" name="Shape 62"/>
        <p:cNvGrpSpPr/>
        <p:nvPr/>
      </p:nvGrpSpPr>
      <p:grpSpPr>
        <a:xfrm>
          <a:off x="0" y="0"/>
          <a:ext cx="0" cy="0"/>
          <a:chOff x="0" y="0"/>
          <a:chExt cx="0" cy="0"/>
        </a:xfrm>
      </p:grpSpPr>
      <p:sp>
        <p:nvSpPr>
          <p:cNvPr id="63" name="Shape 6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4" name="Shape 6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0" name="Shape 70"/>
        <p:cNvGrpSpPr/>
        <p:nvPr/>
      </p:nvGrpSpPr>
      <p:grpSpPr>
        <a:xfrm>
          <a:off x="0" y="0"/>
          <a:ext cx="0" cy="0"/>
          <a:chOff x="0" y="0"/>
          <a:chExt cx="0" cy="0"/>
        </a:xfrm>
      </p:grpSpPr>
      <p:sp>
        <p:nvSpPr>
          <p:cNvPr id="71" name="Shape 7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2" name="Shape 7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rIns="91425" tIns="91425"/>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p:txBody>
      </p:sp>
      <p:sp>
        <p:nvSpPr>
          <p:cNvPr id="12" name="Shape 1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600" cy="1963500"/>
          </a:xfrm>
          <a:prstGeom prst="rect">
            <a:avLst/>
          </a:prstGeom>
        </p:spPr>
        <p:txBody>
          <a:bodyPr anchorCtr="0" anchor="b" bIns="91425" lIns="91425" rIns="91425" tIns="91425"/>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p:txBody>
      </p:sp>
      <p:sp>
        <p:nvSpPr>
          <p:cNvPr id="46" name="Shape 46"/>
          <p:cNvSpPr txBox="1"/>
          <p:nvPr>
            <p:ph idx="1" type="body"/>
          </p:nvPr>
        </p:nvSpPr>
        <p:spPr>
          <a:xfrm>
            <a:off x="311700" y="3152225"/>
            <a:ext cx="8520600" cy="13008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47" name="Shape 4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rIns="91425" tIns="91425"/>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p:txBody>
      </p:sp>
      <p:sp>
        <p:nvSpPr>
          <p:cNvPr id="15" name="Shape 1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4" name="Shape 2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7" name="Shape 2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1" name="Shape 3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rIns="91425"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34" name="Shape 3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rIns="91425"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0" name="Shape 4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rIns="91425" tIns="91425"/>
          <a:lstStyle>
            <a:lvl1pPr lvl="0">
              <a:lnSpc>
                <a:spcPct val="100000"/>
              </a:lnSpc>
              <a:spcBef>
                <a:spcPts val="0"/>
              </a:spcBef>
              <a:spcAft>
                <a:spcPts val="0"/>
              </a:spcAft>
              <a:buNone/>
              <a:defRPr/>
            </a:lvl1pPr>
          </a:lstStyle>
          <a:p/>
        </p:txBody>
      </p:sp>
      <p:sp>
        <p:nvSpPr>
          <p:cNvPr id="43" name="Shape 43"/>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tIns="91425"/>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dk2"/>
              </a:buClr>
              <a:buSzPct val="100000"/>
              <a:defRPr sz="1800">
                <a:solidFill>
                  <a:schemeClr val="dk2"/>
                </a:solidFill>
              </a:defRPr>
            </a:lvl1pPr>
            <a:lvl2pPr lvl="1">
              <a:lnSpc>
                <a:spcPct val="115000"/>
              </a:lnSpc>
              <a:spcBef>
                <a:spcPts val="0"/>
              </a:spcBef>
              <a:spcAft>
                <a:spcPts val="1600"/>
              </a:spcAft>
              <a:buClr>
                <a:schemeClr val="dk2"/>
              </a:buClr>
              <a:defRPr>
                <a:solidFill>
                  <a:schemeClr val="dk2"/>
                </a:solidFill>
              </a:defRPr>
            </a:lvl2pPr>
            <a:lvl3pPr lvl="2">
              <a:lnSpc>
                <a:spcPct val="115000"/>
              </a:lnSpc>
              <a:spcBef>
                <a:spcPts val="0"/>
              </a:spcBef>
              <a:spcAft>
                <a:spcPts val="1600"/>
              </a:spcAft>
              <a:buClr>
                <a:schemeClr val="dk2"/>
              </a:buClr>
              <a:defRPr>
                <a:solidFill>
                  <a:schemeClr val="dk2"/>
                </a:solidFill>
              </a:defRPr>
            </a:lvl3pPr>
            <a:lvl4pPr lvl="3">
              <a:lnSpc>
                <a:spcPct val="115000"/>
              </a:lnSpc>
              <a:spcBef>
                <a:spcPts val="0"/>
              </a:spcBef>
              <a:spcAft>
                <a:spcPts val="1600"/>
              </a:spcAft>
              <a:buClr>
                <a:schemeClr val="dk2"/>
              </a:buClr>
              <a:defRPr>
                <a:solidFill>
                  <a:schemeClr val="dk2"/>
                </a:solidFill>
              </a:defRPr>
            </a:lvl4pPr>
            <a:lvl5pPr lvl="4">
              <a:lnSpc>
                <a:spcPct val="115000"/>
              </a:lnSpc>
              <a:spcBef>
                <a:spcPts val="0"/>
              </a:spcBef>
              <a:spcAft>
                <a:spcPts val="1600"/>
              </a:spcAft>
              <a:buClr>
                <a:schemeClr val="dk2"/>
              </a:buClr>
              <a:defRPr>
                <a:solidFill>
                  <a:schemeClr val="dk2"/>
                </a:solidFill>
              </a:defRPr>
            </a:lvl5pPr>
            <a:lvl6pPr lvl="5">
              <a:lnSpc>
                <a:spcPct val="115000"/>
              </a:lnSpc>
              <a:spcBef>
                <a:spcPts val="0"/>
              </a:spcBef>
              <a:spcAft>
                <a:spcPts val="1600"/>
              </a:spcAft>
              <a:buClr>
                <a:schemeClr val="dk2"/>
              </a:buClr>
              <a:defRPr>
                <a:solidFill>
                  <a:schemeClr val="dk2"/>
                </a:solidFill>
              </a:defRPr>
            </a:lvl6pPr>
            <a:lvl7pPr lvl="6">
              <a:lnSpc>
                <a:spcPct val="115000"/>
              </a:lnSpc>
              <a:spcBef>
                <a:spcPts val="0"/>
              </a:spcBef>
              <a:spcAft>
                <a:spcPts val="1600"/>
              </a:spcAft>
              <a:buClr>
                <a:schemeClr val="dk2"/>
              </a:buClr>
              <a:defRPr>
                <a:solidFill>
                  <a:schemeClr val="dk2"/>
                </a:solidFill>
              </a:defRPr>
            </a:lvl7pPr>
            <a:lvl8pPr lvl="7">
              <a:lnSpc>
                <a:spcPct val="115000"/>
              </a:lnSpc>
              <a:spcBef>
                <a:spcPts val="0"/>
              </a:spcBef>
              <a:spcAft>
                <a:spcPts val="1600"/>
              </a:spcAft>
              <a:buClr>
                <a:schemeClr val="dk2"/>
              </a:buClr>
              <a:defRPr>
                <a:solidFill>
                  <a:schemeClr val="dk2"/>
                </a:solidFill>
              </a:defRPr>
            </a:lvl8pPr>
            <a:lvl9pPr lvl="8">
              <a:lnSpc>
                <a:spcPct val="115000"/>
              </a:lnSpc>
              <a:spcBef>
                <a:spcPts val="0"/>
              </a:spcBef>
              <a:spcAft>
                <a:spcPts val="1600"/>
              </a:spcAft>
              <a:buClr>
                <a:schemeClr val="dk2"/>
              </a:buClr>
              <a:defRPr>
                <a:solidFill>
                  <a:schemeClr val="dk2"/>
                </a:solidFill>
              </a:defRPr>
            </a:lvl9pPr>
          </a:lstStyle>
          <a:p/>
        </p:txBody>
      </p:sp>
      <p:sp>
        <p:nvSpPr>
          <p:cNvPr id="8" name="Shape 8"/>
          <p:cNvSpPr txBox="1"/>
          <p:nvPr>
            <p:ph idx="12" type="sldNum"/>
          </p:nvPr>
        </p:nvSpPr>
        <p:spPr>
          <a:xfrm>
            <a:off x="8472457" y="4663216"/>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espn.go.com/nfl/story/_/id/12867233/rooney-rule-opened-doors-minority-head-coaching-candidates-do-more" TargetMode="External"/><Relationship Id="rId4" Type="http://schemas.openxmlformats.org/officeDocument/2006/relationships/hyperlink" Target="http://espn.go.com/nfl/coaches/_/id/null" TargetMode="External"/><Relationship Id="rId5" Type="http://schemas.openxmlformats.org/officeDocument/2006/relationships/hyperlink" Target="http://papers.ssrn.com/sol3/papers.cfm?abstract_id=2710398"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0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poseidon01.ssrn.com/delivery.php?ID=713094097085070094025119001079066069000039039014031001095005104028031082091007085071118026012125037127020068112079098127007100023054032039051014081115100077099088068084044104002100093090002124099091097125096082029075070123066067096090122000121097082&amp;EXT=pdf" TargetMode="External"/><Relationship Id="rId4" Type="http://schemas.openxmlformats.org/officeDocument/2006/relationships/hyperlink" Target="http://papers.ssrn.com/sol3/papers.cfm?abstract_id=2710398" TargetMode="External"/><Relationship Id="rId5" Type="http://schemas.openxmlformats.org/officeDocument/2006/relationships/hyperlink" Target="http://espn.go.com/nfl/story/_/id/14549971/study-nfl-coaching-diversity-crisis"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3" name="Shape 53"/>
        <p:cNvGrpSpPr/>
        <p:nvPr/>
      </p:nvGrpSpPr>
      <p:grpSpPr>
        <a:xfrm>
          <a:off x="0" y="0"/>
          <a:ext cx="0" cy="0"/>
          <a:chOff x="0" y="0"/>
          <a:chExt cx="0" cy="0"/>
        </a:xfrm>
      </p:grpSpPr>
      <p:sp>
        <p:nvSpPr>
          <p:cNvPr id="54" name="Shape 54"/>
          <p:cNvSpPr txBox="1"/>
          <p:nvPr>
            <p:ph type="ctrTitle"/>
          </p:nvPr>
        </p:nvSpPr>
        <p:spPr>
          <a:xfrm>
            <a:off x="311708" y="744575"/>
            <a:ext cx="8520600" cy="2052600"/>
          </a:xfrm>
          <a:prstGeom prst="rect">
            <a:avLst/>
          </a:prstGeom>
        </p:spPr>
        <p:txBody>
          <a:bodyPr anchorCtr="0" anchor="b" bIns="91425" lIns="91425" rIns="91425" tIns="91425">
            <a:noAutofit/>
          </a:bodyPr>
          <a:lstStyle/>
          <a:p>
            <a:pPr lvl="0">
              <a:spcBef>
                <a:spcPts val="0"/>
              </a:spcBef>
              <a:buNone/>
            </a:pPr>
            <a:r>
              <a:rPr lang="en"/>
              <a:t>The NFl</a:t>
            </a:r>
          </a:p>
          <a:p>
            <a:pPr lvl="0">
              <a:spcBef>
                <a:spcPts val="0"/>
              </a:spcBef>
              <a:buNone/>
            </a:pPr>
            <a:r>
              <a:rPr lang="en"/>
              <a:t>Diversity</a:t>
            </a:r>
          </a:p>
        </p:txBody>
      </p:sp>
      <p:sp>
        <p:nvSpPr>
          <p:cNvPr id="55" name="Shape 55"/>
          <p:cNvSpPr txBox="1"/>
          <p:nvPr>
            <p:ph idx="1" type="subTitle"/>
          </p:nvPr>
        </p:nvSpPr>
        <p:spPr>
          <a:xfrm>
            <a:off x="311700" y="2834125"/>
            <a:ext cx="8520600" cy="7926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9" name="Shape 59"/>
        <p:cNvGrpSpPr/>
        <p:nvPr/>
      </p:nvGrpSpPr>
      <p:grpSpPr>
        <a:xfrm>
          <a:off x="0" y="0"/>
          <a:ext cx="0" cy="0"/>
          <a:chOff x="0" y="0"/>
          <a:chExt cx="0" cy="0"/>
        </a:xfrm>
      </p:grpSpPr>
      <p:sp>
        <p:nvSpPr>
          <p:cNvPr id="60" name="Shape 60"/>
          <p:cNvSpPr txBox="1"/>
          <p:nvPr>
            <p:ph type="title"/>
          </p:nvPr>
        </p:nvSpPr>
        <p:spPr>
          <a:xfrm>
            <a:off x="311700" y="445025"/>
            <a:ext cx="8520600" cy="572700"/>
          </a:xfrm>
          <a:prstGeom prst="rect">
            <a:avLst/>
          </a:prstGeom>
        </p:spPr>
        <p:txBody>
          <a:bodyPr anchorCtr="0" anchor="t" bIns="91425" lIns="91425" rIns="91425" tIns="91425">
            <a:noAutofit/>
          </a:bodyPr>
          <a:lstStyle/>
          <a:p>
            <a:pPr lvl="0" marR="101600">
              <a:lnSpc>
                <a:spcPct val="110000"/>
              </a:lnSpc>
              <a:spcBef>
                <a:spcPts val="0"/>
              </a:spcBef>
              <a:buClr>
                <a:schemeClr val="dk1"/>
              </a:buClr>
              <a:buSzPct val="55000"/>
              <a:buFont typeface="Arial"/>
              <a:buNone/>
            </a:pPr>
            <a:r>
              <a:rPr lang="en" sz="2000"/>
              <a:t>The NFL Has Been Approaching Its Diversity Problem The Wrong Way</a:t>
            </a:r>
          </a:p>
          <a:p>
            <a:pPr lvl="0">
              <a:spcBef>
                <a:spcPts val="0"/>
              </a:spcBef>
              <a:buNone/>
            </a:pPr>
            <a:r>
              <a:t/>
            </a:r>
            <a:endParaRPr/>
          </a:p>
        </p:txBody>
      </p:sp>
      <p:sp>
        <p:nvSpPr>
          <p:cNvPr id="61" name="Shape 61"/>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lnSpc>
                <a:spcPct val="115000"/>
              </a:lnSpc>
              <a:spcBef>
                <a:spcPts val="0"/>
              </a:spcBef>
              <a:spcAft>
                <a:spcPts val="1500"/>
              </a:spcAft>
              <a:buClr>
                <a:schemeClr val="dk1"/>
              </a:buClr>
              <a:buSzPct val="91666"/>
              <a:buFont typeface="Arial"/>
              <a:buNone/>
            </a:pPr>
            <a:r>
              <a:rPr lang="en" sz="1200">
                <a:solidFill>
                  <a:srgbClr val="000000"/>
                </a:solidFill>
                <a:latin typeface="Times New Roman"/>
                <a:ea typeface="Times New Roman"/>
                <a:cs typeface="Times New Roman"/>
                <a:sym typeface="Times New Roman"/>
              </a:rPr>
              <a:t>It’s been about a dozen years since </a:t>
            </a:r>
            <a:r>
              <a:rPr lang="en" sz="1200">
                <a:solidFill>
                  <a:srgbClr val="000000"/>
                </a:solidFill>
                <a:latin typeface="Times New Roman"/>
                <a:ea typeface="Times New Roman"/>
                <a:cs typeface="Times New Roman"/>
                <a:sym typeface="Times New Roman"/>
                <a:hlinkClick r:id="rId3"/>
              </a:rPr>
              <a:t>the questionable firing of two black head coaches</a:t>
            </a:r>
            <a:r>
              <a:rPr lang="en" sz="1200">
                <a:solidFill>
                  <a:srgbClr val="000000"/>
                </a:solidFill>
                <a:latin typeface="Times New Roman"/>
                <a:ea typeface="Times New Roman"/>
                <a:cs typeface="Times New Roman"/>
                <a:sym typeface="Times New Roman"/>
              </a:rPr>
              <a:t> led the NFL to institute a rule aimed to address the lack of diversity on its sidelines. Beginning in 2003, the “Rooney Rule” mandated that each franchise interview at least one minority candidate whenever it’s hiring a new head coach.</a:t>
            </a:r>
          </a:p>
          <a:p>
            <a:pPr lvl="0">
              <a:lnSpc>
                <a:spcPct val="115000"/>
              </a:lnSpc>
              <a:spcBef>
                <a:spcPts val="0"/>
              </a:spcBef>
              <a:spcAft>
                <a:spcPts val="1500"/>
              </a:spcAft>
              <a:buClr>
                <a:schemeClr val="dk1"/>
              </a:buClr>
              <a:buSzPct val="91666"/>
              <a:buFont typeface="Arial"/>
              <a:buNone/>
            </a:pPr>
            <a:r>
              <a:rPr lang="en" sz="1200">
                <a:solidFill>
                  <a:srgbClr val="000000"/>
                </a:solidFill>
                <a:latin typeface="Times New Roman"/>
                <a:ea typeface="Times New Roman"/>
                <a:cs typeface="Times New Roman"/>
                <a:sym typeface="Times New Roman"/>
              </a:rPr>
              <a:t>All these years later, the situation has changed for the better, if only slightly. </a:t>
            </a:r>
            <a:r>
              <a:rPr lang="en" sz="1200">
                <a:solidFill>
                  <a:srgbClr val="000000"/>
                </a:solidFill>
                <a:latin typeface="Times New Roman"/>
                <a:ea typeface="Times New Roman"/>
                <a:cs typeface="Times New Roman"/>
                <a:sym typeface="Times New Roman"/>
                <a:hlinkClick r:id="rId4"/>
              </a:rPr>
              <a:t>There are currently five black head coaches on the league’s sidelines</a:t>
            </a:r>
            <a:r>
              <a:rPr lang="en" sz="1200">
                <a:solidFill>
                  <a:srgbClr val="000000"/>
                </a:solidFill>
                <a:latin typeface="Times New Roman"/>
                <a:ea typeface="Times New Roman"/>
                <a:cs typeface="Times New Roman"/>
                <a:sym typeface="Times New Roman"/>
              </a:rPr>
              <a:t>, as Todd Bowles, Jim Caldwell, Hue Jackson, Marvin Lewis and Mike Tomlin have all risen through the ranks to become their teams’ respective lead men.</a:t>
            </a:r>
          </a:p>
          <a:p>
            <a:pPr lvl="0">
              <a:lnSpc>
                <a:spcPct val="115000"/>
              </a:lnSpc>
              <a:spcBef>
                <a:spcPts val="0"/>
              </a:spcBef>
              <a:spcAft>
                <a:spcPts val="1500"/>
              </a:spcAft>
              <a:buClr>
                <a:schemeClr val="dk1"/>
              </a:buClr>
              <a:buSzPct val="91666"/>
              <a:buFont typeface="Arial"/>
              <a:buNone/>
            </a:pPr>
            <a:r>
              <a:rPr lang="en" sz="1200">
                <a:solidFill>
                  <a:srgbClr val="000000"/>
                </a:solidFill>
                <a:latin typeface="Times New Roman"/>
                <a:ea typeface="Times New Roman"/>
                <a:cs typeface="Times New Roman"/>
                <a:sym typeface="Times New Roman"/>
              </a:rPr>
              <a:t>But new research indicates that if we want to affect significant change and make strides toward a more diverse league, we have to stop focusing on the highest levels of the coaching hierarchy — head coaches — and start paying closer attention to the way we place and promote coaches in the earliest stages of their NFL tenures. That requires focusing on the coaches at the bottom of a team’s hierarchy to ensure that a higher number of black coaches are on the right track from day one to eventually earn that elusive title of head coach.</a:t>
            </a:r>
          </a:p>
          <a:p>
            <a:pPr lvl="0">
              <a:lnSpc>
                <a:spcPct val="115000"/>
              </a:lnSpc>
              <a:spcBef>
                <a:spcPts val="0"/>
              </a:spcBef>
              <a:spcAft>
                <a:spcPts val="1500"/>
              </a:spcAft>
              <a:buClr>
                <a:schemeClr val="dk1"/>
              </a:buClr>
              <a:buSzPct val="91666"/>
              <a:buFont typeface="Arial"/>
              <a:buNone/>
            </a:pPr>
            <a:r>
              <a:rPr lang="en" sz="1200">
                <a:solidFill>
                  <a:srgbClr val="000000"/>
                </a:solidFill>
                <a:latin typeface="Times New Roman"/>
                <a:ea typeface="Times New Roman"/>
                <a:cs typeface="Times New Roman"/>
                <a:sym typeface="Times New Roman"/>
              </a:rPr>
              <a:t>The study, completed by professors from Georgetown, George Washington, Emory and Iowa State, suggests that if we </a:t>
            </a:r>
            <a:r>
              <a:rPr i="1" lang="en" sz="1200">
                <a:solidFill>
                  <a:srgbClr val="000000"/>
                </a:solidFill>
                <a:latin typeface="Times New Roman"/>
                <a:ea typeface="Times New Roman"/>
                <a:cs typeface="Times New Roman"/>
                <a:sym typeface="Times New Roman"/>
              </a:rPr>
              <a:t>don’t</a:t>
            </a:r>
            <a:r>
              <a:rPr lang="en" sz="1200">
                <a:solidFill>
                  <a:srgbClr val="000000"/>
                </a:solidFill>
                <a:latin typeface="Times New Roman"/>
                <a:ea typeface="Times New Roman"/>
                <a:cs typeface="Times New Roman"/>
                <a:sym typeface="Times New Roman"/>
              </a:rPr>
              <a:t> start focusing on the bottom of the coaching ladder — if we continue to pay attention to bias only when choosing head coaches — black coaches hoping to climb it </a:t>
            </a:r>
            <a:r>
              <a:rPr lang="en" sz="1200">
                <a:solidFill>
                  <a:srgbClr val="000000"/>
                </a:solidFill>
                <a:latin typeface="Times New Roman"/>
                <a:ea typeface="Times New Roman"/>
                <a:cs typeface="Times New Roman"/>
                <a:sym typeface="Times New Roman"/>
                <a:hlinkClick r:id="rId5"/>
              </a:rPr>
              <a:t>will remain disadvantaged in two ways</a:t>
            </a:r>
            <a:r>
              <a:rPr lang="en" sz="1200">
                <a:solidFill>
                  <a:srgbClr val="000000"/>
                </a:solidFill>
                <a:latin typeface="Times New Roman"/>
                <a:ea typeface="Times New Roman"/>
                <a:cs typeface="Times New Roman"/>
                <a:sym typeface="Times New Roman"/>
              </a:rPr>
              <a:t>.</a:t>
            </a:r>
          </a:p>
          <a:p>
            <a:pPr lvl="0">
              <a:spcBef>
                <a:spcPts val="0"/>
              </a:spcBef>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5" name="Shape 65"/>
        <p:cNvGrpSpPr/>
        <p:nvPr/>
      </p:nvGrpSpPr>
      <p:grpSpPr>
        <a:xfrm>
          <a:off x="0" y="0"/>
          <a:ext cx="0" cy="0"/>
          <a:chOff x="0" y="0"/>
          <a:chExt cx="0" cy="0"/>
        </a:xfrm>
      </p:grpSpPr>
      <p:sp>
        <p:nvSpPr>
          <p:cNvPr id="66" name="Shape 66"/>
          <p:cNvSpPr txBox="1"/>
          <p:nvPr>
            <p:ph type="title"/>
          </p:nvPr>
        </p:nvSpPr>
        <p:spPr>
          <a:xfrm>
            <a:off x="311700" y="445025"/>
            <a:ext cx="8520600" cy="572700"/>
          </a:xfrm>
          <a:prstGeom prst="rect">
            <a:avLst/>
          </a:prstGeom>
        </p:spPr>
        <p:txBody>
          <a:bodyPr anchorCtr="0" anchor="t" bIns="91425" lIns="91425" rIns="91425" tIns="91425">
            <a:noAutofit/>
          </a:bodyPr>
          <a:lstStyle/>
          <a:p>
            <a:pPr lvl="0">
              <a:lnSpc>
                <a:spcPct val="110000"/>
              </a:lnSpc>
              <a:spcBef>
                <a:spcPts val="1500"/>
              </a:spcBef>
              <a:spcAft>
                <a:spcPts val="1500"/>
              </a:spcAft>
              <a:buClr>
                <a:schemeClr val="dk1"/>
              </a:buClr>
              <a:buSzPct val="55000"/>
              <a:buFont typeface="Arial"/>
              <a:buNone/>
            </a:pPr>
            <a:r>
              <a:rPr lang="en" sz="2000">
                <a:solidFill>
                  <a:srgbClr val="444444"/>
                </a:solidFill>
              </a:rPr>
              <a:t>Understanding NFL coaching structure is important</a:t>
            </a:r>
          </a:p>
          <a:p>
            <a:pPr lvl="0">
              <a:spcBef>
                <a:spcPts val="0"/>
              </a:spcBef>
              <a:buNone/>
            </a:pPr>
            <a:r>
              <a:t/>
            </a:r>
            <a:endParaRPr/>
          </a:p>
        </p:txBody>
      </p:sp>
      <p:sp>
        <p:nvSpPr>
          <p:cNvPr id="67" name="Shape 67"/>
          <p:cNvSpPr txBox="1"/>
          <p:nvPr>
            <p:ph idx="1" type="body"/>
          </p:nvPr>
        </p:nvSpPr>
        <p:spPr>
          <a:xfrm>
            <a:off x="311700" y="1152475"/>
            <a:ext cx="3999900" cy="3416400"/>
          </a:xfrm>
          <a:prstGeom prst="rect">
            <a:avLst/>
          </a:prstGeom>
        </p:spPr>
        <p:txBody>
          <a:bodyPr anchorCtr="0" anchor="t" bIns="91425" lIns="91425" rIns="91425" tIns="91425">
            <a:noAutofit/>
          </a:bodyPr>
          <a:lstStyle/>
          <a:p>
            <a:pPr lvl="0">
              <a:lnSpc>
                <a:spcPct val="115000"/>
              </a:lnSpc>
              <a:spcBef>
                <a:spcPts val="0"/>
              </a:spcBef>
              <a:spcAft>
                <a:spcPts val="1500"/>
              </a:spcAft>
              <a:buClr>
                <a:schemeClr val="dk1"/>
              </a:buClr>
              <a:buSzPct val="91666"/>
              <a:buFont typeface="Arial"/>
              <a:buNone/>
            </a:pPr>
            <a:r>
              <a:rPr lang="en" sz="1200">
                <a:solidFill>
                  <a:srgbClr val="222222"/>
                </a:solidFill>
                <a:latin typeface="Times New Roman"/>
                <a:ea typeface="Times New Roman"/>
                <a:cs typeface="Times New Roman"/>
                <a:sym typeface="Times New Roman"/>
              </a:rPr>
              <a:t>Before we get into those two ways, let’s back up and explain the typical NFL team’s coaching structure.</a:t>
            </a:r>
          </a:p>
          <a:p>
            <a:pPr lvl="0">
              <a:lnSpc>
                <a:spcPct val="115000"/>
              </a:lnSpc>
              <a:spcBef>
                <a:spcPts val="0"/>
              </a:spcBef>
              <a:spcAft>
                <a:spcPts val="1500"/>
              </a:spcAft>
              <a:buClr>
                <a:schemeClr val="dk1"/>
              </a:buClr>
              <a:buSzPct val="91666"/>
              <a:buFont typeface="Arial"/>
              <a:buNone/>
            </a:pPr>
            <a:r>
              <a:rPr lang="en" sz="1200">
                <a:solidFill>
                  <a:srgbClr val="222222"/>
                </a:solidFill>
                <a:latin typeface="Times New Roman"/>
                <a:ea typeface="Times New Roman"/>
                <a:cs typeface="Times New Roman"/>
                <a:sym typeface="Times New Roman"/>
              </a:rPr>
              <a:t>Each team has a head coach, an offensive coordinator and a defensive coordinator. They are the big three, but below them you have a number of other smaller coaches, which are called position coaches. These people focus on more specific groups like quarterbacks, running backs, offensive lines, special teams and more.As you can see in the graphic above, there are a lot of position coaches on a typical team, but the critical thing to remember is this: Not all position coaches are created equal. Some are more likely than others to one day become coordinators, and, in turn, head coaches. For example, a running back coach is much less likely than a quarterback coach to, one day, become head coach.</a:t>
            </a:r>
          </a:p>
          <a:p>
            <a:pPr lvl="0">
              <a:lnSpc>
                <a:spcPct val="115000"/>
              </a:lnSpc>
              <a:spcBef>
                <a:spcPts val="0"/>
              </a:spcBef>
              <a:buNone/>
            </a:pPr>
            <a:r>
              <a:t/>
            </a:r>
            <a:endParaRPr sz="1200">
              <a:latin typeface="Times New Roman"/>
              <a:ea typeface="Times New Roman"/>
              <a:cs typeface="Times New Roman"/>
              <a:sym typeface="Times New Roman"/>
            </a:endParaRPr>
          </a:p>
        </p:txBody>
      </p:sp>
      <p:sp>
        <p:nvSpPr>
          <p:cNvPr id="68" name="Shape 68"/>
          <p:cNvSpPr txBox="1"/>
          <p:nvPr>
            <p:ph idx="2" type="body"/>
          </p:nvPr>
        </p:nvSpPr>
        <p:spPr>
          <a:xfrm>
            <a:off x="4832400" y="1152475"/>
            <a:ext cx="3999900" cy="3416400"/>
          </a:xfrm>
          <a:prstGeom prst="rect">
            <a:avLst/>
          </a:prstGeom>
        </p:spPr>
        <p:txBody>
          <a:bodyPr anchorCtr="0" anchor="t" bIns="91425" lIns="91425" rIns="91425" tIns="91425">
            <a:noAutofit/>
          </a:bodyPr>
          <a:lstStyle/>
          <a:p>
            <a:pPr lvl="0">
              <a:spcBef>
                <a:spcPts val="0"/>
              </a:spcBef>
              <a:buNone/>
            </a:pPr>
            <a:r>
              <a:t/>
            </a:r>
            <a:endParaRPr/>
          </a:p>
        </p:txBody>
      </p:sp>
      <p:pic>
        <p:nvPicPr>
          <p:cNvPr id="69" name="Shape 69"/>
          <p:cNvPicPr preferRelativeResize="0"/>
          <p:nvPr/>
        </p:nvPicPr>
        <p:blipFill>
          <a:blip r:embed="rId3">
            <a:alphaModFix/>
          </a:blip>
          <a:stretch>
            <a:fillRect/>
          </a:stretch>
        </p:blipFill>
        <p:spPr>
          <a:xfrm>
            <a:off x="4832400" y="1152475"/>
            <a:ext cx="3999899" cy="34164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3" name="Shape 73"/>
        <p:cNvGrpSpPr/>
        <p:nvPr/>
      </p:nvGrpSpPr>
      <p:grpSpPr>
        <a:xfrm>
          <a:off x="0" y="0"/>
          <a:ext cx="0" cy="0"/>
          <a:chOff x="0" y="0"/>
          <a:chExt cx="0" cy="0"/>
        </a:xfrm>
      </p:grpSpPr>
      <p:sp>
        <p:nvSpPr>
          <p:cNvPr id="74" name="Shape 74"/>
          <p:cNvSpPr txBox="1"/>
          <p:nvPr>
            <p:ph type="title"/>
          </p:nvPr>
        </p:nvSpPr>
        <p:spPr>
          <a:xfrm>
            <a:off x="311700" y="445025"/>
            <a:ext cx="8520600" cy="572700"/>
          </a:xfrm>
          <a:prstGeom prst="rect">
            <a:avLst/>
          </a:prstGeom>
        </p:spPr>
        <p:txBody>
          <a:bodyPr anchorCtr="0" anchor="t" bIns="91425" lIns="91425" rIns="91425" tIns="91425">
            <a:noAutofit/>
          </a:bodyPr>
          <a:lstStyle/>
          <a:p>
            <a:pPr lvl="0">
              <a:lnSpc>
                <a:spcPct val="110000"/>
              </a:lnSpc>
              <a:spcBef>
                <a:spcPts val="1500"/>
              </a:spcBef>
              <a:spcAft>
                <a:spcPts val="1500"/>
              </a:spcAft>
              <a:buClr>
                <a:schemeClr val="dk1"/>
              </a:buClr>
              <a:buSzPct val="50000"/>
              <a:buFont typeface="Arial"/>
              <a:buNone/>
            </a:pPr>
            <a:r>
              <a:rPr b="1" lang="en" sz="2200">
                <a:solidFill>
                  <a:srgbClr val="444444"/>
                </a:solidFill>
              </a:rPr>
              <a:t>﻿There are two main issues holding back black coaches</a:t>
            </a:r>
          </a:p>
          <a:p>
            <a:pPr lvl="0">
              <a:spcBef>
                <a:spcPts val="0"/>
              </a:spcBef>
              <a:buNone/>
            </a:pPr>
            <a:r>
              <a:t/>
            </a:r>
            <a:endParaRPr/>
          </a:p>
        </p:txBody>
      </p:sp>
      <p:sp>
        <p:nvSpPr>
          <p:cNvPr id="75" name="Shape 75"/>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lnSpc>
                <a:spcPct val="100000"/>
              </a:lnSpc>
              <a:spcBef>
                <a:spcPts val="0"/>
              </a:spcBef>
              <a:spcAft>
                <a:spcPts val="1500"/>
              </a:spcAft>
              <a:buClr>
                <a:schemeClr val="dk1"/>
              </a:buClr>
              <a:buSzPct val="91666"/>
              <a:buFont typeface="Arial"/>
              <a:buNone/>
            </a:pPr>
            <a:r>
              <a:rPr lang="en" sz="1200">
                <a:solidFill>
                  <a:srgbClr val="000000"/>
                </a:solidFill>
                <a:latin typeface="Times New Roman"/>
                <a:ea typeface="Times New Roman"/>
                <a:cs typeface="Times New Roman"/>
                <a:sym typeface="Times New Roman"/>
              </a:rPr>
              <a:t>Understanding all that, here is the first issue: Black coaches at the beginning of their careers are getting put in the wrong jobs. They are getting the gigs that the researchers say have “inferior promotion prospects” as compared to white coaches at the same professional stage. </a:t>
            </a:r>
          </a:p>
          <a:p>
            <a:pPr lvl="0">
              <a:lnSpc>
                <a:spcPct val="100000"/>
              </a:lnSpc>
              <a:spcBef>
                <a:spcPts val="0"/>
              </a:spcBef>
              <a:spcAft>
                <a:spcPts val="1500"/>
              </a:spcAft>
              <a:buClr>
                <a:schemeClr val="dk1"/>
              </a:buClr>
              <a:buSzPct val="91666"/>
              <a:buFont typeface="Arial"/>
              <a:buNone/>
            </a:pPr>
            <a:r>
              <a:rPr lang="en" sz="1200">
                <a:solidFill>
                  <a:srgbClr val="000000"/>
                </a:solidFill>
                <a:latin typeface="Times New Roman"/>
                <a:ea typeface="Times New Roman"/>
                <a:cs typeface="Times New Roman"/>
                <a:sym typeface="Times New Roman"/>
              </a:rPr>
              <a:t>Let’s take the fast-rising quarterback coach and the water-treading running back coach. According to this research, between a white coach and a black coach, who is </a:t>
            </a:r>
            <a:r>
              <a:rPr lang="en" sz="1200">
                <a:solidFill>
                  <a:srgbClr val="000000"/>
                </a:solidFill>
                <a:latin typeface="Times New Roman"/>
                <a:ea typeface="Times New Roman"/>
                <a:cs typeface="Times New Roman"/>
                <a:sym typeface="Times New Roman"/>
                <a:hlinkClick r:id="rId3"/>
              </a:rPr>
              <a:t>more likely</a:t>
            </a:r>
            <a:r>
              <a:rPr lang="en" sz="1200">
                <a:solidFill>
                  <a:srgbClr val="000000"/>
                </a:solidFill>
                <a:latin typeface="Times New Roman"/>
                <a:ea typeface="Times New Roman"/>
                <a:cs typeface="Times New Roman"/>
                <a:sym typeface="Times New Roman"/>
              </a:rPr>
              <a:t> to land a gig as a quarterback coach? The white coach. And who is more likely to start their career as a running back coach? The black coach. </a:t>
            </a:r>
          </a:p>
          <a:p>
            <a:pPr lvl="0">
              <a:lnSpc>
                <a:spcPct val="100000"/>
              </a:lnSpc>
              <a:spcBef>
                <a:spcPts val="0"/>
              </a:spcBef>
              <a:spcAft>
                <a:spcPts val="1500"/>
              </a:spcAft>
              <a:buClr>
                <a:schemeClr val="dk1"/>
              </a:buClr>
              <a:buSzPct val="91666"/>
              <a:buFont typeface="Arial"/>
              <a:buNone/>
            </a:pPr>
            <a:r>
              <a:rPr lang="en" sz="1200">
                <a:solidFill>
                  <a:srgbClr val="000000"/>
                </a:solidFill>
                <a:latin typeface="Times New Roman"/>
                <a:ea typeface="Times New Roman"/>
                <a:cs typeface="Times New Roman"/>
                <a:sym typeface="Times New Roman"/>
              </a:rPr>
              <a:t>These are just two examples, but the pattern holds across the entirety of position coaches. Or as the authors say it: “At the time of hire into their first NFL coaching position, white coaches tend to be allocated to positions with greater upward mobility prospects than black coaches.”</a:t>
            </a:r>
          </a:p>
          <a:p>
            <a:pPr lvl="0">
              <a:lnSpc>
                <a:spcPct val="100000"/>
              </a:lnSpc>
              <a:spcBef>
                <a:spcPts val="0"/>
              </a:spcBef>
              <a:spcAft>
                <a:spcPts val="1500"/>
              </a:spcAft>
              <a:buClr>
                <a:schemeClr val="dk1"/>
              </a:buClr>
              <a:buSzPct val="91666"/>
              <a:buFont typeface="Arial"/>
              <a:buNone/>
            </a:pPr>
            <a:r>
              <a:rPr lang="en" sz="1200">
                <a:solidFill>
                  <a:srgbClr val="000000"/>
                </a:solidFill>
                <a:latin typeface="Times New Roman"/>
                <a:ea typeface="Times New Roman"/>
                <a:cs typeface="Times New Roman"/>
                <a:sym typeface="Times New Roman"/>
              </a:rPr>
              <a:t>Now, the second issue: Once already hired, black coaches are less likely than white coaches </a:t>
            </a:r>
            <a:r>
              <a:rPr lang="en" sz="1200">
                <a:solidFill>
                  <a:srgbClr val="000000"/>
                </a:solidFill>
                <a:latin typeface="Times New Roman"/>
                <a:ea typeface="Times New Roman"/>
                <a:cs typeface="Times New Roman"/>
                <a:sym typeface="Times New Roman"/>
                <a:hlinkClick r:id="rId4"/>
              </a:rPr>
              <a:t>to be rewarded and promoted</a:t>
            </a:r>
            <a:r>
              <a:rPr lang="en" sz="1200">
                <a:solidFill>
                  <a:srgbClr val="000000"/>
                </a:solidFill>
                <a:latin typeface="Times New Roman"/>
                <a:ea typeface="Times New Roman"/>
                <a:cs typeface="Times New Roman"/>
                <a:sym typeface="Times New Roman"/>
              </a:rPr>
              <a:t> for their efforts, once again giving them a more difficult route to the top of the coaching food chain. </a:t>
            </a:r>
          </a:p>
          <a:p>
            <a:pPr lvl="0">
              <a:lnSpc>
                <a:spcPct val="100000"/>
              </a:lnSpc>
              <a:spcBef>
                <a:spcPts val="0"/>
              </a:spcBef>
              <a:spcAft>
                <a:spcPts val="1500"/>
              </a:spcAft>
              <a:buClr>
                <a:schemeClr val="dk1"/>
              </a:buClr>
              <a:buSzPct val="91666"/>
              <a:buFont typeface="Arial"/>
              <a:buNone/>
            </a:pPr>
            <a:r>
              <a:rPr lang="en" sz="1200">
                <a:solidFill>
                  <a:srgbClr val="000000"/>
                </a:solidFill>
                <a:latin typeface="Times New Roman"/>
                <a:ea typeface="Times New Roman"/>
                <a:cs typeface="Times New Roman"/>
                <a:sym typeface="Times New Roman"/>
              </a:rPr>
              <a:t>As it stands right now, Georgetown’s Chris Rider and his co-authors estimate that white NFL position coaches are </a:t>
            </a:r>
            <a:r>
              <a:rPr lang="en" sz="1200">
                <a:solidFill>
                  <a:srgbClr val="000000"/>
                </a:solidFill>
                <a:latin typeface="Times New Roman"/>
                <a:ea typeface="Times New Roman"/>
                <a:cs typeface="Times New Roman"/>
                <a:sym typeface="Times New Roman"/>
                <a:hlinkClick r:id="rId5"/>
              </a:rPr>
              <a:t>more than two times as likely</a:t>
            </a:r>
            <a:r>
              <a:rPr lang="en" sz="1200">
                <a:solidFill>
                  <a:srgbClr val="000000"/>
                </a:solidFill>
                <a:latin typeface="Times New Roman"/>
                <a:ea typeface="Times New Roman"/>
                <a:cs typeface="Times New Roman"/>
                <a:sym typeface="Times New Roman"/>
              </a:rPr>
              <a:t> to be promoted to coordinator than their black counterparts.</a:t>
            </a:r>
          </a:p>
          <a:p>
            <a:pPr lvl="0">
              <a:spcBef>
                <a:spcPts val="0"/>
              </a:spcBef>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light-2">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