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Pen Data Accuracy Over</a:t>
            </a:r>
            <a:r>
              <a:rPr lang="en-US" baseline="0" dirty="0"/>
              <a:t> 5 Iterations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0.84799999999999998</c:v>
                </c:pt>
                <c:pt idx="2">
                  <c:v>0.89600000000000002</c:v>
                </c:pt>
                <c:pt idx="3">
                  <c:v>0.90500000000000003</c:v>
                </c:pt>
                <c:pt idx="4">
                  <c:v>0.90700000000000003</c:v>
                </c:pt>
                <c:pt idx="5">
                  <c:v>0.90200000000000002</c:v>
                </c:pt>
                <c:pt idx="6">
                  <c:v>0.90200000000000002</c:v>
                </c:pt>
                <c:pt idx="7">
                  <c:v>0.90700000000000003</c:v>
                </c:pt>
                <c:pt idx="8">
                  <c:v>0.90900000000000003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6-4FED-BD7D-5B7638E94A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0.56599999999999995</c:v>
                </c:pt>
                <c:pt idx="2">
                  <c:v>0.59599999999999997</c:v>
                </c:pt>
                <c:pt idx="3">
                  <c:v>0.60299999999999998</c:v>
                </c:pt>
                <c:pt idx="4">
                  <c:v>0.60499999999999998</c:v>
                </c:pt>
                <c:pt idx="5">
                  <c:v>0.60599999999999998</c:v>
                </c:pt>
                <c:pt idx="6">
                  <c:v>0.60099999999999998</c:v>
                </c:pt>
                <c:pt idx="7">
                  <c:v>0.60399999999999998</c:v>
                </c:pt>
                <c:pt idx="8">
                  <c:v>0.60599999999999998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6-4FED-BD7D-5B7638E94A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0.39</c:v>
                </c:pt>
                <c:pt idx="2">
                  <c:v>0.41599999999999998</c:v>
                </c:pt>
                <c:pt idx="3">
                  <c:v>0.42499999999999999</c:v>
                </c:pt>
                <c:pt idx="4">
                  <c:v>0.42399999999999999</c:v>
                </c:pt>
                <c:pt idx="5">
                  <c:v>0.42599999999999999</c:v>
                </c:pt>
                <c:pt idx="6">
                  <c:v>0.42099999999999999</c:v>
                </c:pt>
                <c:pt idx="7">
                  <c:v>0.42499999999999999</c:v>
                </c:pt>
                <c:pt idx="8">
                  <c:v>0.42299999999999999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6-4FED-BD7D-5B7638E94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0296784"/>
        <c:axId val="1527103024"/>
      </c:lineChart>
      <c:catAx>
        <c:axId val="15002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Perceptrons</a:t>
                </a:r>
                <a:r>
                  <a:rPr lang="en-US" dirty="0"/>
                  <a:t> in the Hidden</a:t>
                </a:r>
                <a:r>
                  <a:rPr lang="en-US" baseline="0" dirty="0"/>
                  <a:t> Layer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3024"/>
        <c:crosses val="autoZero"/>
        <c:auto val="1"/>
        <c:lblAlgn val="ctr"/>
        <c:lblOffset val="100"/>
        <c:noMultiLvlLbl val="0"/>
      </c:catAx>
      <c:valAx>
        <c:axId val="152710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2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Data Accuracy Over</a:t>
            </a:r>
            <a:r>
              <a:rPr lang="en-US" baseline="0" dirty="0"/>
              <a:t> 5 Iterations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0.72</c:v>
                </c:pt>
                <c:pt idx="1">
                  <c:v>0.99</c:v>
                </c:pt>
                <c:pt idx="2">
                  <c:v>0.89600000000000002</c:v>
                </c:pt>
                <c:pt idx="3">
                  <c:v>0.995</c:v>
                </c:pt>
                <c:pt idx="4">
                  <c:v>0.99</c:v>
                </c:pt>
                <c:pt idx="5">
                  <c:v>0.91100000000000003</c:v>
                </c:pt>
                <c:pt idx="6">
                  <c:v>0.995</c:v>
                </c:pt>
                <c:pt idx="7">
                  <c:v>0.90700000000000003</c:v>
                </c:pt>
                <c:pt idx="8">
                  <c:v>0.99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10-4801-8A04-1B1FC51FF5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0.48</c:v>
                </c:pt>
                <c:pt idx="1">
                  <c:v>0.65900000000000003</c:v>
                </c:pt>
                <c:pt idx="2">
                  <c:v>0.59599999999999997</c:v>
                </c:pt>
                <c:pt idx="3">
                  <c:v>0.66400000000000003</c:v>
                </c:pt>
                <c:pt idx="4">
                  <c:v>0.66</c:v>
                </c:pt>
                <c:pt idx="5">
                  <c:v>0.60599999999999998</c:v>
                </c:pt>
                <c:pt idx="6">
                  <c:v>0.66300000000000003</c:v>
                </c:pt>
                <c:pt idx="7">
                  <c:v>0.60399999999999998</c:v>
                </c:pt>
                <c:pt idx="8">
                  <c:v>0.66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10-4801-8A04-1B1FC51FF5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0.33900000000000002</c:v>
                </c:pt>
                <c:pt idx="1">
                  <c:v>0.46200000000000002</c:v>
                </c:pt>
                <c:pt idx="2">
                  <c:v>0.41599999999999998</c:v>
                </c:pt>
                <c:pt idx="3">
                  <c:v>0.46600000000000003</c:v>
                </c:pt>
                <c:pt idx="4">
                  <c:v>0.46400000000000002</c:v>
                </c:pt>
                <c:pt idx="5">
                  <c:v>0.42599999999999999</c:v>
                </c:pt>
                <c:pt idx="6">
                  <c:v>0.46400000000000002</c:v>
                </c:pt>
                <c:pt idx="7">
                  <c:v>0.42499999999999999</c:v>
                </c:pt>
                <c:pt idx="8">
                  <c:v>0.46500000000000002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10-4801-8A04-1B1FC51F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0296784"/>
        <c:axId val="1527103024"/>
      </c:lineChart>
      <c:catAx>
        <c:axId val="15002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Perceptrons</a:t>
                </a:r>
                <a:r>
                  <a:rPr lang="en-US" dirty="0"/>
                  <a:t> in the Hidden</a:t>
                </a:r>
                <a:r>
                  <a:rPr lang="en-US" baseline="0" dirty="0"/>
                  <a:t> Layer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3024"/>
        <c:crosses val="autoZero"/>
        <c:auto val="1"/>
        <c:lblAlgn val="ctr"/>
        <c:lblOffset val="100"/>
        <c:noMultiLvlLbl val="0"/>
      </c:catAx>
      <c:valAx>
        <c:axId val="152710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2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Austin Carroll</a:t>
            </a:r>
          </a:p>
          <a:p>
            <a:r>
              <a:rPr lang="en-US" dirty="0"/>
              <a:t>Your GT Username: acarroll44</a:t>
            </a:r>
          </a:p>
          <a:p>
            <a:r>
              <a:rPr lang="en-US"/>
              <a:t>903492267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90.7376%</a:t>
            </a:r>
          </a:p>
          <a:p>
            <a:pPr lvl="1"/>
            <a:r>
              <a:rPr lang="en-US" dirty="0"/>
              <a:t>Average accuracy: 90.5031%</a:t>
            </a:r>
          </a:p>
          <a:p>
            <a:pPr lvl="1"/>
            <a:r>
              <a:rPr lang="en-US" dirty="0"/>
              <a:t>Standard deviation: 0.1766</a:t>
            </a: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</a:rPr>
              <a:t>testCarData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Max accuracy: 98.0000%</a:t>
            </a:r>
          </a:p>
          <a:p>
            <a:pPr lvl="1"/>
            <a:r>
              <a:rPr lang="en-US" dirty="0"/>
              <a:t>Average accuracy: 97.6000%</a:t>
            </a:r>
          </a:p>
          <a:p>
            <a:pPr lvl="1"/>
            <a:r>
              <a:rPr lang="en-US" dirty="0"/>
              <a:t>Standard deviation: 0.3742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75451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8EB57F0-6B91-1D59-7F18-868D8F859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031040"/>
              </p:ext>
            </p:extLst>
          </p:nvPr>
        </p:nvGraphicFramePr>
        <p:xfrm>
          <a:off x="5103844" y="2767563"/>
          <a:ext cx="5056155" cy="337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  <a:r>
              <a:rPr lang="en-US" dirty="0"/>
              <a:t>When testing the pen data, the most significant data was observed when the hidden layers has a size of 0. In this case, the neural net had 0% accuracy in the tests. Then, over a size increase of 10, the average accuracy becomes steady at around 0.6. Therefore, it can be concluded that after a certain size increase to the hidden layers, the effect is negligible.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234892-7E9F-060D-BF79-55E7A6C18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47132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36927D6-E6B8-8A1D-34B4-873C96707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12669"/>
              </p:ext>
            </p:extLst>
          </p:nvPr>
        </p:nvGraphicFramePr>
        <p:xfrm>
          <a:off x="4889239" y="2793234"/>
          <a:ext cx="5056155" cy="337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  <a:r>
              <a:rPr lang="en-US" dirty="0"/>
              <a:t>Most notably, the accuracy was significantly lower with 0 </a:t>
            </a:r>
            <a:r>
              <a:rPr lang="en-US" dirty="0" err="1"/>
              <a:t>perceptrons</a:t>
            </a:r>
            <a:r>
              <a:rPr lang="en-US" dirty="0"/>
              <a:t> at the hidden layer. From 5 onward, the average accuracy fluctuated around 0.6.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64FAB-7221-4C50-8C9C-CC74698F23CF}">
  <ds:schemaRefs>
    <ds:schemaRef ds:uri="3cd04f37-61de-4efe-8deb-41caa9b443e6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671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AJ Carroll</cp:lastModifiedBy>
  <cp:revision>14</cp:revision>
  <dcterms:created xsi:type="dcterms:W3CDTF">2022-11-05T15:55:17Z</dcterms:created>
  <dcterms:modified xsi:type="dcterms:W3CDTF">2023-12-07T03:02:15Z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