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_rels/presentation.xml.rels" ContentType="application/vnd.openxmlformats-package.relationships+xml"/>
  <Override PartName="/ppt/media/image9.gif" ContentType="image/gif"/>
  <Override PartName="/ppt/media/image8.gif" ContentType="image/gif"/>
  <Override PartName="/ppt/media/image22.png" ContentType="image/png"/>
  <Override PartName="/ppt/media/image7.gif" ContentType="image/gif"/>
  <Override PartName="/ppt/media/image19.png" ContentType="image/png"/>
  <Override PartName="/ppt/media/image21.png" ContentType="image/png"/>
  <Override PartName="/ppt/media/image10.gif" ContentType="image/gif"/>
  <Override PartName="/ppt/media/image13.png" ContentType="image/png"/>
  <Override PartName="/ppt/media/image6.gif" ContentType="image/gif"/>
  <Override PartName="/ppt/media/image5.gif" ContentType="image/gif"/>
  <Override PartName="/ppt/media/image17.png" ContentType="image/png"/>
  <Override PartName="/ppt/media/image12.png" ContentType="image/png"/>
  <Override PartName="/ppt/media/image23.svg" ContentType="image/svg"/>
  <Override PartName="/ppt/media/image4.gif" ContentType="image/gif"/>
  <Override PartName="/ppt/media/image11.png" ContentType="image/png"/>
  <Override PartName="/ppt/media/image29.png" ContentType="image/png"/>
  <Override PartName="/ppt/media/image14.svg" ContentType="image/svg"/>
  <Override PartName="/ppt/media/image28.png" ContentType="image/png"/>
  <Override PartName="/ppt/media/image27.png" ContentType="image/png"/>
  <Override PartName="/ppt/media/image3.gif" ContentType="image/gif"/>
  <Override PartName="/ppt/media/image15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0.svg" ContentType="image/svg"/>
  <Override PartName="/ppt/media/image18.svg" ContentType="image/svg"/>
  <Override PartName="/ppt/media/image16.svg" ContentType="image/svg"/>
  <Override PartName="/ppt/media/image1.png" ContentType="image/png"/>
  <Override PartName="/ppt/media/image2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884BCD-1FB1-4FDD-B8D9-57CD9D938C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C6B034-E305-4546-BD75-BCB0FC4C52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465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Click to edit the title text format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CR" sz="2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s-CR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s-C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CR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s-C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s-C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s-C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2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s-CR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CR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R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s-CR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CR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R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s-CR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R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26AD0529-DC29-4933-AAC9-B8879F2A12B7}" type="slidenum">
              <a:rPr b="0" lang="es-CR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&lt;number&gt;</a:t>
            </a:fld>
            <a:endParaRPr b="0" lang="es-CR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gif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svg"/><Relationship Id="rId3" Type="http://schemas.openxmlformats.org/officeDocument/2006/relationships/image" Target="../media/image15.png"/><Relationship Id="rId4" Type="http://schemas.openxmlformats.org/officeDocument/2006/relationships/image" Target="../media/image16.svg"/><Relationship Id="rId5" Type="http://schemas.openxmlformats.org/officeDocument/2006/relationships/image" Target="../media/image17.png"/><Relationship Id="rId6" Type="http://schemas.openxmlformats.org/officeDocument/2006/relationships/image" Target="../media/image18.svg"/><Relationship Id="rId7" Type="http://schemas.openxmlformats.org/officeDocument/2006/relationships/image" Target="../media/image19.png"/><Relationship Id="rId8" Type="http://schemas.openxmlformats.org/officeDocument/2006/relationships/image" Target="../media/image20.svg"/><Relationship Id="rId9" Type="http://schemas.openxmlformats.org/officeDocument/2006/relationships/image" Target="../media/image19.png"/><Relationship Id="rId10" Type="http://schemas.openxmlformats.org/officeDocument/2006/relationships/image" Target="../media/image20.sv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svg"/><Relationship Id="rId14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gif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gif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image" Target="../media/image7.gif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40000" y="1800000"/>
            <a:ext cx="9071640" cy="198000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MÓDULO 8</a:t>
            </a:r>
            <a:br>
              <a:rPr sz="4400"/>
            </a:b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Descripción General</a:t>
            </a:r>
            <a:br>
              <a:rPr sz="4400"/>
            </a:b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de Linux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8.2.2-3. Algunos comandos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es-CR" sz="3200" strike="noStrike" u="none">
                <a:solidFill>
                  <a:srgbClr val="ffffff"/>
                </a:solidFill>
                <a:effectLst/>
                <a:uFillTx/>
                <a:latin typeface="Monospace"/>
              </a:rPr>
              <a:t>cat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: Muestra el contenido de un archivo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3312000" y="2052000"/>
            <a:ext cx="3708000" cy="3441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8.2.2-3. Algunos comandos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es-CR" sz="3200" strike="noStrike" u="none">
                <a:solidFill>
                  <a:srgbClr val="ffffff"/>
                </a:solidFill>
                <a:effectLst/>
                <a:uFillTx/>
                <a:latin typeface="Monospace"/>
              </a:rPr>
              <a:t>grep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: Busca patrones en archivos de texto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3780000" y="2026080"/>
            <a:ext cx="3780000" cy="350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8.2.2-3. Algunos comandos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Existen muchos “comandos” en Linux.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Algunos comandos tienen un manual, accesible con “</a:t>
            </a:r>
            <a:r>
              <a:rPr b="1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man [comando]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”.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También existen pantallas de ayuda breves, que se producen con “</a:t>
            </a:r>
            <a:r>
              <a:rPr b="1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[comando] -h 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</a:t>
            </a:r>
            <a:r>
              <a:rPr b="1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--help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”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8.2.4-5. Archivos de texto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En Linux, casi todo se maneja y representa con archivos de texto.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68800" y="2324880"/>
            <a:ext cx="4291200" cy="3075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5075640" y="2340000"/>
            <a:ext cx="4500000" cy="70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" name=""/>
          <p:cNvSpPr txBox="1"/>
          <p:nvPr/>
        </p:nvSpPr>
        <p:spPr>
          <a:xfrm>
            <a:off x="5400000" y="4542840"/>
            <a:ext cx="216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Configuración de NGINX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 flipH="1">
            <a:off x="5004000" y="4860000"/>
            <a:ext cx="360000" cy="0"/>
          </a:xfrm>
          <a:prstGeom prst="line">
            <a:avLst/>
          </a:prstGeom>
          <a:ln w="0"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6120000" y="3533760"/>
            <a:ext cx="270000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“Archivo” que muestra el estado de batería en una laptop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 flipV="1">
            <a:off x="7380000" y="3132000"/>
            <a:ext cx="0" cy="401760"/>
          </a:xfrm>
          <a:prstGeom prst="line">
            <a:avLst/>
          </a:prstGeom>
          <a:ln w="0"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8.3. Servidores y clientes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Linux es muy utilizado para proveer servicios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Un servidor es una computadora y/o programa que provee un servicio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Un cliente es una computadora y/o programa que solicita un servicio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(Relación Servidor-Cliente)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6840000" y="1800000"/>
            <a:ext cx="162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s-CR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CLIENTE</a:t>
            </a:r>
            <a:endParaRPr b="0" lang="es-C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620000" y="1729800"/>
            <a:ext cx="180000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s-CR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SERVIDOR</a:t>
            </a:r>
            <a:endParaRPr b="0" lang="es-CR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461160" y="1181160"/>
            <a:ext cx="1338840" cy="1338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8280000" y="1368000"/>
            <a:ext cx="1260000" cy="126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>
          <a:xfrm>
            <a:off x="4052520" y="2340000"/>
            <a:ext cx="1887480" cy="1887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" name=""/>
          <p:cNvSpPr/>
          <p:nvPr/>
        </p:nvSpPr>
        <p:spPr>
          <a:xfrm flipH="1" flipV="1">
            <a:off x="3420000" y="1980000"/>
            <a:ext cx="900000" cy="720000"/>
          </a:xfrm>
          <a:prstGeom prst="line">
            <a:avLst/>
          </a:prstGeom>
          <a:ln w="0">
            <a:solidFill>
              <a:srgbClr val="ffffff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 flipV="1">
            <a:off x="5580000" y="1980000"/>
            <a:ext cx="1260000" cy="720000"/>
          </a:xfrm>
          <a:prstGeom prst="line">
            <a:avLst/>
          </a:prstGeom>
          <a:ln w="0">
            <a:solidFill>
              <a:srgbClr val="ffffff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>
          <a:xfrm>
            <a:off x="360000" y="2520000"/>
            <a:ext cx="1440000" cy="144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/>
        </p:blipFill>
        <p:spPr>
          <a:xfrm>
            <a:off x="7920000" y="2520000"/>
            <a:ext cx="1440000" cy="144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11"/>
          <a:stretch/>
        </p:blipFill>
        <p:spPr>
          <a:xfrm>
            <a:off x="540000" y="3966840"/>
            <a:ext cx="1260720" cy="1433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/>
        </p:blipFill>
        <p:spPr>
          <a:xfrm>
            <a:off x="8100000" y="4108320"/>
            <a:ext cx="1371240" cy="137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"/>
          <p:cNvSpPr/>
          <p:nvPr/>
        </p:nvSpPr>
        <p:spPr>
          <a:xfrm flipV="1">
            <a:off x="1980000" y="3420000"/>
            <a:ext cx="2340000" cy="1260000"/>
          </a:xfrm>
          <a:prstGeom prst="line">
            <a:avLst/>
          </a:prstGeom>
          <a:ln w="0">
            <a:solidFill>
              <a:srgbClr val="ffffff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 flipH="1" flipV="1">
            <a:off x="5760000" y="3420000"/>
            <a:ext cx="2160000" cy="1260000"/>
          </a:xfrm>
          <a:prstGeom prst="line">
            <a:avLst/>
          </a:prstGeom>
          <a:ln w="0">
            <a:solidFill>
              <a:srgbClr val="ffffff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800000" y="3060000"/>
            <a:ext cx="2340000" cy="0"/>
          </a:xfrm>
          <a:prstGeom prst="line">
            <a:avLst/>
          </a:prstGeom>
          <a:ln w="0">
            <a:solidFill>
              <a:srgbClr val="ffffff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s-C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5760000" y="3060000"/>
            <a:ext cx="2340000" cy="0"/>
          </a:xfrm>
          <a:prstGeom prst="line">
            <a:avLst/>
          </a:prstGeom>
          <a:ln w="0">
            <a:solidFill>
              <a:srgbClr val="ffffff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s-C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8.3.2. Puertos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Para poder ofrecer servicios, se usan puertos.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Un puerto es un </a:t>
            </a:r>
            <a:r>
              <a:rPr b="0" i="1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recurso de red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, reservado por un servicio.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 cada puerto se le asigna un número.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Existen números por defecto, pero se pueden configurar los servidores para usar otros.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8.3.2. Puertos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1" name=""/>
          <p:cNvGraphicFramePr/>
          <p:nvPr/>
        </p:nvGraphicFramePr>
        <p:xfrm>
          <a:off x="469080" y="1364400"/>
          <a:ext cx="9055440" cy="3220920"/>
        </p:xfrm>
        <a:graphic>
          <a:graphicData uri="http://schemas.openxmlformats.org/drawingml/2006/table">
            <a:tbl>
              <a:tblPr/>
              <a:tblGrid>
                <a:gridCol w="1245240"/>
                <a:gridCol w="7810560"/>
              </a:tblGrid>
              <a:tr h="805320">
                <a:tc>
                  <a:txBody>
                    <a:bodyPr lIns="36000" rIns="36000" tIns="36000" bIns="36000" anchor="ctr" anchorCtr="1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20/21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FTP (File Transfer Protocol)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22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SSH (Secure Shell)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23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Telnet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25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SMTP (Simple Mail Transfer Protocol)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8.3.2. Puertos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3" name=""/>
          <p:cNvGraphicFramePr/>
          <p:nvPr/>
        </p:nvGraphicFramePr>
        <p:xfrm>
          <a:off x="469080" y="1364400"/>
          <a:ext cx="9055440" cy="3220920"/>
        </p:xfrm>
        <a:graphic>
          <a:graphicData uri="http://schemas.openxmlformats.org/drawingml/2006/table">
            <a:tbl>
              <a:tblPr/>
              <a:tblGrid>
                <a:gridCol w="1245240"/>
                <a:gridCol w="7810560"/>
              </a:tblGrid>
              <a:tr h="805320">
                <a:tc>
                  <a:txBody>
                    <a:bodyPr lIns="36000" rIns="36000" tIns="36000" bIns="36000" anchor="ctr" anchorCtr="1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53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DNS (Domain Name System)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67/68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DHCP (Dynamic Host Configuration Protocol)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69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TFTP (Trivial File Transfer Protocol)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80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HTTP (Hypertext Transfer Protocol)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8.3.2. Puertos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5" name=""/>
          <p:cNvGraphicFramePr/>
          <p:nvPr/>
        </p:nvGraphicFramePr>
        <p:xfrm>
          <a:off x="469080" y="1364400"/>
          <a:ext cx="9055440" cy="4026240"/>
        </p:xfrm>
        <a:graphic>
          <a:graphicData uri="http://schemas.openxmlformats.org/drawingml/2006/table">
            <a:tbl>
              <a:tblPr/>
              <a:tblGrid>
                <a:gridCol w="1435680"/>
                <a:gridCol w="7620120"/>
              </a:tblGrid>
              <a:tr h="805320">
                <a:tc>
                  <a:txBody>
                    <a:bodyPr lIns="36000" rIns="36000" tIns="36000" bIns="36000" anchor="ctr" anchorCtr="1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110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POP3 (Post Office Protocol version 3)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123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NTP (Network Time Procotol)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143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IMAP (Internet Message Access Protocol)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161/162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SNMP (Simple Network Management Procotol)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443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HTTPS (HTTP Secure)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8.1. Nociones Básicas de Linux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Linux es un SO de código abierto.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Diseñado para la conectividad en red.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Linux es muy valioso en el SOC.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Algunas herramientas de red: IDS, </a:t>
            </a:r>
            <a:r>
              <a:rPr b="0" i="1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firewalls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Otra aplicación es el </a:t>
            </a:r>
            <a:r>
              <a:rPr b="0" i="1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PenTesting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8.4. Gestión básica del servidor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Es importante administrar y monitorear los servicios que proveen los servidores.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Los servicios se gestionan por medio de archivos de configuración, permisos, monitoreo de registros, entre otros.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8.4.2. Fortalecimiento (</a:t>
            </a:r>
            <a:r>
              <a:rPr b="1" i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hardening</a:t>
            </a: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)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 deben de aplicar métodos probados para proteger el dispositivo y su acceso.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Implementar una jerarquía de poderes es más seguro que dar privilegios a todos los usuarios.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Algunas buenas prácticas son: minimizar las características, deshabilitar servicios no usados, y mantener el sistema actualizado.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8.4.3. Monitoreo de </a:t>
            </a:r>
            <a:r>
              <a:rPr b="1" i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logs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Los 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servicios generan registros o </a:t>
            </a:r>
            <a:r>
              <a:rPr b="0" i="1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logs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al operar.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Monitorear los </a:t>
            </a:r>
            <a:r>
              <a:rPr b="0" i="1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logs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es útil a la hora de detectar amenazas y realizar análisis forense.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448000" y="3060000"/>
            <a:ext cx="5220000" cy="232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" name=""/>
          <p:cNvSpPr txBox="1"/>
          <p:nvPr/>
        </p:nvSpPr>
        <p:spPr>
          <a:xfrm>
            <a:off x="7920000" y="3240000"/>
            <a:ext cx="20487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/var/log/dmesg.log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H="1">
            <a:off x="7740000" y="3600000"/>
            <a:ext cx="1080000" cy="720000"/>
          </a:xfrm>
          <a:prstGeom prst="line">
            <a:avLst/>
          </a:prstGeom>
          <a:ln w="0"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8.5. Sistema de archivos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Hay muchos tipos de sistemas de archivos.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Varían en velocidad, flexibilidad, seguridad, etc.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 eligen dependiendo de la aplicación.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El sistema de archivos más común en Linux es </a:t>
            </a:r>
            <a:r>
              <a:rPr b="0" i="1" lang="es-CR" sz="3200" strike="noStrike" u="none">
                <a:solidFill>
                  <a:srgbClr val="ffffff"/>
                </a:solidFill>
                <a:effectLst/>
                <a:uFillTx/>
                <a:latin typeface="Monospace"/>
              </a:rPr>
              <a:t>ext4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, aunque también es compatible con otros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8.5.1. Tipos de sistemas archivos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8" name=""/>
          <p:cNvGraphicFramePr/>
          <p:nvPr/>
        </p:nvGraphicFramePr>
        <p:xfrm>
          <a:off x="469440" y="1364760"/>
          <a:ext cx="9055440" cy="3220920"/>
        </p:xfrm>
        <a:graphic>
          <a:graphicData uri="http://schemas.openxmlformats.org/drawingml/2006/table">
            <a:tbl>
              <a:tblPr/>
              <a:tblGrid>
                <a:gridCol w="1245240"/>
                <a:gridCol w="7810560"/>
              </a:tblGrid>
              <a:tr h="805320">
                <a:tc>
                  <a:txBody>
                    <a:bodyPr lIns="36000" rIns="36000" tIns="36000" bIns="36000" anchor="ctr" anchorCtr="1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ext2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Preferido en medios de almacenamiento </a:t>
                      </a:r>
                      <a:r>
                        <a:rPr b="0" i="1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flash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ext3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Como </a:t>
                      </a:r>
                      <a:r>
                        <a:rPr b="0" i="1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ext2</a:t>
                      </a:r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, pero implementa un </a:t>
                      </a:r>
                      <a:r>
                        <a:rPr b="0" i="1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diario</a:t>
                      </a:r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 o </a:t>
                      </a:r>
                      <a:r>
                        <a:rPr b="0" i="1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bitácora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ext4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Selección común para Linux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NFS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Permite el acceso (transparente) a archivos en la red.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8.5.1. Tipos de sistemas archivos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90" name=""/>
          <p:cNvGraphicFramePr/>
          <p:nvPr/>
        </p:nvGraphicFramePr>
        <p:xfrm>
          <a:off x="469440" y="1364760"/>
          <a:ext cx="9055440" cy="4026240"/>
        </p:xfrm>
        <a:graphic>
          <a:graphicData uri="http://schemas.openxmlformats.org/drawingml/2006/table">
            <a:tbl>
              <a:tblPr/>
              <a:tblGrid>
                <a:gridCol w="1245240"/>
                <a:gridCol w="7810560"/>
              </a:tblGrid>
              <a:tr h="805320">
                <a:tc>
                  <a:txBody>
                    <a:bodyPr lIns="36000" rIns="36000" tIns="36000" bIns="36000" anchor="ctr" anchorCtr="1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CDFS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Específicamente para medios de disco óptico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swap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Técnicamente no es un sistema de archivos; es una partición opcional que permite intercambiar RAM no utilizada en dispositivos con poca memoria.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HFS+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Usado por Apple en la línea Macintosh; compatible parcialmente con Linux.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APFS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Utilizado por dispositivos de Apple. Con cifrado fuerte, optimizado para SSD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805320">
                <a:tc>
                  <a:txBody>
                    <a:bodyPr lIns="36000" rIns="36000" tIns="36000" bIns="36000" anchor="ctr" anchorCtr="1">
                      <a:noAutofit/>
                    </a:bodyPr>
                    <a:p>
                      <a:pPr algn="ctr"/>
                      <a:r>
                        <a:rPr b="1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MBR</a:t>
                      </a:r>
                      <a:endParaRPr b="1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r>
                        <a:rPr b="0" lang="es-CR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Master Boot Record. Situado en el primer sector de un computador con particiones. Almacena información sobre el sistema de archivos.</a:t>
                      </a:r>
                      <a:endParaRPr b="0" lang="es-CR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10800">
                      <a:solidFill>
                        <a:srgbClr val="ffffff"/>
                      </a:solidFill>
                      <a:prstDash val="solid"/>
                    </a:lnL>
                    <a:lnR w="10800">
                      <a:solidFill>
                        <a:srgbClr val="ffffff"/>
                      </a:solidFill>
                      <a:prstDash val="solid"/>
                    </a:lnR>
                    <a:lnT w="10800">
                      <a:solidFill>
                        <a:srgbClr val="ffffff"/>
                      </a:solidFill>
                      <a:prstDash val="solid"/>
                    </a:lnT>
                    <a:lnB w="108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8.5.2. Permisos de archivo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36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Linux maneja permisos para cada archivo.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Además de permisos, también se cuenta con pertenencia a usuarios y grupos.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Los permisos de un archivo, entre otros datos, se pueden consultar usando el comando</a:t>
            </a:r>
            <a:br>
              <a:rPr sz="3200"/>
            </a:br>
            <a:r>
              <a:rPr b="1" lang="es-CR" sz="3200" strike="noStrike" u="none">
                <a:solidFill>
                  <a:srgbClr val="ffffff"/>
                </a:solidFill>
                <a:effectLst/>
                <a:uFillTx/>
                <a:latin typeface="Monospace"/>
              </a:rPr>
              <a:t>ls -l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8.5.2. Permisos de archivo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60000" y="1260000"/>
            <a:ext cx="9360000" cy="450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" name=""/>
          <p:cNvSpPr txBox="1"/>
          <p:nvPr/>
        </p:nvSpPr>
        <p:spPr>
          <a:xfrm>
            <a:off x="162720" y="4680000"/>
            <a:ext cx="1385280" cy="62100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1" lang="es-CR" sz="1800" strike="noStrike" u="none">
                <a:solidFill>
                  <a:srgbClr val="ffffff"/>
                </a:solidFill>
                <a:effectLst/>
                <a:uFillTx/>
                <a:latin typeface="Monospace"/>
              </a:rPr>
              <a:t>-</a:t>
            </a:r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:</a:t>
            </a:r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archivo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1" lang="es-CR" sz="1800" strike="noStrike" u="none">
                <a:solidFill>
                  <a:srgbClr val="ffffff"/>
                </a:solidFill>
                <a:effectLst/>
                <a:uFillTx/>
                <a:latin typeface="Monospace"/>
              </a:rPr>
              <a:t>d</a:t>
            </a:r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:</a:t>
            </a:r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directorio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 flipV="1">
            <a:off x="468000" y="1872000"/>
            <a:ext cx="0" cy="2700000"/>
          </a:xfrm>
          <a:prstGeom prst="line">
            <a:avLst/>
          </a:prstGeom>
          <a:ln w="0"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468000" y="2353680"/>
            <a:ext cx="9306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usuario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941400" y="2713680"/>
            <a:ext cx="7653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grupo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506960" y="3060000"/>
            <a:ext cx="6890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otros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 flipV="1">
            <a:off x="900000" y="1872000"/>
            <a:ext cx="0" cy="360000"/>
          </a:xfrm>
          <a:prstGeom prst="line">
            <a:avLst/>
          </a:prstGeom>
          <a:ln w="0"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 flipV="1">
            <a:off x="1398600" y="1872000"/>
            <a:ext cx="0" cy="720000"/>
          </a:xfrm>
          <a:prstGeom prst="line">
            <a:avLst/>
          </a:prstGeom>
          <a:ln w="0"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 flipV="1">
            <a:off x="1836000" y="1872000"/>
            <a:ext cx="0" cy="1080000"/>
          </a:xfrm>
          <a:prstGeom prst="line">
            <a:avLst/>
          </a:prstGeom>
          <a:ln w="0"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594720" y="3600000"/>
            <a:ext cx="1245600" cy="88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1" lang="es-CR" sz="1800" strike="noStrike" u="none">
                <a:solidFill>
                  <a:srgbClr val="ffffff"/>
                </a:solidFill>
                <a:effectLst/>
                <a:uFillTx/>
                <a:latin typeface="Monospace"/>
              </a:rPr>
              <a:t>r</a:t>
            </a:r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:</a:t>
            </a:r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read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1" lang="es-CR" sz="1800" strike="noStrike" u="none">
                <a:solidFill>
                  <a:srgbClr val="ffffff"/>
                </a:solidFill>
                <a:effectLst/>
                <a:uFillTx/>
                <a:latin typeface="Monospace"/>
              </a:rPr>
              <a:t>w</a:t>
            </a:r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:</a:t>
            </a:r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write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CR" sz="1800" strike="noStrike" u="none">
                <a:solidFill>
                  <a:srgbClr val="ffffff"/>
                </a:solidFill>
                <a:effectLst/>
                <a:uFillTx/>
                <a:latin typeface="Monospace"/>
              </a:rPr>
              <a:t>x</a:t>
            </a:r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:</a:t>
            </a:r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execute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635840" y="4617720"/>
            <a:ext cx="16041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 anchorCtr="1">
            <a:spAutoFit/>
          </a:bodyPr>
          <a:p>
            <a:pPr algn="ctr"/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cantidad de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enlaces duros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 flipV="1">
            <a:off x="2412000" y="1872000"/>
            <a:ext cx="0" cy="2556000"/>
          </a:xfrm>
          <a:prstGeom prst="line">
            <a:avLst/>
          </a:prstGeom>
          <a:ln w="0"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2520000" y="3842280"/>
            <a:ext cx="12607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 anchorCtr="1">
            <a:spAutoFit/>
          </a:bodyPr>
          <a:p>
            <a:pPr algn="ctr"/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usuario</a:t>
            </a:r>
            <a:br>
              <a:rPr sz="1800"/>
            </a:br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propietario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 flipV="1">
            <a:off x="3060000" y="1872000"/>
            <a:ext cx="0" cy="1800000"/>
          </a:xfrm>
          <a:prstGeom prst="line">
            <a:avLst/>
          </a:prstGeom>
          <a:ln w="0"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3492000" y="3168360"/>
            <a:ext cx="12607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 anchorCtr="1">
            <a:spAutoFit/>
          </a:bodyPr>
          <a:p>
            <a:pPr algn="ctr"/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grupo</a:t>
            </a:r>
            <a:br>
              <a:rPr sz="1800"/>
            </a:br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propietario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 flipV="1">
            <a:off x="4140000" y="1872000"/>
            <a:ext cx="0" cy="1260360"/>
          </a:xfrm>
          <a:prstGeom prst="line">
            <a:avLst/>
          </a:prstGeom>
          <a:ln w="0"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4285440" y="3780000"/>
            <a:ext cx="16545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 anchorCtr="1">
            <a:spAutoFit/>
          </a:bodyPr>
          <a:p>
            <a:pPr algn="ctr"/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tamaño del</a:t>
            </a:r>
            <a:br>
              <a:rPr sz="1800"/>
            </a:br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archivo en bits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 flipV="1">
            <a:off x="5112000" y="1872000"/>
            <a:ext cx="0" cy="1908000"/>
          </a:xfrm>
          <a:prstGeom prst="line">
            <a:avLst/>
          </a:prstGeom>
          <a:ln w="0"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2520000" y="3842640"/>
            <a:ext cx="126072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 anchorCtr="1">
            <a:spAutoFit/>
          </a:bodyPr>
          <a:p>
            <a:pPr algn="ctr"/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usuario</a:t>
            </a:r>
            <a:br>
              <a:rPr sz="1800"/>
            </a:br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propietario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5940000" y="4617720"/>
            <a:ext cx="14511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 anchorCtr="1">
            <a:spAutoFit/>
          </a:bodyPr>
          <a:p>
            <a:pPr algn="ctr"/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última</a:t>
            </a:r>
            <a:br>
              <a:rPr sz="1800"/>
            </a:br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modificación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 flipV="1">
            <a:off x="6660000" y="1872000"/>
            <a:ext cx="0" cy="2628000"/>
          </a:xfrm>
          <a:prstGeom prst="line">
            <a:avLst/>
          </a:prstGeom>
          <a:ln w="0"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8035560" y="3780000"/>
            <a:ext cx="132444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 anchorCtr="1">
            <a:spAutoFit/>
          </a:bodyPr>
          <a:p>
            <a:pPr algn="ctr"/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nombre del</a:t>
            </a:r>
            <a:br>
              <a:rPr sz="1800"/>
            </a:br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archivo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 flipV="1">
            <a:off x="8712000" y="1908000"/>
            <a:ext cx="0" cy="1620000"/>
          </a:xfrm>
          <a:prstGeom prst="line">
            <a:avLst/>
          </a:prstGeom>
          <a:ln w="0">
            <a:solidFill>
              <a:srgbClr val="ffffff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8.5.2. Permisos de archivo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18" name=""/>
          <p:cNvGraphicFramePr/>
          <p:nvPr/>
        </p:nvGraphicFramePr>
        <p:xfrm>
          <a:off x="436680" y="1440000"/>
          <a:ext cx="9102960" cy="3418200"/>
        </p:xfrm>
        <a:graphic>
          <a:graphicData uri="http://schemas.openxmlformats.org/drawingml/2006/table">
            <a:tbl>
              <a:tblPr/>
              <a:tblGrid>
                <a:gridCol w="3033720"/>
                <a:gridCol w="3033720"/>
                <a:gridCol w="3035880"/>
              </a:tblGrid>
              <a:tr h="3859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000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0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---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407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001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1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--x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407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010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2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-w-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407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011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3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-wx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407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100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4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r--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407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101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5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r-x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40716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110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6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rw-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4111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111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7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s-CR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Monospace"/>
                        </a:rPr>
                        <a:t>rwx</a:t>
                      </a:r>
                      <a:endParaRPr b="0" lang="es-CR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Monospace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8.5.3. </a:t>
            </a:r>
            <a:r>
              <a:rPr b="1" i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hardlinks</a:t>
            </a: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 y </a:t>
            </a:r>
            <a:r>
              <a:rPr b="1" i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symlinks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Un </a:t>
            </a:r>
            <a:r>
              <a:rPr b="0" i="1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symlink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(enlace simbólico) es un archivo que contiene la ubicación de otro.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3240000" y="2340000"/>
            <a:ext cx="3781080" cy="2914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8.2. El </a:t>
            </a:r>
            <a:r>
              <a:rPr b="1" i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Shell</a:t>
            </a: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 de Linux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La GUI en Linux opera por encima de una sesión de interfaz de texto (CLI).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Dentro de la GUI, se puede acceder a la CLI con un </a:t>
            </a:r>
            <a:r>
              <a:rPr b="0" i="1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emulador de terminal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4" name="" descr=""/>
          <p:cNvPicPr/>
          <p:nvPr/>
        </p:nvPicPr>
        <p:blipFill>
          <a:blip r:embed="rId1"/>
          <a:srcRect l="19178" t="18650" r="14413" b="65467"/>
          <a:stretch/>
        </p:blipFill>
        <p:spPr>
          <a:xfrm>
            <a:off x="1440000" y="3435480"/>
            <a:ext cx="6839640" cy="1424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8.5.3. </a:t>
            </a:r>
            <a:r>
              <a:rPr b="1" i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hardlinks</a:t>
            </a: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 y </a:t>
            </a:r>
            <a:r>
              <a:rPr b="1" i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symlinks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01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Un </a:t>
            </a:r>
            <a:r>
              <a:rPr b="0" i="1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hardlink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(enlace rígido) es el mismo archivo, en distintas ubicaciones.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3060000" y="2340000"/>
            <a:ext cx="4460760" cy="306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8.6. GUI en Linux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653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Existen </a:t>
            </a:r>
            <a:r>
              <a:rPr b="0" i="1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demasiados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entornos gráficos en Linux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720000" y="1966320"/>
            <a:ext cx="3960000" cy="253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5400000" y="1938240"/>
            <a:ext cx="4036320" cy="2561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9" name=""/>
          <p:cNvSpPr txBox="1"/>
          <p:nvPr/>
        </p:nvSpPr>
        <p:spPr>
          <a:xfrm>
            <a:off x="2015640" y="4680000"/>
            <a:ext cx="10443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GNOME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7020000" y="4680000"/>
            <a:ext cx="6508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s-CR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KDE</a:t>
            </a:r>
            <a:endParaRPr b="0" lang="es-CR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8.7. Trabajando con un </a:t>
            </a:r>
            <a:r>
              <a:rPr b="1" i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host</a:t>
            </a: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 Linux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Según la distribución, Linux usa un </a:t>
            </a:r>
            <a:r>
              <a:rPr b="0" i="1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gestor de paquetes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para instalar, actualizar y desinstalar programas y dependencias.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Los procesos en Linux son jerárquicos, y tienen que ser creados por otros procesos.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Linux también puede ser vulnerable ante ataques de </a:t>
            </a:r>
            <a:r>
              <a:rPr b="0" i="1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malware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.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8.2.2-3. Algunos comandos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es-CR" sz="3200" strike="noStrike" u="none">
                <a:solidFill>
                  <a:srgbClr val="ffffff"/>
                </a:solidFill>
                <a:effectLst/>
                <a:uFillTx/>
                <a:latin typeface="Monospace"/>
              </a:rPr>
              <a:t>ls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: Lista los archivos en un directorio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7" name="" descr=""/>
          <p:cNvPicPr/>
          <p:nvPr/>
        </p:nvPicPr>
        <p:blipFill>
          <a:blip r:embed="rId1"/>
          <a:stretch/>
        </p:blipFill>
        <p:spPr>
          <a:xfrm>
            <a:off x="900000" y="1980000"/>
            <a:ext cx="3441960" cy="2634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8.2.2-3. Algunos comandos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es-CR" sz="3200" strike="noStrike" u="none">
                <a:solidFill>
                  <a:srgbClr val="ffffff"/>
                </a:solidFill>
                <a:effectLst/>
                <a:uFillTx/>
                <a:latin typeface="Monospace"/>
              </a:rPr>
              <a:t>cd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: Cambia el directorio actual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0" name="" descr=""/>
          <p:cNvPicPr/>
          <p:nvPr/>
        </p:nvPicPr>
        <p:blipFill>
          <a:blip r:embed="rId1"/>
          <a:stretch/>
        </p:blipFill>
        <p:spPr>
          <a:xfrm>
            <a:off x="1343880" y="1980000"/>
            <a:ext cx="3526920" cy="270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8.2.2-3. Algunos comandos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es-CR" sz="3200" strike="noStrike" u="none">
                <a:solidFill>
                  <a:srgbClr val="ffffff"/>
                </a:solidFill>
                <a:effectLst/>
                <a:uFillTx/>
                <a:latin typeface="Monospace"/>
              </a:rPr>
              <a:t>cp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: Copia archivos y directorios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1966680" y="2016000"/>
            <a:ext cx="2418120" cy="3564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8.2.2-3. Algunos comandos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es-CR" sz="3200" strike="noStrike" u="none">
                <a:solidFill>
                  <a:srgbClr val="ffffff"/>
                </a:solidFill>
                <a:effectLst/>
                <a:uFillTx/>
                <a:latin typeface="Monospace"/>
              </a:rPr>
              <a:t>mkdir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: Crea un directorio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2160000" y="2026080"/>
            <a:ext cx="3121920" cy="2653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8.2.2-3. Algunos comandos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es-CR" sz="3200" strike="noStrike" u="none">
                <a:solidFill>
                  <a:srgbClr val="ffffff"/>
                </a:solidFill>
                <a:effectLst/>
                <a:uFillTx/>
                <a:latin typeface="Monospace"/>
              </a:rPr>
              <a:t>mv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: Mueve y/o renombra archivos y directorios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2737080" y="2026080"/>
            <a:ext cx="2842920" cy="3553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" descr=""/>
          <p:cNvPicPr/>
          <p:nvPr/>
        </p:nvPicPr>
        <p:blipFill>
          <a:blip r:embed="rId2"/>
          <a:stretch/>
        </p:blipFill>
        <p:spPr>
          <a:xfrm>
            <a:off x="5698080" y="2035080"/>
            <a:ext cx="2315520" cy="3544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000000"/>
            </a:outerShdw>
          </a:effectLst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1" lang="es-CR" sz="4400" strike="noStrike" u="none">
                <a:solidFill>
                  <a:srgbClr val="ffbf00"/>
                </a:solidFill>
                <a:effectLst/>
                <a:uFillTx/>
                <a:latin typeface="Arial"/>
              </a:rPr>
              <a:t>8.2.2-3. Algunos comandos</a:t>
            </a:r>
            <a:endParaRPr b="1" lang="es-CR" sz="4400" strike="noStrike" u="none">
              <a:solidFill>
                <a:srgbClr val="ffbf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1" lang="es-CR" sz="3200" strike="noStrike" u="none">
                <a:solidFill>
                  <a:srgbClr val="ffffff"/>
                </a:solidFill>
                <a:effectLst/>
                <a:uFillTx/>
                <a:latin typeface="Monospace"/>
              </a:rPr>
              <a:t>rm</a:t>
            </a:r>
            <a:r>
              <a:rPr b="0" lang="es-CR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: Elimina archivos y directorios</a:t>
            </a:r>
            <a:endParaRPr b="0" lang="es-CR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3240000" y="2026080"/>
            <a:ext cx="2369160" cy="3553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</TotalTime>
  <Application>LibreOffice/25.2.1.2$Linux_X86_64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2025-03-11T20:38:24Z</dcterms:created>
  <dc:creator/>
  <dc:description/>
  <dc:language>es-CR</dc:language>
  <cp:lastModifiedBy/>
  <dcterms:modified xsi:type="dcterms:W3CDTF">2025-03-12T16:36:51Z</dcterms:modified>
  <cp:revision>19</cp:revision>
  <dc:subject/>
  <dc:title/>
</cp:coreProperties>
</file>