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78" r:id="rId2"/>
    <p:sldId id="374" r:id="rId3"/>
    <p:sldId id="375" r:id="rId4"/>
    <p:sldId id="376" r:id="rId5"/>
    <p:sldId id="381" r:id="rId6"/>
    <p:sldId id="382" r:id="rId7"/>
    <p:sldId id="383" r:id="rId8"/>
    <p:sldId id="384" r:id="rId9"/>
    <p:sldId id="386" r:id="rId10"/>
    <p:sldId id="390" r:id="rId11"/>
    <p:sldId id="391" r:id="rId12"/>
    <p:sldId id="392" r:id="rId13"/>
    <p:sldId id="420" r:id="rId14"/>
    <p:sldId id="395" r:id="rId15"/>
    <p:sldId id="396" r:id="rId16"/>
    <p:sldId id="397" r:id="rId17"/>
    <p:sldId id="418" r:id="rId18"/>
    <p:sldId id="41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712334"/>
            <a:ext cx="84330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AirBnB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 Prediction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4953000"/>
            <a:ext cx="36576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PRAGATHEES</a:t>
            </a:r>
            <a:r>
              <a:rPr lang="en-US" altLang="en-IN" dirty="0"/>
              <a:t>WARAN R</a:t>
            </a:r>
            <a:endParaRPr lang="en-IN" dirty="0"/>
          </a:p>
          <a:p>
            <a:r>
              <a:rPr lang="en-IN" dirty="0"/>
              <a:t>ADIT</a:t>
            </a:r>
            <a:r>
              <a:rPr lang="en-US" altLang="en-IN" dirty="0"/>
              <a:t>H</a:t>
            </a:r>
            <a:r>
              <a:rPr lang="en-IN" dirty="0"/>
              <a:t>YA </a:t>
            </a:r>
            <a:r>
              <a:rPr lang="en-US" altLang="en-IN" dirty="0"/>
              <a:t>M</a:t>
            </a:r>
            <a:endParaRPr lang="en-IN" dirty="0"/>
          </a:p>
          <a:p>
            <a:r>
              <a:rPr lang="en-IN" dirty="0"/>
              <a:t>SIDHARTHEN </a:t>
            </a:r>
            <a:r>
              <a:rPr lang="en-US" altLang="en-IN" dirty="0"/>
              <a:t>R</a:t>
            </a:r>
            <a:endParaRPr lang="en-IN" dirty="0"/>
          </a:p>
          <a:p>
            <a:r>
              <a:rPr lang="en-IN" dirty="0"/>
              <a:t>AANAND </a:t>
            </a:r>
            <a:r>
              <a:rPr lang="en-US" altLang="en-IN" dirty="0"/>
              <a:t>R</a:t>
            </a:r>
            <a:endParaRPr lang="en-IN" dirty="0"/>
          </a:p>
          <a:p>
            <a:r>
              <a:rPr lang="en-IN" dirty="0"/>
              <a:t>AJEET ADETEEA </a:t>
            </a:r>
            <a:r>
              <a:rPr lang="en-US" altLang="en-IN" dirty="0"/>
              <a:t>S 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7848600" cy="3200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37030"/>
            <a:ext cx="8229600" cy="133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44319"/>
            <a:ext cx="7772400" cy="151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094605"/>
            <a:ext cx="7620000" cy="96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"/>
          <p:cNvSpPr txBox="1"/>
          <p:nvPr/>
        </p:nvSpPr>
        <p:spPr>
          <a:xfrm>
            <a:off x="773430" y="638175"/>
            <a:ext cx="2512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accent2">
                    <a:lumMod val="60000"/>
                    <a:lumOff val="40000"/>
                  </a:schemeClr>
                </a:solidFill>
              </a:rPr>
              <a:t>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0602" y="10668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382" y="3810000"/>
            <a:ext cx="82295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4415"/>
            <a:ext cx="8077200" cy="1175385"/>
          </a:xfrm>
        </p:spPr>
        <p:txBody>
          <a:bodyPr>
            <a:noAutofit/>
          </a:bodyPr>
          <a:lstStyle/>
          <a:p>
            <a:pPr algn="just"/>
            <a:br>
              <a:rPr lang="en-US" sz="1800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target variable is positively skewed we did log Transformation.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doing log transformation, price variable became normally distributed.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4084526" cy="3505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09800"/>
            <a:ext cx="37338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5867400"/>
            <a:ext cx="287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(Target Variable)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571137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Transformation on Target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57200" y="405130"/>
            <a:ext cx="4195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Assumptions of Linear Regression</a:t>
            </a:r>
          </a:p>
        </p:txBody>
      </p:sp>
      <p:pic>
        <p:nvPicPr>
          <p:cNvPr id="4" name="Content Placeholder 3" descr="a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701925"/>
            <a:ext cx="4038600" cy="2322195"/>
          </a:xfrm>
          <a:prstGeom prst="rect">
            <a:avLst/>
          </a:prstGeom>
        </p:spPr>
      </p:pic>
      <p:pic>
        <p:nvPicPr>
          <p:cNvPr id="6" name="Content Placeholder 5" descr="a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8220" y="1991995"/>
            <a:ext cx="3878580" cy="4526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67105" y="1991995"/>
            <a:ext cx="301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Normlity of Residuals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448300" y="1423035"/>
            <a:ext cx="244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Linearity of Residuals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05" y="309245"/>
            <a:ext cx="7835900" cy="61175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15" y="243205"/>
            <a:ext cx="691007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Comparison of Models-Accuracy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115" y="1137920"/>
            <a:ext cx="8433435" cy="53708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5425" y="301943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Comparison of Models-RMSE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610" y="1142365"/>
            <a:ext cx="7097395" cy="5548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pic>
        <p:nvPicPr>
          <p:cNvPr id="6" name="Content Placeholder 5" descr="images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4410" y="1405255"/>
            <a:ext cx="4038600" cy="2047875"/>
          </a:xfrm>
          <a:prstGeom prst="rect">
            <a:avLst/>
          </a:prstGeom>
        </p:spPr>
      </p:pic>
      <p:pic>
        <p:nvPicPr>
          <p:cNvPr id="7" name="Content Placeholder 6" descr="optimiz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2150" y="3740785"/>
            <a:ext cx="3978275" cy="22282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685800" y="1958439"/>
            <a:ext cx="7772400" cy="2003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N" sz="4800" dirty="0">
              <a:solidFill>
                <a:srgbClr val="0055A0"/>
              </a:solidFill>
            </a:endParaRPr>
          </a:p>
          <a:p>
            <a:pPr marL="176530" lvl="1"/>
            <a:r>
              <a:rPr lang="en-IN" sz="4800" dirty="0">
                <a:solidFill>
                  <a:srgbClr val="FF4B4B"/>
                </a:solidFill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60" y="542290"/>
            <a:ext cx="8836660" cy="5773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apture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" y="382905"/>
            <a:ext cx="8870950" cy="6292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57200" y="535305"/>
            <a:ext cx="5352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Airbnb wants its hosts to set their own prices. </a:t>
            </a:r>
          </a:p>
          <a:p>
            <a:r>
              <a:rPr lang="en-US" b="1" dirty="0">
                <a:sym typeface="+mn-ea"/>
              </a:rPr>
              <a:t>Fixing the right price</a:t>
            </a:r>
            <a:r>
              <a:rPr lang="en-US" dirty="0">
                <a:sym typeface="+mn-ea"/>
              </a:rPr>
              <a:t> for the listing is not something a new host would expertise in.</a:t>
            </a:r>
            <a:endParaRPr lang="en-US"/>
          </a:p>
        </p:txBody>
      </p:sp>
      <p:pic>
        <p:nvPicPr>
          <p:cNvPr id="8" name="Content Placeholder 7" descr="anti tourism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082165"/>
            <a:ext cx="4038600" cy="3440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628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data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extracted from the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website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/>
              </a:rPr>
              <a:t>http://insideairbnb.com/get-the-data.html</a:t>
            </a: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  <a:hlinkClick r:id="rId2"/>
            </a:endParaRPr>
          </a:p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 features and 20495 rows.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52 features  16038 rows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Listing and Review file.</a:t>
            </a:r>
            <a:endParaRPr lang="en-US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Sentiment Analysis</a:t>
            </a:r>
          </a:p>
        </p:txBody>
      </p:sp>
      <p:pic>
        <p:nvPicPr>
          <p:cNvPr id="4" name="Content Placeholder 3" descr="sentiment analysis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4840" y="1097280"/>
            <a:ext cx="8239760" cy="5464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08950" cy="4526280"/>
          </a:xfrm>
        </p:spPr>
        <p:txBody>
          <a:bodyPr>
            <a:normAutofit fontScale="57500" lnSpcReduction="10000"/>
          </a:bodyPr>
          <a:lstStyle/>
          <a:p>
            <a:r>
              <a:rPr lang="en-US" sz="3200" dirty="0">
                <a:sym typeface="+mn-ea"/>
              </a:rPr>
              <a:t>Special Characters like “ % ”, ” $ ”, ” , ” are removed from the price column.</a:t>
            </a:r>
            <a:endParaRPr lang="en-US" sz="3200" dirty="0"/>
          </a:p>
          <a:p>
            <a:r>
              <a:rPr lang="en-US" sz="3200" dirty="0">
                <a:sym typeface="+mn-ea"/>
              </a:rPr>
              <a:t>Features like [</a:t>
            </a:r>
            <a:r>
              <a:rPr lang="en-US" sz="3200" dirty="0">
                <a:solidFill>
                  <a:srgbClr val="FF0000"/>
                </a:solidFill>
                <a:sym typeface="+mn-ea"/>
              </a:rPr>
              <a:t>'host_has_profile_pic’,'host_identity_verified','host_is_superhost','is_location_exact','requires_license','instant_bookable','is_business_travel_ready','require_guest_profile_picture','require_guest_phone_verification','has_availability</a:t>
            </a:r>
            <a:r>
              <a:rPr lang="en-US" sz="3200" dirty="0">
                <a:sym typeface="+mn-ea"/>
              </a:rPr>
              <a:t>’]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sym typeface="+mn-ea"/>
              </a:rPr>
              <a:t>       is </a:t>
            </a:r>
            <a:r>
              <a:rPr lang="en-US" sz="3200" dirty="0" err="1">
                <a:sym typeface="+mn-ea"/>
              </a:rPr>
              <a:t>typecasted</a:t>
            </a:r>
            <a:r>
              <a:rPr lang="en-US" sz="3200" dirty="0">
                <a:sym typeface="+mn-ea"/>
              </a:rPr>
              <a:t> to bools(‘ True’ and ‘ False ’) since these features contains     values</a:t>
            </a:r>
          </a:p>
          <a:p>
            <a:pPr marL="0" indent="0">
              <a:buNone/>
            </a:pPr>
            <a:r>
              <a:rPr lang="en-US" sz="3200" dirty="0">
                <a:sym typeface="+mn-ea"/>
              </a:rPr>
              <a:t>       as ‘ t ’ and  ‘ f ’.</a:t>
            </a:r>
            <a:endParaRPr lang="en-US" sz="3200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Dropped the columns that has more than 80% of null values.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Then, Features like URL, ID, Names, Description are removed since they contain unique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vatlues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 in description feature it contains only words so that’s the reason we removed it.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some columns the null values are less than 0.1 % so we removed that features why because these columns follows a particular pattern(theses features have null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values in the same instance.)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ym typeface="+mn-ea"/>
              </a:rPr>
              <a:t>After the treatment of features, from 106 columns and 20495  rows  we cut down to 55 columns and 20382 rows.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935" y="253365"/>
            <a:ext cx="716407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Exploratory Data Analysis</a:t>
            </a:r>
          </a:p>
        </p:txBody>
      </p:sp>
      <p:pic>
        <p:nvPicPr>
          <p:cNvPr id="5" name="Content Placeholder 4" descr="EDA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7685" y="1600200"/>
            <a:ext cx="5071110" cy="4897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handle the missing values we split the data into two parts numerical and categorical.</a:t>
            </a: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342898" y="390814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Missing values imputation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92394" y="2265296"/>
            <a:ext cx="8094406" cy="4162561"/>
            <a:chOff x="592394" y="2265296"/>
            <a:chExt cx="8094406" cy="4162561"/>
          </a:xfrm>
        </p:grpSpPr>
        <p:grpSp>
          <p:nvGrpSpPr>
            <p:cNvPr id="4" name="Group 3"/>
            <p:cNvGrpSpPr/>
            <p:nvPr/>
          </p:nvGrpSpPr>
          <p:grpSpPr>
            <a:xfrm>
              <a:off x="2133600" y="2980530"/>
              <a:ext cx="4572000" cy="1618527"/>
              <a:chOff x="3352801" y="1502569"/>
              <a:chExt cx="2438401" cy="1316832"/>
            </a:xfrm>
          </p:grpSpPr>
          <p:cxnSp>
            <p:nvCxnSpPr>
              <p:cNvPr id="6" name="Connector: Elbow 5"/>
              <p:cNvCxnSpPr/>
              <p:nvPr/>
            </p:nvCxnSpPr>
            <p:spPr>
              <a:xfrm rot="5400000">
                <a:off x="3265885" y="1589485"/>
                <a:ext cx="1316831" cy="114300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Connector: Elbow 6"/>
              <p:cNvCxnSpPr/>
              <p:nvPr/>
            </p:nvCxnSpPr>
            <p:spPr>
              <a:xfrm rot="16200000" flipH="1">
                <a:off x="4485086" y="1513286"/>
                <a:ext cx="1316831" cy="129540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2828923" y="2265296"/>
              <a:ext cx="2895600" cy="707886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Missing Values Imputation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92394" y="4599057"/>
              <a:ext cx="3903406" cy="1828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Categorical Imputation method:</a:t>
              </a:r>
            </a:p>
            <a:p>
              <a:pPr algn="just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the columns in this data frame are categorical we will use mode imputation for these data.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4876800" y="4599057"/>
              <a:ext cx="3810000" cy="1828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Numerica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Imputation method:</a:t>
              </a:r>
            </a:p>
            <a:p>
              <a:pPr algn="just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Here, we used Iterative imputer from </a:t>
              </a:r>
              <a:r>
                <a:rPr lang="en-I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sklearn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which is one of the advanced imputation techniques.</a:t>
              </a:r>
            </a:p>
            <a:p>
              <a:pPr algn="just"/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431</Words>
  <Application>Microsoft Office PowerPoint</Application>
  <PresentationFormat>On-screen Show (4:3)</PresentationFormat>
  <Paragraphs>51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Data Source</vt:lpstr>
      <vt:lpstr>Sentiment Analysis</vt:lpstr>
      <vt:lpstr>Data Cleaning</vt:lpstr>
      <vt:lpstr>Exploratory Data Analysis</vt:lpstr>
      <vt:lpstr>PowerPoint Presentation</vt:lpstr>
      <vt:lpstr>PowerPoint Presentation</vt:lpstr>
      <vt:lpstr>PowerPoint Presentation</vt:lpstr>
      <vt:lpstr> Since the target variable is positively skewed we did log Transformation. After doing log transformation, price variable became normally distributed. </vt:lpstr>
      <vt:lpstr>Assumptions of Linear Regression</vt:lpstr>
      <vt:lpstr>PowerPoint Presentation</vt:lpstr>
      <vt:lpstr>Comparison of Models-Accuracy</vt:lpstr>
      <vt:lpstr>Comparison of Models-RMSE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Aanand R</cp:lastModifiedBy>
  <cp:revision>356</cp:revision>
  <dcterms:created xsi:type="dcterms:W3CDTF">2017-03-30T12:09:00Z</dcterms:created>
  <dcterms:modified xsi:type="dcterms:W3CDTF">2019-11-20T04:02:45Z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