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1"/>
  </p:notesMasterIdLst>
  <p:sldIdLst>
    <p:sldId id="383" r:id="rId2"/>
    <p:sldId id="283" r:id="rId3"/>
    <p:sldId id="284" r:id="rId4"/>
    <p:sldId id="289" r:id="rId5"/>
    <p:sldId id="258" r:id="rId6"/>
    <p:sldId id="285" r:id="rId7"/>
    <p:sldId id="259" r:id="rId8"/>
    <p:sldId id="260" r:id="rId9"/>
    <p:sldId id="349" r:id="rId10"/>
    <p:sldId id="354" r:id="rId11"/>
    <p:sldId id="350" r:id="rId12"/>
    <p:sldId id="355" r:id="rId13"/>
    <p:sldId id="262" r:id="rId14"/>
    <p:sldId id="261" r:id="rId15"/>
    <p:sldId id="267" r:id="rId16"/>
    <p:sldId id="268" r:id="rId17"/>
    <p:sldId id="377" r:id="rId18"/>
    <p:sldId id="369" r:id="rId19"/>
    <p:sldId id="278" r:id="rId20"/>
    <p:sldId id="299" r:id="rId21"/>
    <p:sldId id="300" r:id="rId22"/>
    <p:sldId id="301" r:id="rId23"/>
    <p:sldId id="302" r:id="rId24"/>
    <p:sldId id="368" r:id="rId25"/>
    <p:sldId id="309" r:id="rId26"/>
    <p:sldId id="307" r:id="rId27"/>
    <p:sldId id="304" r:id="rId28"/>
    <p:sldId id="303" r:id="rId29"/>
    <p:sldId id="280" r:id="rId30"/>
    <p:sldId id="279" r:id="rId31"/>
    <p:sldId id="282" r:id="rId32"/>
    <p:sldId id="277" r:id="rId33"/>
    <p:sldId id="264" r:id="rId34"/>
    <p:sldId id="270" r:id="rId35"/>
    <p:sldId id="272" r:id="rId36"/>
    <p:sldId id="273" r:id="rId37"/>
    <p:sldId id="274" r:id="rId38"/>
    <p:sldId id="275" r:id="rId39"/>
    <p:sldId id="290" r:id="rId40"/>
    <p:sldId id="291" r:id="rId41"/>
    <p:sldId id="380" r:id="rId42"/>
    <p:sldId id="292" r:id="rId43"/>
    <p:sldId id="381" r:id="rId44"/>
    <p:sldId id="293" r:id="rId45"/>
    <p:sldId id="296" r:id="rId46"/>
    <p:sldId id="295" r:id="rId47"/>
    <p:sldId id="315" r:id="rId48"/>
    <p:sldId id="310" r:id="rId49"/>
    <p:sldId id="311" r:id="rId50"/>
    <p:sldId id="384" r:id="rId51"/>
    <p:sldId id="313" r:id="rId52"/>
    <p:sldId id="314" r:id="rId53"/>
    <p:sldId id="371" r:id="rId54"/>
    <p:sldId id="373" r:id="rId55"/>
    <p:sldId id="375" r:id="rId56"/>
    <p:sldId id="298" r:id="rId57"/>
    <p:sldId id="379" r:id="rId58"/>
    <p:sldId id="356" r:id="rId59"/>
    <p:sldId id="358" r:id="rId60"/>
    <p:sldId id="357" r:id="rId61"/>
    <p:sldId id="359" r:id="rId62"/>
    <p:sldId id="365" r:id="rId63"/>
    <p:sldId id="363" r:id="rId64"/>
    <p:sldId id="327" r:id="rId65"/>
    <p:sldId id="318" r:id="rId66"/>
    <p:sldId id="319" r:id="rId67"/>
    <p:sldId id="320" r:id="rId68"/>
    <p:sldId id="321" r:id="rId69"/>
    <p:sldId id="322" r:id="rId70"/>
    <p:sldId id="323" r:id="rId71"/>
    <p:sldId id="335" r:id="rId72"/>
    <p:sldId id="336" r:id="rId73"/>
    <p:sldId id="337" r:id="rId74"/>
    <p:sldId id="345" r:id="rId75"/>
    <p:sldId id="338" r:id="rId76"/>
    <p:sldId id="339" r:id="rId77"/>
    <p:sldId id="340" r:id="rId78"/>
    <p:sldId id="341" r:id="rId79"/>
    <p:sldId id="342" r:id="rId80"/>
    <p:sldId id="343" r:id="rId81"/>
    <p:sldId id="344" r:id="rId82"/>
    <p:sldId id="333" r:id="rId83"/>
    <p:sldId id="330" r:id="rId84"/>
    <p:sldId id="364" r:id="rId85"/>
    <p:sldId id="353" r:id="rId86"/>
    <p:sldId id="360" r:id="rId87"/>
    <p:sldId id="351" r:id="rId88"/>
    <p:sldId id="361" r:id="rId89"/>
    <p:sldId id="382"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9475" autoAdjust="0"/>
  </p:normalViewPr>
  <p:slideViewPr>
    <p:cSldViewPr snapToGrid="0">
      <p:cViewPr varScale="1">
        <p:scale>
          <a:sx n="86" d="100"/>
          <a:sy n="86" d="100"/>
        </p:scale>
        <p:origin x="518" y="67"/>
      </p:cViewPr>
      <p:guideLst>
        <p:guide orient="horz" pos="2160"/>
        <p:guide pos="3840"/>
      </p:guideLst>
    </p:cSldViewPr>
  </p:slideViewPr>
  <p:outlineViewPr>
    <p:cViewPr>
      <p:scale>
        <a:sx n="33" d="100"/>
        <a:sy n="33" d="100"/>
      </p:scale>
      <p:origin x="48" y="52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813B81-FCD0-46F8-AAAA-D4D69B141A1D}" type="datetimeFigureOut">
              <a:rPr lang="en-IN" smtClean="0"/>
              <a:pPr/>
              <a:t>20-09-2019</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F555F8-82E6-4A12-81FC-59591FC03891}" type="slidenum">
              <a:rPr lang="en-IN" smtClean="0"/>
              <a:pPr/>
              <a:t>‹#›</a:t>
            </a:fld>
            <a:endParaRPr lang="en-IN"/>
          </a:p>
        </p:txBody>
      </p:sp>
    </p:spTree>
    <p:extLst>
      <p:ext uri="{BB962C8B-B14F-4D97-AF65-F5344CB8AC3E}">
        <p14:creationId xmlns:p14="http://schemas.microsoft.com/office/powerpoint/2010/main" val="1999317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8F555F8-82E6-4A12-81FC-59591FC03891}" type="slidenum">
              <a:rPr lang="en-IN" smtClean="0"/>
              <a:pPr/>
              <a:t>6</a:t>
            </a:fld>
            <a:endParaRPr lang="en-IN"/>
          </a:p>
        </p:txBody>
      </p:sp>
    </p:spTree>
    <p:extLst>
      <p:ext uri="{BB962C8B-B14F-4D97-AF65-F5344CB8AC3E}">
        <p14:creationId xmlns:p14="http://schemas.microsoft.com/office/powerpoint/2010/main" val="35539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pPr/>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pPr/>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pPr/>
              <a:t>9/20/2019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pPr/>
              <a:t>9/20/2019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9/20/2019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9/20/2019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www.mckinsey.com/business-functions/marketing-and-sales/our-insights/how-leading-retailers-turn-insights-into-profits"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34623" y="175113"/>
            <a:ext cx="5262970" cy="1856698"/>
          </a:xfrm>
          <a:prstGeom prst="rect">
            <a:avLst/>
          </a:prstGeom>
        </p:spPr>
      </p:pic>
      <p:sp>
        <p:nvSpPr>
          <p:cNvPr id="3" name="Subtitle 2"/>
          <p:cNvSpPr>
            <a:spLocks noGrp="1"/>
          </p:cNvSpPr>
          <p:nvPr>
            <p:ph type="subTitle" idx="1"/>
          </p:nvPr>
        </p:nvSpPr>
        <p:spPr>
          <a:xfrm>
            <a:off x="7823029" y="3514913"/>
            <a:ext cx="3439886" cy="2664822"/>
          </a:xfrm>
        </p:spPr>
        <p:txBody>
          <a:bodyPr>
            <a:normAutofit/>
          </a:bodyPr>
          <a:lstStyle/>
          <a:p>
            <a:r>
              <a:rPr lang="en-US" dirty="0"/>
              <a:t>AANAND</a:t>
            </a:r>
          </a:p>
          <a:p>
            <a:r>
              <a:rPr lang="en-US" dirty="0"/>
              <a:t>ADITHYA</a:t>
            </a:r>
          </a:p>
          <a:p>
            <a:r>
              <a:rPr lang="en-US" dirty="0"/>
              <a:t>AJEET ADETEEA</a:t>
            </a:r>
          </a:p>
          <a:p>
            <a:r>
              <a:rPr lang="en-US" dirty="0"/>
              <a:t>PRAGATHEESWARAN</a:t>
            </a:r>
          </a:p>
          <a:p>
            <a:r>
              <a:rPr lang="en-US" dirty="0"/>
              <a:t>SIDDHARTHEN</a:t>
            </a:r>
          </a:p>
        </p:txBody>
      </p:sp>
      <p:pic>
        <p:nvPicPr>
          <p:cNvPr id="6" name="Picture 5"/>
          <p:cNvPicPr>
            <a:picLocks noChangeAspect="1"/>
          </p:cNvPicPr>
          <p:nvPr/>
        </p:nvPicPr>
        <p:blipFill>
          <a:blip r:embed="rId3"/>
          <a:stretch>
            <a:fillRect/>
          </a:stretch>
        </p:blipFill>
        <p:spPr>
          <a:xfrm>
            <a:off x="0" y="5829300"/>
            <a:ext cx="4448175" cy="1028700"/>
          </a:xfrm>
          <a:prstGeom prst="rect">
            <a:avLst/>
          </a:prstGeom>
        </p:spPr>
      </p:pic>
      <p:sp>
        <p:nvSpPr>
          <p:cNvPr id="8" name="TextBox 7"/>
          <p:cNvSpPr txBox="1"/>
          <p:nvPr/>
        </p:nvSpPr>
        <p:spPr>
          <a:xfrm>
            <a:off x="4129951" y="2770307"/>
            <a:ext cx="3498758" cy="1323439"/>
          </a:xfrm>
          <a:prstGeom prst="rect">
            <a:avLst/>
          </a:prstGeom>
          <a:noFill/>
        </p:spPr>
        <p:txBody>
          <a:bodyPr wrap="square" rtlCol="0">
            <a:spAutoFit/>
          </a:bodyPr>
          <a:lstStyle/>
          <a:p>
            <a:pPr algn="ctr"/>
            <a:r>
              <a:rPr lang="en-US" sz="8000" dirty="0"/>
              <a:t>RETAIL</a:t>
            </a:r>
          </a:p>
        </p:txBody>
      </p:sp>
    </p:spTree>
    <p:extLst>
      <p:ext uri="{BB962C8B-B14F-4D97-AF65-F5344CB8AC3E}">
        <p14:creationId xmlns:p14="http://schemas.microsoft.com/office/powerpoint/2010/main" val="926547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700" y="346056"/>
            <a:ext cx="11341100" cy="6001643"/>
          </a:xfrm>
          <a:prstGeom prst="rect">
            <a:avLst/>
          </a:prstGeom>
        </p:spPr>
        <p:txBody>
          <a:bodyPr wrap="square">
            <a:spAutoFit/>
          </a:bodyPr>
          <a:lstStyle/>
          <a:p>
            <a:pPr marL="457200" indent="-457200" algn="just">
              <a:buFont typeface="Wingdings" pitchFamily="2" charset="2"/>
              <a:buChar char="§"/>
            </a:pPr>
            <a:r>
              <a:rPr lang="en-US" sz="3200" b="1" dirty="0">
                <a:latin typeface="Times New Roman" pitchFamily="18" charset="0"/>
                <a:cs typeface="Times New Roman" pitchFamily="18" charset="0"/>
              </a:rPr>
              <a:t>Image of the Firm</a:t>
            </a:r>
            <a:r>
              <a:rPr lang="en-US" sz="3200" dirty="0">
                <a:latin typeface="Times New Roman" pitchFamily="18" charset="0"/>
                <a:cs typeface="Times New Roman" pitchFamily="18" charset="0"/>
              </a:rPr>
              <a:t> − The retail company may consider its own image in the market. For example, companies with large goodwill such as Procter &amp; Gamble can demand a higher price for their products.</a:t>
            </a:r>
          </a:p>
          <a:p>
            <a:pPr marL="457200" indent="-457200" algn="just">
              <a:buFont typeface="Wingdings" pitchFamily="2" charset="2"/>
              <a:buChar char="§"/>
            </a:pPr>
            <a:r>
              <a:rPr lang="en-US" sz="3200" b="1" dirty="0">
                <a:latin typeface="Times New Roman" pitchFamily="18" charset="0"/>
                <a:cs typeface="Times New Roman" pitchFamily="18" charset="0"/>
              </a:rPr>
              <a:t>Product Status</a:t>
            </a:r>
            <a:r>
              <a:rPr lang="en-US" sz="3200" dirty="0">
                <a:latin typeface="Times New Roman" pitchFamily="18" charset="0"/>
                <a:cs typeface="Times New Roman" pitchFamily="18" charset="0"/>
              </a:rPr>
              <a:t> − The stage at which the product is in its product life cycle determines its price. At the time of introducing the product in the market, the company may charge lower price for it to attract new customers. When the product is accepted and established in the market, the company increases the price.</a:t>
            </a:r>
          </a:p>
          <a:p>
            <a:pPr marL="457200" indent="-457200" algn="just">
              <a:buFont typeface="Wingdings" pitchFamily="2" charset="2"/>
              <a:buChar char="§"/>
            </a:pPr>
            <a:r>
              <a:rPr lang="en-US" sz="3200" b="1" dirty="0">
                <a:latin typeface="Times New Roman" pitchFamily="18" charset="0"/>
                <a:cs typeface="Times New Roman" pitchFamily="18" charset="0"/>
              </a:rPr>
              <a:t>Promotional Activity</a:t>
            </a:r>
            <a:r>
              <a:rPr lang="en-US" sz="3200" dirty="0">
                <a:latin typeface="Times New Roman" pitchFamily="18" charset="0"/>
                <a:cs typeface="Times New Roman" pitchFamily="18" charset="0"/>
              </a:rPr>
              <a:t> − If the company is spending high cost on advertising and sales promotion, then it keeps product price high in order to recover the cost of investments.</a:t>
            </a:r>
          </a:p>
        </p:txBody>
      </p:sp>
    </p:spTree>
    <p:extLst>
      <p:ext uri="{BB962C8B-B14F-4D97-AF65-F5344CB8AC3E}">
        <p14:creationId xmlns:p14="http://schemas.microsoft.com/office/powerpoint/2010/main" val="1389010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365125"/>
            <a:ext cx="11455400" cy="828675"/>
          </a:xfrm>
        </p:spPr>
        <p:txBody>
          <a:bodyPr/>
          <a:lstStyle/>
          <a:p>
            <a:r>
              <a:rPr lang="en-IN" b="1" dirty="0">
                <a:latin typeface="Times New Roman" pitchFamily="18" charset="0"/>
                <a:cs typeface="Times New Roman" pitchFamily="18" charset="0"/>
              </a:rPr>
              <a:t>External Factors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520700" y="1346200"/>
            <a:ext cx="11163300" cy="5232400"/>
          </a:xfrm>
        </p:spPr>
        <p:txBody>
          <a:bodyPr>
            <a:normAutofit fontScale="92500" lnSpcReduction="10000"/>
          </a:bodyPr>
          <a:lstStyle/>
          <a:p>
            <a:pPr algn="just"/>
            <a:endParaRPr lang="en-US" dirty="0"/>
          </a:p>
          <a:p>
            <a:pPr algn="just">
              <a:buFont typeface="Wingdings" pitchFamily="2" charset="2"/>
              <a:buChar char="Ø"/>
            </a:pPr>
            <a:r>
              <a:rPr lang="en-US" sz="4600" dirty="0">
                <a:latin typeface="Times New Roman" pitchFamily="18" charset="0"/>
                <a:cs typeface="Times New Roman" pitchFamily="18" charset="0"/>
              </a:rPr>
              <a:t>External prices that influence retail prices include the following −</a:t>
            </a:r>
          </a:p>
          <a:p>
            <a:pPr algn="just"/>
            <a:endParaRPr lang="en-US" dirty="0"/>
          </a:p>
          <a:p>
            <a:pPr algn="just">
              <a:buFont typeface="Wingdings" pitchFamily="2" charset="2"/>
              <a:buChar char="§"/>
            </a:pPr>
            <a:r>
              <a:rPr lang="en-US" sz="3500" b="1" dirty="0">
                <a:latin typeface="Times New Roman" pitchFamily="18" charset="0"/>
                <a:cs typeface="Times New Roman" pitchFamily="18" charset="0"/>
              </a:rPr>
              <a:t>Competition</a:t>
            </a:r>
            <a:r>
              <a:rPr lang="en-US" sz="3500" dirty="0">
                <a:latin typeface="Times New Roman" pitchFamily="18" charset="0"/>
                <a:cs typeface="Times New Roman" pitchFamily="18" charset="0"/>
              </a:rPr>
              <a:t> − In case of high competition, the prices may be set low to face the competition effectively, and if there is less competition, the prices may be kept high.</a:t>
            </a:r>
          </a:p>
          <a:p>
            <a:pPr algn="just">
              <a:buFont typeface="Wingdings" pitchFamily="2" charset="2"/>
              <a:buChar char="§"/>
            </a:pPr>
            <a:endParaRPr lang="en-US" sz="3500" dirty="0">
              <a:latin typeface="Times New Roman" pitchFamily="18" charset="0"/>
              <a:cs typeface="Times New Roman" pitchFamily="18" charset="0"/>
            </a:endParaRPr>
          </a:p>
          <a:p>
            <a:pPr algn="just">
              <a:buFont typeface="Wingdings" pitchFamily="2" charset="2"/>
              <a:buChar char="§"/>
            </a:pPr>
            <a:r>
              <a:rPr lang="en-US" sz="3500" b="1" dirty="0">
                <a:latin typeface="Times New Roman" pitchFamily="18" charset="0"/>
                <a:cs typeface="Times New Roman" pitchFamily="18" charset="0"/>
              </a:rPr>
              <a:t>Buying Power of Consumers</a:t>
            </a:r>
            <a:r>
              <a:rPr lang="en-US" sz="3500" dirty="0">
                <a:latin typeface="Times New Roman" pitchFamily="18" charset="0"/>
                <a:cs typeface="Times New Roman" pitchFamily="18" charset="0"/>
              </a:rPr>
              <a:t> − The sensitivity of the customer towards price variation and purchasing power of the customer contribute to setting price.</a:t>
            </a:r>
          </a:p>
        </p:txBody>
      </p:sp>
    </p:spTree>
    <p:extLst>
      <p:ext uri="{BB962C8B-B14F-4D97-AF65-F5344CB8AC3E}">
        <p14:creationId xmlns:p14="http://schemas.microsoft.com/office/powerpoint/2010/main" val="2790815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00" y="540124"/>
            <a:ext cx="11264900" cy="6786473"/>
          </a:xfrm>
          <a:prstGeom prst="rect">
            <a:avLst/>
          </a:prstGeom>
        </p:spPr>
        <p:txBody>
          <a:bodyPr wrap="square">
            <a:spAutoFit/>
          </a:bodyPr>
          <a:lstStyle/>
          <a:p>
            <a:pPr algn="just">
              <a:buFont typeface="Wingdings" pitchFamily="2" charset="2"/>
              <a:buChar char="§"/>
            </a:pPr>
            <a:r>
              <a:rPr lang="en-US" sz="3200" b="1" dirty="0">
                <a:latin typeface="Times New Roman" pitchFamily="18" charset="0"/>
                <a:cs typeface="Times New Roman" pitchFamily="18" charset="0"/>
              </a:rPr>
              <a:t>Market Conditions</a:t>
            </a:r>
            <a:r>
              <a:rPr lang="en-US" sz="3200" dirty="0">
                <a:latin typeface="Times New Roman" pitchFamily="18" charset="0"/>
                <a:cs typeface="Times New Roman" pitchFamily="18" charset="0"/>
              </a:rPr>
              <a:t> − If market is under recession, the consumers buying pattern changes. To modify their buying behavior, the product prices are set less.</a:t>
            </a:r>
          </a:p>
          <a:p>
            <a:pPr algn="just"/>
            <a:endParaRPr lang="en-US" sz="3200" dirty="0">
              <a:latin typeface="Times New Roman" pitchFamily="18" charset="0"/>
              <a:cs typeface="Times New Roman" pitchFamily="18" charset="0"/>
            </a:endParaRPr>
          </a:p>
          <a:p>
            <a:pPr algn="just">
              <a:buFont typeface="Wingdings" pitchFamily="2" charset="2"/>
              <a:buChar char="§"/>
            </a:pPr>
            <a:r>
              <a:rPr lang="en-US" sz="3200" b="1" dirty="0">
                <a:latin typeface="Times New Roman" pitchFamily="18" charset="0"/>
                <a:cs typeface="Times New Roman" pitchFamily="18" charset="0"/>
              </a:rPr>
              <a:t>Levels of Channels Involved</a:t>
            </a:r>
            <a:r>
              <a:rPr lang="en-US" sz="3200" dirty="0">
                <a:latin typeface="Times New Roman" pitchFamily="18" charset="0"/>
                <a:cs typeface="Times New Roman" pitchFamily="18" charset="0"/>
              </a:rPr>
              <a:t> − The retailer has to consider number of channels involved from manufacturing to retail and their expectations. The deeper the level of channels, the higher would be the product prices.</a:t>
            </a:r>
          </a:p>
          <a:p>
            <a:pPr algn="just">
              <a:buFont typeface="Wingdings" pitchFamily="2" charset="2"/>
              <a:buChar char="§"/>
            </a:pPr>
            <a:endParaRPr lang="en-US" sz="3200" dirty="0">
              <a:latin typeface="Times New Roman" pitchFamily="18" charset="0"/>
              <a:cs typeface="Times New Roman" pitchFamily="18" charset="0"/>
            </a:endParaRPr>
          </a:p>
          <a:p>
            <a:pPr algn="just">
              <a:buFont typeface="Wingdings" pitchFamily="2" charset="2"/>
              <a:buChar char="§"/>
            </a:pPr>
            <a:r>
              <a:rPr lang="en-US" sz="3200" b="1" dirty="0">
                <a:latin typeface="Times New Roman" pitchFamily="18" charset="0"/>
                <a:cs typeface="Times New Roman" pitchFamily="18" charset="0"/>
              </a:rPr>
              <a:t>Government Policies</a:t>
            </a:r>
            <a:r>
              <a:rPr lang="en-US" sz="3200" dirty="0">
                <a:latin typeface="Times New Roman" pitchFamily="18" charset="0"/>
                <a:cs typeface="Times New Roman" pitchFamily="18" charset="0"/>
              </a:rPr>
              <a:t> − Government rules and regulation about manufacturing and announcement of administered prices can increase the price of product.</a:t>
            </a:r>
          </a:p>
          <a:p>
            <a:pPr algn="just">
              <a:buFont typeface="Wingdings" pitchFamily="2" charset="2"/>
              <a:buChar char="§"/>
            </a:pPr>
            <a:endParaRPr lang="en-US" sz="3200" dirty="0">
              <a:latin typeface="Times New Roman" pitchFamily="18" charset="0"/>
              <a:cs typeface="Times New Roman" pitchFamily="18" charset="0"/>
            </a:endParaRPr>
          </a:p>
          <a:p>
            <a:pPr algn="just"/>
            <a:endParaRPr lang="en-US" sz="1000" dirty="0"/>
          </a:p>
        </p:txBody>
      </p:sp>
    </p:spTree>
    <p:extLst>
      <p:ext uri="{BB962C8B-B14F-4D97-AF65-F5344CB8AC3E}">
        <p14:creationId xmlns:p14="http://schemas.microsoft.com/office/powerpoint/2010/main" val="3091306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3" y="365125"/>
            <a:ext cx="10968038" cy="1325563"/>
          </a:xfrm>
        </p:spPr>
        <p:txBody>
          <a:bodyPr/>
          <a:lstStyle/>
          <a:p>
            <a:r>
              <a:rPr lang="en-IN" b="1" dirty="0">
                <a:latin typeface="Times New Roman" pitchFamily="18" charset="0"/>
                <a:cs typeface="Times New Roman" pitchFamily="18" charset="0"/>
                <a:sym typeface="+mn-ea"/>
              </a:rPr>
              <a:t>Common retail types</a:t>
            </a:r>
            <a:r>
              <a:rPr lang="en-US" altLang="en-IN" b="1" dirty="0">
                <a:latin typeface="Times New Roman" pitchFamily="18" charset="0"/>
                <a:cs typeface="Times New Roman" pitchFamily="18" charset="0"/>
                <a:sym typeface="+mn-ea"/>
              </a:rPr>
              <a:t>:</a:t>
            </a:r>
          </a:p>
        </p:txBody>
      </p:sp>
      <p:sp>
        <p:nvSpPr>
          <p:cNvPr id="3" name="Content Placeholder 2"/>
          <p:cNvSpPr>
            <a:spLocks noGrp="1"/>
          </p:cNvSpPr>
          <p:nvPr>
            <p:ph idx="1"/>
          </p:nvPr>
        </p:nvSpPr>
        <p:spPr>
          <a:xfrm>
            <a:off x="300038" y="1757363"/>
            <a:ext cx="11458575" cy="4529137"/>
          </a:xfrm>
        </p:spPr>
        <p:txBody>
          <a:bodyPr>
            <a:normAutofit fontScale="95000" lnSpcReduction="10000"/>
          </a:bodyPr>
          <a:lstStyle/>
          <a:p>
            <a:pPr algn="just">
              <a:buFont typeface="Wingdings" pitchFamily="2" charset="2"/>
              <a:buChar char="Ø"/>
            </a:pPr>
            <a:r>
              <a:rPr lang="en-US" sz="3400" b="1" dirty="0">
                <a:latin typeface="Times New Roman" pitchFamily="18" charset="0"/>
                <a:cs typeface="Times New Roman" pitchFamily="18" charset="0"/>
                <a:sym typeface="+mn-ea"/>
              </a:rPr>
              <a:t>Independent Retailer: </a:t>
            </a:r>
            <a:r>
              <a:rPr lang="en-US" sz="3400" dirty="0">
                <a:latin typeface="Times New Roman" pitchFamily="18" charset="0"/>
                <a:cs typeface="Times New Roman" pitchFamily="18" charset="0"/>
                <a:sym typeface="+mn-ea"/>
              </a:rPr>
              <a:t>An independent retailer is someone who builds business from ground up.</a:t>
            </a:r>
          </a:p>
          <a:p>
            <a:pPr algn="just">
              <a:buFont typeface="Wingdings" pitchFamily="2" charset="2"/>
              <a:buChar char="Ø"/>
            </a:pPr>
            <a:endParaRPr lang="en-US" sz="3400" dirty="0">
              <a:latin typeface="Times New Roman" pitchFamily="18" charset="0"/>
              <a:cs typeface="Times New Roman" pitchFamily="18" charset="0"/>
            </a:endParaRPr>
          </a:p>
          <a:p>
            <a:pPr algn="just">
              <a:buFont typeface="Wingdings" pitchFamily="2" charset="2"/>
              <a:buChar char="Ø"/>
            </a:pPr>
            <a:r>
              <a:rPr lang="en-US" sz="3400" b="1" dirty="0">
                <a:latin typeface="Times New Roman" pitchFamily="18" charset="0"/>
                <a:cs typeface="Times New Roman" pitchFamily="18" charset="0"/>
                <a:sym typeface="+mn-ea"/>
              </a:rPr>
              <a:t>Existing Retail Business: </a:t>
            </a:r>
            <a:r>
              <a:rPr lang="en-US" sz="3400" dirty="0">
                <a:latin typeface="Times New Roman" pitchFamily="18" charset="0"/>
                <a:cs typeface="Times New Roman" pitchFamily="18" charset="0"/>
                <a:sym typeface="+mn-ea"/>
              </a:rPr>
              <a:t>Someone inherits or buys an existing business and takes over its ownership and responsibilities.</a:t>
            </a:r>
          </a:p>
          <a:p>
            <a:pPr algn="just">
              <a:buFont typeface="Wingdings" pitchFamily="2" charset="2"/>
              <a:buChar char="Ø"/>
            </a:pPr>
            <a:endParaRPr lang="en-US" sz="3400" b="1" dirty="0">
              <a:latin typeface="Times New Roman" pitchFamily="18" charset="0"/>
              <a:cs typeface="Times New Roman" pitchFamily="18" charset="0"/>
              <a:sym typeface="+mn-ea"/>
            </a:endParaRPr>
          </a:p>
          <a:p>
            <a:pPr algn="just">
              <a:buFont typeface="Wingdings" pitchFamily="2" charset="2"/>
              <a:buChar char="Ø"/>
            </a:pPr>
            <a:r>
              <a:rPr lang="en-US" sz="3400" b="1" dirty="0">
                <a:latin typeface="Times New Roman" pitchFamily="18" charset="0"/>
                <a:cs typeface="Times New Roman" pitchFamily="18" charset="0"/>
                <a:sym typeface="+mn-ea"/>
              </a:rPr>
              <a:t>Franchise:</a:t>
            </a:r>
            <a:r>
              <a:rPr lang="en-US" sz="3400" dirty="0">
                <a:latin typeface="Times New Roman" pitchFamily="18" charset="0"/>
                <a:cs typeface="Times New Roman" pitchFamily="18" charset="0"/>
                <a:sym typeface="+mn-ea"/>
              </a:rPr>
              <a:t> A franchise is an existing business plan, including a trademarked name, an already determined set of products, and established business concepts.</a:t>
            </a:r>
            <a:endParaRPr lang="en-US" sz="3400" dirty="0">
              <a:latin typeface="Times New Roman" pitchFamily="18" charset="0"/>
              <a:cs typeface="Times New Roman" pitchFamily="18" charset="0"/>
            </a:endParaRPr>
          </a:p>
          <a:p>
            <a:pPr algn="just">
              <a:buFont typeface="Wingdings" pitchFamily="2" charset="2"/>
              <a:buChar char="Ø"/>
            </a:pPr>
            <a:endParaRPr lang="en-US" sz="3000" dirty="0">
              <a:latin typeface="Times New Roman" pitchFamily="18" charset="0"/>
              <a:cs typeface="Times New Roman" pitchFamily="18"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419100"/>
            <a:ext cx="11595100" cy="6096000"/>
          </a:xfrm>
        </p:spPr>
        <p:txBody>
          <a:bodyPr>
            <a:normAutofit/>
          </a:bodyPr>
          <a:lstStyle/>
          <a:p>
            <a:pPr algn="just"/>
            <a:endParaRPr lang="en-US" sz="3200" b="1" dirty="0">
              <a:latin typeface="Times New Roman" pitchFamily="18" charset="0"/>
              <a:cs typeface="Times New Roman" pitchFamily="18" charset="0"/>
              <a:sym typeface="+mn-ea"/>
            </a:endParaRPr>
          </a:p>
          <a:p>
            <a:pPr algn="just">
              <a:buFont typeface="Wingdings" pitchFamily="2" charset="2"/>
              <a:buChar char="Ø"/>
            </a:pPr>
            <a:r>
              <a:rPr lang="en-US" sz="3200" b="1" dirty="0">
                <a:latin typeface="Times New Roman" pitchFamily="18" charset="0"/>
                <a:cs typeface="Times New Roman" pitchFamily="18" charset="0"/>
                <a:sym typeface="+mn-ea"/>
              </a:rPr>
              <a:t>Dealership:</a:t>
            </a:r>
            <a:r>
              <a:rPr lang="en-US" sz="3200" dirty="0">
                <a:latin typeface="Times New Roman" pitchFamily="18" charset="0"/>
                <a:cs typeface="Times New Roman" pitchFamily="18" charset="0"/>
                <a:sym typeface="+mn-ea"/>
              </a:rPr>
              <a:t> A retailer that works with a dealership has the license to sell a brand of products. Unlike a franchise, there are no fees to the licensor.</a:t>
            </a:r>
          </a:p>
          <a:p>
            <a:pPr algn="just">
              <a:buFont typeface="Wingdings" pitchFamily="2" charset="2"/>
              <a:buChar char="Ø"/>
            </a:pPr>
            <a:endParaRPr lang="en-US" sz="3200" dirty="0">
              <a:latin typeface="Times New Roman" pitchFamily="18" charset="0"/>
              <a:cs typeface="Times New Roman" pitchFamily="18" charset="0"/>
            </a:endParaRPr>
          </a:p>
          <a:p>
            <a:pPr algn="just">
              <a:buFont typeface="Wingdings" pitchFamily="2" charset="2"/>
              <a:buChar char="Ø"/>
            </a:pPr>
            <a:r>
              <a:rPr lang="en-US" sz="3200" b="1" dirty="0">
                <a:latin typeface="Times New Roman" pitchFamily="18" charset="0"/>
                <a:cs typeface="Times New Roman" pitchFamily="18" charset="0"/>
                <a:sym typeface="+mn-ea"/>
              </a:rPr>
              <a:t>Network Marketing: </a:t>
            </a:r>
            <a:r>
              <a:rPr lang="en-US" sz="3200" dirty="0">
                <a:latin typeface="Times New Roman" pitchFamily="18" charset="0"/>
                <a:cs typeface="Times New Roman" pitchFamily="18" charset="0"/>
                <a:sym typeface="+mn-ea"/>
              </a:rPr>
              <a:t>Network marketing, also known as multi-level marketing, is a business model which involves a pyramid structured network of people who sell a company’s products.</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365125"/>
            <a:ext cx="11201400" cy="1325563"/>
          </a:xfrm>
        </p:spPr>
        <p:txBody>
          <a:bodyPr>
            <a:normAutofit/>
          </a:bodyPr>
          <a:lstStyle/>
          <a:p>
            <a:r>
              <a:rPr lang="en-US" dirty="0">
                <a:latin typeface="Times New Roman" pitchFamily="18" charset="0"/>
                <a:cs typeface="Times New Roman" pitchFamily="18" charset="0"/>
              </a:rPr>
              <a:t>Different types of Retail outlets:</a:t>
            </a:r>
          </a:p>
        </p:txBody>
      </p:sp>
      <p:sp>
        <p:nvSpPr>
          <p:cNvPr id="3" name="Content Placeholder 2"/>
          <p:cNvSpPr>
            <a:spLocks noGrp="1"/>
          </p:cNvSpPr>
          <p:nvPr>
            <p:ph idx="1"/>
          </p:nvPr>
        </p:nvSpPr>
        <p:spPr>
          <a:xfrm>
            <a:off x="328613" y="1771650"/>
            <a:ext cx="11401425" cy="4486275"/>
          </a:xfrm>
        </p:spPr>
        <p:txBody>
          <a:bodyPr>
            <a:normAutofit fontScale="77500" lnSpcReduction="20000"/>
          </a:bodyPr>
          <a:lstStyle/>
          <a:p>
            <a:pPr lvl="0" algn="just">
              <a:buFont typeface="Wingdings" pitchFamily="2" charset="2"/>
              <a:buChar char="Ø"/>
            </a:pPr>
            <a:r>
              <a:rPr lang="en-US" sz="4100" b="1" dirty="0">
                <a:latin typeface="Times New Roman" pitchFamily="18" charset="0"/>
                <a:cs typeface="Times New Roman" pitchFamily="18" charset="0"/>
              </a:rPr>
              <a:t>Department Stores</a:t>
            </a:r>
            <a:r>
              <a:rPr lang="en-US" sz="4100" dirty="0">
                <a:latin typeface="Times New Roman" pitchFamily="18" charset="0"/>
                <a:cs typeface="Times New Roman" pitchFamily="18" charset="0"/>
              </a:rPr>
              <a:t> – the oldest, and often largest, place for consumers to shop for a variety of products under one roof. Target and Macy’s are examples.</a:t>
            </a:r>
          </a:p>
          <a:p>
            <a:pPr lvl="0" algn="just">
              <a:buFont typeface="Wingdings" pitchFamily="2" charset="2"/>
              <a:buChar char="Ø"/>
            </a:pPr>
            <a:endParaRPr lang="en-US" sz="4100" dirty="0">
              <a:latin typeface="Times New Roman" pitchFamily="18" charset="0"/>
              <a:cs typeface="Times New Roman" pitchFamily="18" charset="0"/>
            </a:endParaRPr>
          </a:p>
          <a:p>
            <a:pPr lvl="0" algn="just">
              <a:buFont typeface="Wingdings" pitchFamily="2" charset="2"/>
              <a:buChar char="Ø"/>
            </a:pPr>
            <a:r>
              <a:rPr lang="en-US" sz="4100" b="1" dirty="0">
                <a:latin typeface="Times New Roman" pitchFamily="18" charset="0"/>
                <a:cs typeface="Times New Roman" pitchFamily="18" charset="0"/>
              </a:rPr>
              <a:t>Big Box Store</a:t>
            </a:r>
            <a:r>
              <a:rPr lang="en-US" sz="4100" dirty="0">
                <a:latin typeface="Times New Roman" pitchFamily="18" charset="0"/>
                <a:cs typeface="Times New Roman" pitchFamily="18" charset="0"/>
              </a:rPr>
              <a:t> – major retailers that specialize in one type of product, such as electronics. Best Buy and Bed Bath and Beyond are examples.</a:t>
            </a:r>
          </a:p>
          <a:p>
            <a:pPr lvl="0" algn="just">
              <a:buFont typeface="Wingdings" pitchFamily="2" charset="2"/>
              <a:buChar char="Ø"/>
            </a:pPr>
            <a:endParaRPr lang="en-US" sz="4100" dirty="0">
              <a:latin typeface="Times New Roman" pitchFamily="18" charset="0"/>
              <a:cs typeface="Times New Roman" pitchFamily="18" charset="0"/>
            </a:endParaRPr>
          </a:p>
          <a:p>
            <a:pPr algn="just">
              <a:buFont typeface="Wingdings" pitchFamily="2" charset="2"/>
              <a:buChar char="Ø"/>
            </a:pPr>
            <a:r>
              <a:rPr lang="en-US" sz="4100" b="1" dirty="0">
                <a:latin typeface="Times New Roman" pitchFamily="18" charset="0"/>
                <a:cs typeface="Times New Roman" pitchFamily="18" charset="0"/>
              </a:rPr>
              <a:t>Discount Stores</a:t>
            </a:r>
            <a:r>
              <a:rPr lang="en-US" sz="4100" dirty="0">
                <a:latin typeface="Times New Roman" pitchFamily="18" charset="0"/>
                <a:cs typeface="Times New Roman" pitchFamily="18" charset="0"/>
              </a:rPr>
              <a:t> – department stores that stock discounted items and lower priced brands. </a:t>
            </a:r>
            <a:r>
              <a:rPr lang="en-US" sz="4100" dirty="0" err="1">
                <a:latin typeface="Times New Roman" pitchFamily="18" charset="0"/>
                <a:cs typeface="Times New Roman" pitchFamily="18" charset="0"/>
              </a:rPr>
              <a:t>Walmart</a:t>
            </a:r>
            <a:r>
              <a:rPr lang="en-US" sz="4100" dirty="0">
                <a:latin typeface="Times New Roman" pitchFamily="18" charset="0"/>
                <a:cs typeface="Times New Roman" pitchFamily="18" charset="0"/>
              </a:rPr>
              <a:t> and Kmart are examples.</a:t>
            </a:r>
          </a:p>
          <a:p>
            <a:pPr lvl="0" algn="just"/>
            <a:endParaRPr lang="en-US" dirty="0"/>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475" y="600075"/>
            <a:ext cx="11201400" cy="5786437"/>
          </a:xfrm>
        </p:spPr>
        <p:txBody>
          <a:bodyPr>
            <a:noAutofit/>
          </a:bodyPr>
          <a:lstStyle/>
          <a:p>
            <a:pPr lvl="0" algn="just">
              <a:buFont typeface="Wingdings" pitchFamily="2" charset="2"/>
              <a:buChar char="Ø"/>
            </a:pPr>
            <a:r>
              <a:rPr lang="en-US" sz="3200" b="1" dirty="0">
                <a:latin typeface="Times New Roman" pitchFamily="18" charset="0"/>
                <a:cs typeface="Times New Roman" pitchFamily="18" charset="0"/>
              </a:rPr>
              <a:t>Warehouse Stores</a:t>
            </a:r>
            <a:r>
              <a:rPr lang="en-US" sz="3200" dirty="0">
                <a:latin typeface="Times New Roman" pitchFamily="18" charset="0"/>
                <a:cs typeface="Times New Roman" pitchFamily="18" charset="0"/>
              </a:rPr>
              <a:t> – these no frills warehouses often require you to be a member to access their low prices. BJs and Costco are examples.</a:t>
            </a:r>
          </a:p>
          <a:p>
            <a:pPr lvl="0" algn="just">
              <a:buFont typeface="Wingdings" pitchFamily="2" charset="2"/>
              <a:buChar char="Ø"/>
            </a:pPr>
            <a:endParaRPr lang="en-US" sz="3200" dirty="0">
              <a:latin typeface="Times New Roman" pitchFamily="18" charset="0"/>
              <a:cs typeface="Times New Roman" pitchFamily="18" charset="0"/>
            </a:endParaRPr>
          </a:p>
          <a:p>
            <a:pPr lvl="0" algn="just">
              <a:buFont typeface="Wingdings" pitchFamily="2" charset="2"/>
              <a:buChar char="Ø"/>
            </a:pPr>
            <a:r>
              <a:rPr lang="en-US" sz="3200" b="1" dirty="0">
                <a:latin typeface="Times New Roman" pitchFamily="18" charset="0"/>
                <a:cs typeface="Times New Roman" pitchFamily="18" charset="0"/>
              </a:rPr>
              <a:t>Mom-and-Pop Stores</a:t>
            </a:r>
            <a:r>
              <a:rPr lang="en-US" sz="3200" dirty="0">
                <a:latin typeface="Times New Roman" pitchFamily="18" charset="0"/>
                <a:cs typeface="Times New Roman" pitchFamily="18" charset="0"/>
              </a:rPr>
              <a:t> – smaller, often niche stores run by small business owners. These are your corner stores and local storefronts.</a:t>
            </a:r>
          </a:p>
          <a:p>
            <a:pPr lvl="0" algn="just">
              <a:buFont typeface="Wingdings" pitchFamily="2" charset="2"/>
              <a:buChar char="Ø"/>
            </a:pPr>
            <a:endParaRPr lang="en-US" sz="3200" dirty="0">
              <a:latin typeface="Times New Roman" pitchFamily="18" charset="0"/>
              <a:cs typeface="Times New Roman" pitchFamily="18" charset="0"/>
            </a:endParaRPr>
          </a:p>
          <a:p>
            <a:pPr lvl="0" algn="just">
              <a:buFont typeface="Wingdings" pitchFamily="2" charset="2"/>
              <a:buChar char="Ø"/>
            </a:pPr>
            <a:r>
              <a:rPr lang="en-US" sz="3200" b="1" dirty="0">
                <a:latin typeface="Times New Roman" pitchFamily="18" charset="0"/>
                <a:cs typeface="Times New Roman" pitchFamily="18" charset="0"/>
              </a:rPr>
              <a:t>E-</a:t>
            </a:r>
            <a:r>
              <a:rPr lang="en-US" sz="3200" b="1" dirty="0" err="1">
                <a:latin typeface="Times New Roman" pitchFamily="18" charset="0"/>
                <a:cs typeface="Times New Roman" pitchFamily="18" charset="0"/>
              </a:rPr>
              <a:t>tailers</a:t>
            </a:r>
            <a:r>
              <a:rPr lang="en-US" sz="3200" dirty="0">
                <a:latin typeface="Times New Roman" pitchFamily="18" charset="0"/>
                <a:cs typeface="Times New Roman" pitchFamily="18" charset="0"/>
              </a:rPr>
              <a:t> – online retailers that sell via the internet and have products delivered to your door. They typically do not have physical stores. Amazon and </a:t>
            </a:r>
            <a:r>
              <a:rPr lang="en-US" sz="3200" dirty="0" err="1">
                <a:latin typeface="Times New Roman" pitchFamily="18" charset="0"/>
                <a:cs typeface="Times New Roman" pitchFamily="18" charset="0"/>
              </a:rPr>
              <a:t>etsy</a:t>
            </a:r>
            <a:r>
              <a:rPr lang="en-US" sz="3200" dirty="0">
                <a:latin typeface="Times New Roman" pitchFamily="18" charset="0"/>
                <a:cs typeface="Times New Roman" pitchFamily="18" charset="0"/>
              </a:rPr>
              <a:t> are examples.</a:t>
            </a:r>
          </a:p>
          <a:p>
            <a:pPr algn="just">
              <a:buFont typeface="Wingdings" pitchFamily="2" charset="2"/>
              <a:buChar char="Ø"/>
            </a:pPr>
            <a:endParaRPr lang="en-US" sz="32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ithya\Downloads\retail-walker-sands-chart.png"/>
          <p:cNvPicPr>
            <a:picLocks noChangeAspect="1" noChangeArrowheads="1"/>
          </p:cNvPicPr>
          <p:nvPr/>
        </p:nvPicPr>
        <p:blipFill>
          <a:blip r:embed="rId2"/>
          <a:srcRect/>
          <a:stretch>
            <a:fillRect/>
          </a:stretch>
        </p:blipFill>
        <p:spPr bwMode="auto">
          <a:xfrm>
            <a:off x="1206500" y="368300"/>
            <a:ext cx="9777413" cy="61214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300" y="927100"/>
            <a:ext cx="9271000" cy="5181600"/>
          </a:xfrm>
          <a:prstGeom prst="rect">
            <a:avLst/>
          </a:prstGeom>
        </p:spPr>
      </p:pic>
    </p:spTree>
    <p:extLst>
      <p:ext uri="{BB962C8B-B14F-4D97-AF65-F5344CB8AC3E}">
        <p14:creationId xmlns:p14="http://schemas.microsoft.com/office/powerpoint/2010/main" val="2088969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1475" y="711200"/>
            <a:ext cx="11515725" cy="5903913"/>
          </a:xfrm>
        </p:spPr>
        <p:txBody>
          <a:bodyPr>
            <a:normAutofit/>
          </a:bodyPr>
          <a:lstStyle/>
          <a:p>
            <a:r>
              <a:rPr lang="en-US" dirty="0"/>
              <a:t>          </a:t>
            </a:r>
            <a:r>
              <a:rPr lang="en-US" sz="4900" b="1" dirty="0">
                <a:latin typeface="Times New Roman" pitchFamily="18" charset="0"/>
                <a:cs typeface="Times New Roman" pitchFamily="18" charset="0"/>
              </a:rPr>
              <a:t>PROBLEMS FACED BY RETAIL     		     	        INDUSTRY</a:t>
            </a:r>
            <a:br>
              <a:rPr lang="en-US" dirty="0"/>
            </a:br>
            <a:r>
              <a:rPr lang="en-US" dirty="0"/>
              <a:t> </a:t>
            </a:r>
            <a:br>
              <a:rPr lang="en-US" dirty="0"/>
            </a:b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9700" y="3987800"/>
            <a:ext cx="1714500" cy="1968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652" y="601882"/>
            <a:ext cx="3932237" cy="752356"/>
          </a:xfrm>
        </p:spPr>
        <p:txBody>
          <a:bodyPr>
            <a:normAutofit fontScale="90000"/>
          </a:bodyPr>
          <a:lstStyle/>
          <a:p>
            <a:r>
              <a:rPr lang="en-US" b="1" dirty="0">
                <a:latin typeface="Times New Roman" pitchFamily="18" charset="0"/>
                <a:cs typeface="Times New Roman" pitchFamily="18" charset="0"/>
              </a:rPr>
              <a:t>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t>
            </a:r>
            <a:r>
              <a:rPr lang="en-US" sz="4000" b="1" dirty="0">
                <a:latin typeface="Times New Roman" pitchFamily="18" charset="0"/>
                <a:cs typeface="Times New Roman" pitchFamily="18" charset="0"/>
              </a:rPr>
              <a:t>Market</a:t>
            </a:r>
          </a:p>
        </p:txBody>
      </p:sp>
      <p:sp>
        <p:nvSpPr>
          <p:cNvPr id="4" name="Title 1"/>
          <p:cNvSpPr>
            <a:spLocks noGrp="1"/>
          </p:cNvSpPr>
          <p:nvPr>
            <p:ph type="body" sz="half" idx="2"/>
          </p:nvPr>
        </p:nvSpPr>
        <p:spPr>
          <a:xfrm>
            <a:off x="196769" y="1462750"/>
            <a:ext cx="4525701" cy="4972774"/>
          </a:xfrm>
        </p:spPr>
        <p:txBody>
          <a:bodyPr>
            <a:noAutofit/>
          </a:bodyPr>
          <a:lstStyle/>
          <a:p>
            <a:pPr lvl="0" algn="just"/>
            <a:r>
              <a:rPr lang="en-IN" sz="3000" dirty="0">
                <a:latin typeface="Times New Roman" pitchFamily="18" charset="0"/>
                <a:cs typeface="Times New Roman" pitchFamily="18" charset="0"/>
              </a:rPr>
              <a:t>Any system or place where parties are engaged in exchange of either goods or services is called as market. The parties are often called as buyers and sellers. The seller offers his goods or services to the buyer who in return purchases it in exchange of money.</a:t>
            </a:r>
          </a:p>
          <a:p>
            <a:pPr marL="0" indent="0">
              <a:buNone/>
            </a:pPr>
            <a:br>
              <a:rPr lang="en-US" sz="4000" dirty="0">
                <a:latin typeface="+mn-lt"/>
              </a:rPr>
            </a:br>
            <a:endParaRPr lang="en-US" sz="4000" dirty="0">
              <a:latin typeface="+mn-l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508" y="601882"/>
            <a:ext cx="7149297" cy="606513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3700" y="365125"/>
            <a:ext cx="11391900" cy="1325563"/>
          </a:xfrm>
        </p:spPr>
        <p:txBody>
          <a:bodyPr/>
          <a:lstStyle/>
          <a:p>
            <a:r>
              <a:rPr lang="en-US" b="1" dirty="0">
                <a:latin typeface="Times New Roman" pitchFamily="18" charset="0"/>
                <a:cs typeface="Times New Roman" pitchFamily="18" charset="0"/>
              </a:rPr>
              <a:t>Investment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571500" y="1825624"/>
            <a:ext cx="11112500" cy="4651375"/>
          </a:xfrm>
        </p:spPr>
        <p:txBody>
          <a:bodyPr>
            <a:normAutofit fontScale="85000" lnSpcReduction="10000"/>
          </a:bodyPr>
          <a:lstStyle/>
          <a:p>
            <a:pPr algn="just">
              <a:buFont typeface="Wingdings" pitchFamily="2" charset="2"/>
              <a:buChar char="Ø"/>
            </a:pPr>
            <a:r>
              <a:rPr lang="en-US" sz="3200" dirty="0">
                <a:latin typeface="Times New Roman" pitchFamily="18" charset="0"/>
                <a:cs typeface="Times New Roman" pitchFamily="18" charset="0"/>
              </a:rPr>
              <a:t>Investment is another parameter where it’s important but challenging for principal companies to see eye-to-eye with retailers.</a:t>
            </a:r>
          </a:p>
          <a:p>
            <a:pPr algn="just">
              <a:buFont typeface="Wingdings" pitchFamily="2" charset="2"/>
              <a:buChar char="Ø"/>
            </a:pPr>
            <a:endParaRPr lang="en-US" sz="3200" dirty="0">
              <a:latin typeface="Times New Roman" pitchFamily="18" charset="0"/>
              <a:cs typeface="Times New Roman" pitchFamily="18" charset="0"/>
            </a:endParaRPr>
          </a:p>
          <a:p>
            <a:pPr algn="just">
              <a:buFont typeface="Wingdings" pitchFamily="2" charset="2"/>
              <a:buChar char="Ø"/>
            </a:pPr>
            <a:r>
              <a:rPr lang="en-US" sz="3200" dirty="0">
                <a:latin typeface="Times New Roman" pitchFamily="18" charset="0"/>
                <a:cs typeface="Times New Roman" pitchFamily="18" charset="0"/>
              </a:rPr>
              <a:t>For instance, a furniture manufacturer might want to stock 20 units of a specific item with each retailer. But the retailers might not be keen, because this involves investment of space and inventory liability for them. At such times, the principal company must choose whether he wants presence in the geographic area (at the expense of quantity), or sales.</a:t>
            </a:r>
          </a:p>
          <a:p>
            <a:pPr algn="just">
              <a:buFont typeface="Wingdings" pitchFamily="2" charset="2"/>
              <a:buChar char="Ø"/>
            </a:pPr>
            <a:endParaRPr lang="en-US" sz="3200" dirty="0">
              <a:latin typeface="Times New Roman" pitchFamily="18" charset="0"/>
              <a:cs typeface="Times New Roman" pitchFamily="18" charset="0"/>
            </a:endParaRPr>
          </a:p>
          <a:p>
            <a:pPr algn="just">
              <a:buFont typeface="Wingdings" pitchFamily="2" charset="2"/>
              <a:buChar char="Ø"/>
            </a:pPr>
            <a:r>
              <a:rPr lang="en-US" sz="3200" dirty="0">
                <a:latin typeface="Times New Roman" pitchFamily="18" charset="0"/>
                <a:cs typeface="Times New Roman" pitchFamily="18" charset="0"/>
              </a:rPr>
              <a:t>Taking this decision is a big challenge for principal companies. It’s difficult for them to predict how lucrative or expendable a location will be in the long run.</a:t>
            </a:r>
          </a:p>
          <a:p>
            <a:pPr algn="just">
              <a:buNone/>
            </a:pPr>
            <a:endParaRPr lang="en-US" dirty="0"/>
          </a:p>
        </p:txBody>
      </p:sp>
    </p:spTree>
    <p:extLst>
      <p:ext uri="{BB962C8B-B14F-4D97-AF65-F5344CB8AC3E}">
        <p14:creationId xmlns:p14="http://schemas.microsoft.com/office/powerpoint/2010/main" val="2155752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65125"/>
            <a:ext cx="11239500" cy="1325563"/>
          </a:xfrm>
        </p:spPr>
        <p:txBody>
          <a:bodyPr/>
          <a:lstStyle/>
          <a:p>
            <a:r>
              <a:rPr lang="en-US" b="1" dirty="0">
                <a:latin typeface="Times New Roman" pitchFamily="18" charset="0"/>
                <a:cs typeface="Times New Roman" pitchFamily="18" charset="0"/>
              </a:rPr>
              <a:t>Choosing the Right Mix</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47700" y="1231901"/>
            <a:ext cx="10972800" cy="4906963"/>
          </a:xfrm>
        </p:spPr>
        <p:txBody>
          <a:bodyPr>
            <a:normAutofit/>
          </a:bodyPr>
          <a:lstStyle/>
          <a:p>
            <a:pPr algn="just">
              <a:buNone/>
            </a:pPr>
            <a:r>
              <a:rPr lang="en-US" b="1" dirty="0"/>
              <a:t> </a:t>
            </a:r>
            <a:endParaRPr lang="en-US" dirty="0"/>
          </a:p>
          <a:p>
            <a:pPr algn="just">
              <a:buFont typeface="Wingdings" pitchFamily="2" charset="2"/>
              <a:buChar char="Ø"/>
            </a:pPr>
            <a:r>
              <a:rPr lang="en-US" sz="3200" dirty="0">
                <a:latin typeface="Times New Roman" pitchFamily="18" charset="0"/>
                <a:cs typeface="Times New Roman" pitchFamily="18" charset="0"/>
              </a:rPr>
              <a:t>Retailers want to stock multiple brands to ensure their outlets stay functional and profitable. But a challenge for them is to choose the right mix of brands to partner with. They might partner with a brand whose goods do not move off the shelf quickly.</a:t>
            </a:r>
          </a:p>
          <a:p>
            <a:pPr algn="just">
              <a:buFont typeface="Wingdings" pitchFamily="2" charset="2"/>
              <a:buChar char="Ø"/>
            </a:pPr>
            <a:endParaRPr lang="en-US" sz="3200" dirty="0">
              <a:latin typeface="Times New Roman" pitchFamily="18" charset="0"/>
              <a:cs typeface="Times New Roman" pitchFamily="18" charset="0"/>
            </a:endParaRPr>
          </a:p>
          <a:p>
            <a:pPr algn="just">
              <a:buFont typeface="Wingdings" pitchFamily="2" charset="2"/>
              <a:buChar char="Ø"/>
            </a:pPr>
            <a:r>
              <a:rPr lang="en-US" sz="3200" dirty="0">
                <a:latin typeface="Times New Roman" pitchFamily="18" charset="0"/>
                <a:cs typeface="Times New Roman" pitchFamily="18" charset="0"/>
              </a:rPr>
              <a:t>That leads to many cascading effects, one of which is inventory management.</a:t>
            </a:r>
          </a:p>
          <a:p>
            <a:pPr algn="just"/>
            <a:endParaRPr lang="en-US" dirty="0"/>
          </a:p>
        </p:txBody>
      </p:sp>
    </p:spTree>
    <p:extLst>
      <p:ext uri="{BB962C8B-B14F-4D97-AF65-F5344CB8AC3E}">
        <p14:creationId xmlns:p14="http://schemas.microsoft.com/office/powerpoint/2010/main" val="4080789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365125"/>
            <a:ext cx="11417300" cy="1325563"/>
          </a:xfrm>
        </p:spPr>
        <p:txBody>
          <a:bodyPr/>
          <a:lstStyle/>
          <a:p>
            <a:r>
              <a:rPr lang="en-US" b="1" dirty="0">
                <a:latin typeface="Times New Roman" pitchFamily="18" charset="0"/>
                <a:cs typeface="Times New Roman" pitchFamily="18" charset="0"/>
              </a:rPr>
              <a:t>Inventory management</a:t>
            </a:r>
          </a:p>
        </p:txBody>
      </p:sp>
      <p:sp>
        <p:nvSpPr>
          <p:cNvPr id="3" name="Content Placeholder 2"/>
          <p:cNvSpPr>
            <a:spLocks noGrp="1"/>
          </p:cNvSpPr>
          <p:nvPr>
            <p:ph idx="1"/>
          </p:nvPr>
        </p:nvSpPr>
        <p:spPr>
          <a:xfrm>
            <a:off x="660400" y="1660525"/>
            <a:ext cx="10515600" cy="4351338"/>
          </a:xfrm>
        </p:spPr>
        <p:txBody>
          <a:bodyPr>
            <a:normAutofit fontScale="92500" lnSpcReduction="10000"/>
          </a:bodyPr>
          <a:lstStyle/>
          <a:p>
            <a:pPr algn="just">
              <a:buFont typeface="Wingdings" pitchFamily="2" charset="2"/>
              <a:buChar char="Ø"/>
            </a:pPr>
            <a:r>
              <a:rPr lang="en-US" sz="3200" b="1" dirty="0">
                <a:latin typeface="Times New Roman" pitchFamily="18" charset="0"/>
                <a:cs typeface="Times New Roman" pitchFamily="18" charset="0"/>
              </a:rPr>
              <a:t>Inventory management</a:t>
            </a:r>
            <a:r>
              <a:rPr lang="en-US" sz="3200" dirty="0">
                <a:latin typeface="Times New Roman" pitchFamily="18" charset="0"/>
                <a:cs typeface="Times New Roman" pitchFamily="18" charset="0"/>
              </a:rPr>
              <a:t> is a component of supply chain </a:t>
            </a:r>
            <a:r>
              <a:rPr lang="en-US" sz="3200" b="1" dirty="0">
                <a:latin typeface="Times New Roman" pitchFamily="18" charset="0"/>
                <a:cs typeface="Times New Roman" pitchFamily="18" charset="0"/>
              </a:rPr>
              <a:t>management</a:t>
            </a:r>
            <a:r>
              <a:rPr lang="en-US" sz="3200" dirty="0">
                <a:latin typeface="Times New Roman" pitchFamily="18" charset="0"/>
                <a:cs typeface="Times New Roman" pitchFamily="18" charset="0"/>
              </a:rPr>
              <a:t> that involves supervising non-capitalized assets, or </a:t>
            </a:r>
            <a:r>
              <a:rPr lang="en-US" sz="3200" b="1" dirty="0">
                <a:latin typeface="Times New Roman" pitchFamily="18" charset="0"/>
                <a:cs typeface="Times New Roman" pitchFamily="18" charset="0"/>
              </a:rPr>
              <a:t>inventory</a:t>
            </a:r>
            <a:r>
              <a:rPr lang="en-US" sz="3200" dirty="0">
                <a:latin typeface="Times New Roman" pitchFamily="18" charset="0"/>
                <a:cs typeface="Times New Roman" pitchFamily="18" charset="0"/>
              </a:rPr>
              <a:t>, and stock items. Specifically, “</a:t>
            </a:r>
            <a:r>
              <a:rPr lang="en-US" sz="3200" b="1" dirty="0">
                <a:latin typeface="Times New Roman" pitchFamily="18" charset="0"/>
                <a:cs typeface="Times New Roman" pitchFamily="18" charset="0"/>
              </a:rPr>
              <a:t>inventory management</a:t>
            </a:r>
            <a:r>
              <a:rPr lang="en-US" sz="3200" dirty="0">
                <a:latin typeface="Times New Roman" pitchFamily="18" charset="0"/>
                <a:cs typeface="Times New Roman" pitchFamily="18" charset="0"/>
              </a:rPr>
              <a:t> supervises the flow of goods from manufacturers to warehouses and from these facilities to point of sale.</a:t>
            </a:r>
          </a:p>
          <a:p>
            <a:pPr algn="just">
              <a:buFont typeface="Wingdings" pitchFamily="2" charset="2"/>
              <a:buChar char="Ø"/>
            </a:pPr>
            <a:r>
              <a:rPr lang="en-US" sz="3200" dirty="0">
                <a:latin typeface="Times New Roman" pitchFamily="18" charset="0"/>
                <a:cs typeface="Times New Roman" pitchFamily="18" charset="0"/>
              </a:rPr>
              <a:t>It’s not difficult to guess the inventory needed for popular goods. But for no-so-popular goods, inventory management is challenging but essential.</a:t>
            </a:r>
          </a:p>
          <a:p>
            <a:pPr algn="just">
              <a:buFont typeface="Wingdings" pitchFamily="2" charset="2"/>
              <a:buChar char="Ø"/>
            </a:pPr>
            <a:r>
              <a:rPr lang="en-US" sz="3200" dirty="0">
                <a:latin typeface="Times New Roman" pitchFamily="18" charset="0"/>
                <a:cs typeface="Times New Roman" pitchFamily="18" charset="0"/>
              </a:rPr>
              <a:t>The more time goods spend on shelves and in warehouses, the more the revenue of retailers is impacted.</a:t>
            </a:r>
          </a:p>
        </p:txBody>
      </p:sp>
    </p:spTree>
    <p:extLst>
      <p:ext uri="{BB962C8B-B14F-4D97-AF65-F5344CB8AC3E}">
        <p14:creationId xmlns:p14="http://schemas.microsoft.com/office/powerpoint/2010/main" val="3860371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125"/>
            <a:ext cx="11366500" cy="1325563"/>
          </a:xfrm>
        </p:spPr>
        <p:txBody>
          <a:bodyPr/>
          <a:lstStyle/>
          <a:p>
            <a:r>
              <a:rPr lang="en-US" b="1" dirty="0">
                <a:latin typeface="Times New Roman" pitchFamily="18" charset="0"/>
                <a:cs typeface="Times New Roman" pitchFamily="18" charset="0"/>
              </a:rPr>
              <a:t>Visual Display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58800" y="1825624"/>
            <a:ext cx="11010900" cy="4651375"/>
          </a:xfrm>
        </p:spPr>
        <p:txBody>
          <a:bodyPr>
            <a:normAutofit/>
          </a:bodyPr>
          <a:lstStyle/>
          <a:p>
            <a:pPr algn="just">
              <a:buFont typeface="Wingdings" pitchFamily="2" charset="2"/>
              <a:buChar char="Ø"/>
            </a:pPr>
            <a:r>
              <a:rPr lang="en-US" sz="3200" dirty="0">
                <a:latin typeface="Times New Roman" pitchFamily="18" charset="0"/>
                <a:cs typeface="Times New Roman" pitchFamily="18" charset="0"/>
              </a:rPr>
              <a:t>Merchandize display is the make-or-break for any retail store. Steve Jobs spent agonizingly long working on every element of Apple retail stores for years. The results are for us to see.</a:t>
            </a:r>
          </a:p>
          <a:p>
            <a:pPr algn="just">
              <a:buFont typeface="Wingdings" pitchFamily="2" charset="2"/>
              <a:buChar char="Ø"/>
            </a:pPr>
            <a:endParaRPr lang="en-US" sz="3200" dirty="0">
              <a:latin typeface="Times New Roman" pitchFamily="18" charset="0"/>
              <a:cs typeface="Times New Roman" pitchFamily="18" charset="0"/>
            </a:endParaRPr>
          </a:p>
          <a:p>
            <a:pPr algn="just">
              <a:buFont typeface="Wingdings" pitchFamily="2" charset="2"/>
              <a:buChar char="Ø"/>
            </a:pPr>
            <a:r>
              <a:rPr lang="en-US" sz="3200" dirty="0">
                <a:latin typeface="Times New Roman" pitchFamily="18" charset="0"/>
                <a:cs typeface="Times New Roman" pitchFamily="18" charset="0"/>
              </a:rPr>
              <a:t>For instance, if a lesser known brand gets visual preference over a more popular one, the latter could reduce its business arrangement with the retailer. This could lead to revenue losses for the retailer.</a:t>
            </a:r>
          </a:p>
        </p:txBody>
      </p:sp>
    </p:spTree>
    <p:extLst>
      <p:ext uri="{BB962C8B-B14F-4D97-AF65-F5344CB8AC3E}">
        <p14:creationId xmlns:p14="http://schemas.microsoft.com/office/powerpoint/2010/main" val="536652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9600" y="317500"/>
            <a:ext cx="8509000" cy="6273800"/>
          </a:xfrm>
        </p:spPr>
      </p:pic>
    </p:spTree>
    <p:extLst>
      <p:ext uri="{BB962C8B-B14F-4D97-AF65-F5344CB8AC3E}">
        <p14:creationId xmlns:p14="http://schemas.microsoft.com/office/powerpoint/2010/main" val="301476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365125"/>
            <a:ext cx="11671300" cy="1325563"/>
          </a:xfrm>
        </p:spPr>
        <p:txBody>
          <a:bodyPr/>
          <a:lstStyle/>
          <a:p>
            <a:r>
              <a:rPr lang="en-IN" b="1" dirty="0">
                <a:latin typeface="Times New Roman" pitchFamily="18" charset="0"/>
                <a:cs typeface="Times New Roman" pitchFamily="18" charset="0"/>
              </a:rPr>
              <a:t>C</a:t>
            </a:r>
            <a:r>
              <a:rPr lang="en-US" b="1" dirty="0" err="1">
                <a:latin typeface="Times New Roman" pitchFamily="18" charset="0"/>
                <a:cs typeface="Times New Roman" pitchFamily="18" charset="0"/>
              </a:rPr>
              <a:t>ustomer</a:t>
            </a:r>
            <a:r>
              <a:rPr lang="en-US" b="1" dirty="0">
                <a:latin typeface="Times New Roman" pitchFamily="18" charset="0"/>
                <a:cs typeface="Times New Roman" pitchFamily="18" charset="0"/>
              </a:rPr>
              <a:t> </a:t>
            </a:r>
            <a:r>
              <a:rPr lang="en-IN" b="1" dirty="0">
                <a:latin typeface="Times New Roman" pitchFamily="18" charset="0"/>
                <a:cs typeface="Times New Roman" pitchFamily="18" charset="0"/>
              </a:rPr>
              <a:t>E</a:t>
            </a:r>
            <a:r>
              <a:rPr lang="en-US" b="1" dirty="0" err="1">
                <a:latin typeface="Times New Roman" pitchFamily="18" charset="0"/>
                <a:cs typeface="Times New Roman" pitchFamily="18" charset="0"/>
              </a:rPr>
              <a:t>xperience</a:t>
            </a:r>
            <a:r>
              <a:rPr lang="en-US" b="1" dirty="0">
                <a:latin typeface="Times New Roman" pitchFamily="18" charset="0"/>
                <a:cs typeface="Times New Roman" pitchFamily="18" charset="0"/>
              </a:rPr>
              <a:t> </a:t>
            </a:r>
            <a:r>
              <a:rPr lang="en-IN" b="1" dirty="0">
                <a:latin typeface="Times New Roman" pitchFamily="18" charset="0"/>
                <a:cs typeface="Times New Roman" pitchFamily="18" charset="0"/>
              </a:rPr>
              <a:t>M</a:t>
            </a:r>
            <a:r>
              <a:rPr lang="en-US" b="1" dirty="0" err="1">
                <a:latin typeface="Times New Roman" pitchFamily="18" charset="0"/>
                <a:cs typeface="Times New Roman" pitchFamily="18" charset="0"/>
              </a:rPr>
              <a:t>anagement</a:t>
            </a:r>
            <a:r>
              <a:rPr lang="en-US" b="1" dirty="0">
                <a:latin typeface="Times New Roman" pitchFamily="18" charset="0"/>
                <a:cs typeface="Times New Roman" pitchFamily="18" charset="0"/>
              </a:rPr>
              <a:t> (CEM) </a:t>
            </a:r>
          </a:p>
        </p:txBody>
      </p:sp>
      <p:sp>
        <p:nvSpPr>
          <p:cNvPr id="3" name="Content Placeholder 2"/>
          <p:cNvSpPr>
            <a:spLocks noGrp="1"/>
          </p:cNvSpPr>
          <p:nvPr>
            <p:ph idx="1"/>
          </p:nvPr>
        </p:nvSpPr>
        <p:spPr>
          <a:xfrm>
            <a:off x="355600" y="1790700"/>
            <a:ext cx="11328400" cy="4540062"/>
          </a:xfrm>
        </p:spPr>
        <p:txBody>
          <a:bodyPr>
            <a:normAutofit/>
          </a:bodyPr>
          <a:lstStyle/>
          <a:p>
            <a:pPr algn="just">
              <a:buFont typeface="Wingdings" pitchFamily="2" charset="2"/>
              <a:buChar char="Ø"/>
            </a:pPr>
            <a:r>
              <a:rPr lang="en-US" sz="3200" dirty="0">
                <a:latin typeface="Times New Roman" pitchFamily="18" charset="0"/>
                <a:cs typeface="Times New Roman" pitchFamily="18" charset="0"/>
              </a:rPr>
              <a:t>Gartner defines </a:t>
            </a:r>
            <a:r>
              <a:rPr lang="en-US" sz="3200" b="1" dirty="0">
                <a:latin typeface="Times New Roman" pitchFamily="18" charset="0"/>
                <a:cs typeface="Times New Roman" pitchFamily="18" charset="0"/>
              </a:rPr>
              <a:t>customer experience management</a:t>
            </a:r>
            <a:r>
              <a:rPr lang="en-US" sz="3200" dirty="0">
                <a:latin typeface="Times New Roman" pitchFamily="18" charset="0"/>
                <a:cs typeface="Times New Roman" pitchFamily="18" charset="0"/>
              </a:rPr>
              <a:t> (CEM) as “the practice of designing and reacting to </a:t>
            </a:r>
            <a:r>
              <a:rPr lang="en-US" sz="3200" b="1" dirty="0">
                <a:latin typeface="Times New Roman" pitchFamily="18" charset="0"/>
                <a:cs typeface="Times New Roman" pitchFamily="18" charset="0"/>
              </a:rPr>
              <a:t>customer</a:t>
            </a:r>
            <a:r>
              <a:rPr lang="en-US" sz="3200" dirty="0">
                <a:latin typeface="Times New Roman" pitchFamily="18" charset="0"/>
                <a:cs typeface="Times New Roman" pitchFamily="18" charset="0"/>
              </a:rPr>
              <a:t> interactions to meet or exceed </a:t>
            </a:r>
            <a:r>
              <a:rPr lang="en-US" sz="3200" b="1" dirty="0">
                <a:latin typeface="Times New Roman" pitchFamily="18" charset="0"/>
                <a:cs typeface="Times New Roman" pitchFamily="18" charset="0"/>
              </a:rPr>
              <a:t>customer</a:t>
            </a:r>
            <a:r>
              <a:rPr lang="en-US" sz="3200" dirty="0">
                <a:latin typeface="Times New Roman" pitchFamily="18" charset="0"/>
                <a:cs typeface="Times New Roman" pitchFamily="18" charset="0"/>
              </a:rPr>
              <a:t> expectations and, thus, increase </a:t>
            </a:r>
            <a:r>
              <a:rPr lang="en-US" sz="3200" b="1" dirty="0">
                <a:latin typeface="Times New Roman" pitchFamily="18" charset="0"/>
                <a:cs typeface="Times New Roman" pitchFamily="18" charset="0"/>
              </a:rPr>
              <a:t>customer</a:t>
            </a:r>
            <a:r>
              <a:rPr lang="en-US" sz="3200" dirty="0">
                <a:latin typeface="Times New Roman" pitchFamily="18" charset="0"/>
                <a:cs typeface="Times New Roman" pitchFamily="18" charset="0"/>
              </a:rPr>
              <a:t> satisfaction, loyalty and advocacy.” It is a strategy that requires process change and many technologies to accomplish.</a:t>
            </a:r>
          </a:p>
        </p:txBody>
      </p:sp>
    </p:spTree>
    <p:extLst>
      <p:ext uri="{BB962C8B-B14F-4D97-AF65-F5344CB8AC3E}">
        <p14:creationId xmlns:p14="http://schemas.microsoft.com/office/powerpoint/2010/main" val="3832665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365125"/>
            <a:ext cx="11366500" cy="1325563"/>
          </a:xfrm>
        </p:spPr>
        <p:txBody>
          <a:bodyPr/>
          <a:lstStyle/>
          <a:p>
            <a:r>
              <a:rPr lang="en-IN" b="1" dirty="0">
                <a:latin typeface="Times New Roman" pitchFamily="18" charset="0"/>
                <a:cs typeface="Times New Roman" pitchFamily="18" charset="0"/>
                <a:sym typeface="+mn-ea"/>
              </a:rPr>
              <a:t>		  Challenges in retail industry</a:t>
            </a:r>
            <a:endParaRPr lang="en-IN" b="1" dirty="0">
              <a:latin typeface="Times New Roman" pitchFamily="18" charset="0"/>
              <a:cs typeface="Times New Roman" pitchFamily="18" charset="0"/>
            </a:endParaRPr>
          </a:p>
        </p:txBody>
      </p:sp>
      <p:pic>
        <p:nvPicPr>
          <p:cNvPr id="4" name="Content Placeholder 3" descr="retail industry"/>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22500" y="1727200"/>
            <a:ext cx="7454900" cy="476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155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17500" y="457200"/>
            <a:ext cx="4454525" cy="1600200"/>
          </a:xfrm>
        </p:spPr>
        <p:txBody>
          <a:bodyPr>
            <a:normAutofit/>
          </a:bodyPr>
          <a:lstStyle/>
          <a:p>
            <a:r>
              <a:rPr lang="en-US" b="1" dirty="0">
                <a:latin typeface="Times New Roman" pitchFamily="18" charset="0"/>
                <a:cs typeface="Times New Roman" pitchFamily="18" charset="0"/>
              </a:rPr>
              <a:t>WHAT HAPPENS WHEN YOU DON’T USE  ANALYTICS?</a:t>
            </a:r>
            <a:endParaRPr lang="en-IN" b="1" dirty="0">
              <a:latin typeface="Times New Roman" pitchFamily="18" charset="0"/>
              <a:cs typeface="Times New Roman" pitchFamily="18" charset="0"/>
            </a:endParaRPr>
          </a:p>
        </p:txBody>
      </p:sp>
      <p:pic>
        <p:nvPicPr>
          <p:cNvPr id="11" name="Picture Placeholder 10"/>
          <p:cNvPicPr>
            <a:picLocks noGrp="1" noChangeAspect="1"/>
          </p:cNvPicPr>
          <p:nvPr>
            <p:ph type="pic" idx="1"/>
          </p:nvPr>
        </p:nvPicPr>
        <p:blipFill>
          <a:blip r:embed="rId2">
            <a:extLst>
              <a:ext uri="{28A0092B-C50C-407E-A947-70E740481C1C}">
                <a14:useLocalDpi xmlns:a14="http://schemas.microsoft.com/office/drawing/2010/main" val="0"/>
              </a:ext>
            </a:extLst>
          </a:blip>
          <a:srcRect t="1706" b="1706"/>
          <a:stretch>
            <a:fillRect/>
          </a:stretch>
        </p:blipFill>
        <p:spPr/>
      </p:pic>
      <p:sp>
        <p:nvSpPr>
          <p:cNvPr id="10" name="Text Placeholder 9"/>
          <p:cNvSpPr>
            <a:spLocks noGrp="1"/>
          </p:cNvSpPr>
          <p:nvPr>
            <p:ph type="body" sz="half" idx="2"/>
          </p:nvPr>
        </p:nvSpPr>
        <p:spPr>
          <a:xfrm>
            <a:off x="304800" y="2057400"/>
            <a:ext cx="4467225" cy="3811588"/>
          </a:xfrm>
        </p:spPr>
        <p:txBody>
          <a:bodyPr>
            <a:normAutofit/>
          </a:bodyPr>
          <a:lstStyle/>
          <a:p>
            <a:pPr algn="just"/>
            <a:endParaRPr lang="en-IN" sz="3200" dirty="0">
              <a:latin typeface="Times New Roman" pitchFamily="18" charset="0"/>
              <a:cs typeface="Times New Roman" pitchFamily="18" charset="0"/>
            </a:endParaRPr>
          </a:p>
          <a:p>
            <a:pPr algn="just"/>
            <a:r>
              <a:rPr lang="en-IN" sz="3200" dirty="0">
                <a:latin typeface="Times New Roman" pitchFamily="18" charset="0"/>
                <a:cs typeface="Times New Roman" pitchFamily="18" charset="0"/>
              </a:rPr>
              <a:t>The below example show why data Analytics and Data’s are important for a company to be successful or fight over other competing</a:t>
            </a:r>
            <a:r>
              <a:rPr lang="en-IN" sz="3200" dirty="0"/>
              <a:t> </a:t>
            </a:r>
            <a:r>
              <a:rPr lang="en-IN" sz="3200" dirty="0">
                <a:latin typeface="Times New Roman" pitchFamily="18" charset="0"/>
                <a:cs typeface="Times New Roman" pitchFamily="18" charset="0"/>
              </a:rPr>
              <a:t>companies</a:t>
            </a:r>
            <a:r>
              <a:rPr lang="en-IN" dirty="0"/>
              <a:t>.</a:t>
            </a:r>
          </a:p>
        </p:txBody>
      </p:sp>
    </p:spTree>
    <p:extLst>
      <p:ext uri="{BB962C8B-B14F-4D97-AF65-F5344CB8AC3E}">
        <p14:creationId xmlns:p14="http://schemas.microsoft.com/office/powerpoint/2010/main" val="824932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88900"/>
            <a:ext cx="11798300" cy="863600"/>
          </a:xfrm>
        </p:spPr>
        <p:txBody>
          <a:bodyPr>
            <a:normAutofit/>
          </a:bodyPr>
          <a:lstStyle/>
          <a:p>
            <a:r>
              <a:rPr lang="en-US" b="1" dirty="0">
                <a:latin typeface="Times New Roman" pitchFamily="18" charset="0"/>
                <a:cs typeface="Times New Roman" pitchFamily="18" charset="0"/>
              </a:rPr>
              <a:t>TOYS R US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69900" y="1219200"/>
            <a:ext cx="11493500" cy="5499100"/>
          </a:xfrm>
        </p:spPr>
        <p:txBody>
          <a:bodyPr>
            <a:noAutofit/>
          </a:bodyPr>
          <a:lstStyle/>
          <a:p>
            <a:pPr algn="just">
              <a:buFont typeface="Wingdings" pitchFamily="2" charset="2"/>
              <a:buChar char="Ø"/>
            </a:pPr>
            <a:r>
              <a:rPr lang="en-US" sz="2700" dirty="0">
                <a:latin typeface="Times New Roman" pitchFamily="18" charset="0"/>
                <a:cs typeface="Times New Roman" pitchFamily="18" charset="0"/>
              </a:rPr>
              <a:t>One of the most recent is the liquidation of the longstanding toy brand, Toys R Us. Not long ago, the children’s retailer </a:t>
            </a:r>
            <a:r>
              <a:rPr lang="en-US" sz="2700" dirty="0">
                <a:solidFill>
                  <a:srgbClr val="FF0000"/>
                </a:solidFill>
                <a:latin typeface="Times New Roman" pitchFamily="18" charset="0"/>
                <a:cs typeface="Times New Roman" pitchFamily="18" charset="0"/>
              </a:rPr>
              <a:t>announced that it would close around 180 stores in the USA alone as it begins bankruptcy proceedings.</a:t>
            </a:r>
          </a:p>
          <a:p>
            <a:pPr algn="just">
              <a:buFont typeface="Wingdings" pitchFamily="2" charset="2"/>
              <a:buChar char="Ø"/>
            </a:pPr>
            <a:endParaRPr lang="en-US" sz="2700" dirty="0">
              <a:solidFill>
                <a:srgbClr val="FF0000"/>
              </a:solidFill>
              <a:latin typeface="Times New Roman" pitchFamily="18" charset="0"/>
              <a:cs typeface="Times New Roman" pitchFamily="18" charset="0"/>
            </a:endParaRPr>
          </a:p>
          <a:p>
            <a:pPr algn="just">
              <a:buFont typeface="Wingdings" pitchFamily="2" charset="2"/>
              <a:buChar char="Ø"/>
            </a:pPr>
            <a:r>
              <a:rPr lang="en-US" sz="2700" dirty="0">
                <a:latin typeface="Times New Roman" pitchFamily="18" charset="0"/>
                <a:cs typeface="Times New Roman" pitchFamily="18" charset="0"/>
              </a:rPr>
              <a:t>Among a range of issues that led to its commercial doom, an obvious failure to undergo a comprehensive data-led digital transformation contributed to the brand’s downfall. </a:t>
            </a:r>
            <a:r>
              <a:rPr lang="en-US" sz="2700" dirty="0">
                <a:solidFill>
                  <a:srgbClr val="FF0000"/>
                </a:solidFill>
                <a:latin typeface="Times New Roman" pitchFamily="18" charset="0"/>
                <a:cs typeface="Times New Roman" pitchFamily="18" charset="0"/>
              </a:rPr>
              <a:t>By failing to use the wealth of available digital data to its advantage, Toys R Us failed to offer the kind of innovative </a:t>
            </a:r>
            <a:r>
              <a:rPr lang="en-US" sz="2700" dirty="0" err="1">
                <a:solidFill>
                  <a:srgbClr val="FF0000"/>
                </a:solidFill>
                <a:latin typeface="Times New Roman" pitchFamily="18" charset="0"/>
                <a:cs typeface="Times New Roman" pitchFamily="18" charset="0"/>
              </a:rPr>
              <a:t>omni</a:t>
            </a:r>
            <a:r>
              <a:rPr lang="en-US" sz="2700" dirty="0">
                <a:solidFill>
                  <a:srgbClr val="FF0000"/>
                </a:solidFill>
                <a:latin typeface="Times New Roman" pitchFamily="18" charset="0"/>
                <a:cs typeface="Times New Roman" pitchFamily="18" charset="0"/>
              </a:rPr>
              <a:t>-channel experience that helped set it apart from online retail giants like Amazon.</a:t>
            </a:r>
          </a:p>
          <a:p>
            <a:pPr algn="just">
              <a:buFont typeface="Wingdings" pitchFamily="2" charset="2"/>
              <a:buChar char="Ø"/>
            </a:pPr>
            <a:endParaRPr lang="en-US" sz="2700" dirty="0">
              <a:solidFill>
                <a:srgbClr val="FF0000"/>
              </a:solidFill>
              <a:latin typeface="Times New Roman" pitchFamily="18" charset="0"/>
              <a:cs typeface="Times New Roman" pitchFamily="18" charset="0"/>
            </a:endParaRPr>
          </a:p>
          <a:p>
            <a:pPr algn="just">
              <a:buFont typeface="Wingdings" pitchFamily="2" charset="2"/>
              <a:buChar char="Ø"/>
            </a:pPr>
            <a:r>
              <a:rPr lang="en-US" sz="2700" dirty="0">
                <a:latin typeface="Times New Roman" pitchFamily="18" charset="0"/>
                <a:cs typeface="Times New Roman" pitchFamily="18" charset="0"/>
              </a:rPr>
              <a:t>Had the company delved deeper into big data, it would have stood a tangible </a:t>
            </a:r>
            <a:r>
              <a:rPr lang="en-US" sz="2700" dirty="0">
                <a:solidFill>
                  <a:srgbClr val="FF0000"/>
                </a:solidFill>
                <a:latin typeface="Times New Roman" pitchFamily="18" charset="0"/>
                <a:cs typeface="Times New Roman" pitchFamily="18" charset="0"/>
              </a:rPr>
              <a:t>chance of retaining its established customer base and created a tailored shopping experience </a:t>
            </a:r>
            <a:r>
              <a:rPr lang="en-US" sz="2700" dirty="0">
                <a:latin typeface="Times New Roman" pitchFamily="18" charset="0"/>
                <a:cs typeface="Times New Roman" pitchFamily="18" charset="0"/>
              </a:rPr>
              <a:t>that would have helped it thrive in the digital age.</a:t>
            </a:r>
          </a:p>
        </p:txBody>
      </p:sp>
    </p:spTree>
    <p:extLst>
      <p:ext uri="{BB962C8B-B14F-4D97-AF65-F5344CB8AC3E}">
        <p14:creationId xmlns:p14="http://schemas.microsoft.com/office/powerpoint/2010/main" val="2654579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83175" cy="1037547"/>
          </a:xfrm>
        </p:spPr>
        <p:txBody>
          <a:bodyPr>
            <a:normAutofit fontScale="90000"/>
          </a:bodyPr>
          <a:lstStyle/>
          <a:p>
            <a:br>
              <a:rPr lang="en-US" dirty="0"/>
            </a:br>
            <a:r>
              <a:rPr lang="en-US" dirty="0"/>
              <a:t>	</a:t>
            </a:r>
            <a:endParaRPr lang="en-IN" dirty="0"/>
          </a:p>
        </p:txBody>
      </p:sp>
      <p:pic>
        <p:nvPicPr>
          <p:cNvPr id="2050" name="Picture 2" descr="retaildata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660399"/>
            <a:ext cx="10769600" cy="5575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b="1" dirty="0">
                <a:latin typeface="Times New Roman" pitchFamily="18" charset="0"/>
                <a:cs typeface="Times New Roman" pitchFamily="18" charset="0"/>
              </a:rPr>
              <a:t>Goods</a:t>
            </a:r>
          </a:p>
        </p:txBody>
      </p:sp>
      <p:sp>
        <p:nvSpPr>
          <p:cNvPr id="3" name="Content Placeholder 2"/>
          <p:cNvSpPr>
            <a:spLocks noGrp="1"/>
          </p:cNvSpPr>
          <p:nvPr>
            <p:ph idx="1"/>
          </p:nvPr>
        </p:nvSpPr>
        <p:spPr>
          <a:xfrm>
            <a:off x="416689" y="1701478"/>
            <a:ext cx="11343189" cy="4475485"/>
          </a:xfrm>
        </p:spPr>
        <p:txBody>
          <a:bodyPr>
            <a:normAutofit/>
          </a:bodyPr>
          <a:lstStyle/>
          <a:p>
            <a:pPr lvl="0" algn="just"/>
            <a:r>
              <a:rPr lang="en-IN" sz="3600" dirty="0">
                <a:latin typeface="Times New Roman" pitchFamily="18" charset="0"/>
                <a:cs typeface="Times New Roman" pitchFamily="18" charset="0"/>
              </a:rPr>
              <a:t>Tangible (things which can be seen and touched) physical products which are transferred from a seller to the buyer (consumer) to fulfil the latter’s need are called as goods.</a:t>
            </a:r>
          </a:p>
          <a:p>
            <a:pPr marL="0" lvl="0" indent="0" algn="just">
              <a:buNone/>
            </a:pPr>
            <a:endParaRPr lang="en-IN" sz="3600" dirty="0">
              <a:latin typeface="Times New Roman" pitchFamily="18" charset="0"/>
              <a:cs typeface="Times New Roman" pitchFamily="18" charset="0"/>
            </a:endParaRPr>
          </a:p>
          <a:p>
            <a:pPr algn="just"/>
            <a:r>
              <a:rPr lang="en-IN" sz="3600" b="1" dirty="0">
                <a:latin typeface="Times New Roman" pitchFamily="18" charset="0"/>
                <a:cs typeface="Times New Roman" pitchFamily="18" charset="0"/>
              </a:rPr>
              <a:t>Example: </a:t>
            </a:r>
            <a:r>
              <a:rPr lang="en-IN" sz="3600" dirty="0">
                <a:latin typeface="Times New Roman" pitchFamily="18" charset="0"/>
                <a:cs typeface="Times New Roman" pitchFamily="18" charset="0"/>
              </a:rPr>
              <a:t>Jack owned two laptops which he sold to Mike. In this case Jack is the seller while Mike is the buyer. Laptops are the goods which were earlier in Jack’s custody and now belong to Mike.</a:t>
            </a:r>
          </a:p>
          <a:p>
            <a:pPr algn="just"/>
            <a:endParaRPr lang="en-US"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125"/>
            <a:ext cx="11328400" cy="1325563"/>
          </a:xfrm>
        </p:spPr>
        <p:txBody>
          <a:bodyPr>
            <a:normAutofit fontScale="90000"/>
          </a:bodyPr>
          <a:lstStyle/>
          <a:p>
            <a:br>
              <a:rPr lang="en-IN" b="1" dirty="0"/>
            </a:br>
            <a:br>
              <a:rPr lang="en-IN" b="1" dirty="0"/>
            </a:br>
            <a:r>
              <a:rPr lang="en-IN" sz="4900" b="1" dirty="0">
                <a:latin typeface="Times New Roman" pitchFamily="18" charset="0"/>
                <a:cs typeface="Times New Roman" pitchFamily="18" charset="0"/>
              </a:rPr>
              <a:t>What is Retail Analytics?</a:t>
            </a:r>
            <a:br>
              <a:rPr lang="en-IN" sz="4900" b="1" dirty="0">
                <a:latin typeface="Times New Roman" pitchFamily="18" charset="0"/>
                <a:cs typeface="Times New Roman" pitchFamily="18" charset="0"/>
              </a:rPr>
            </a:br>
            <a:br>
              <a:rPr lang="en-IN" sz="4900" dirty="0">
                <a:latin typeface="Times New Roman" pitchFamily="18" charset="0"/>
                <a:cs typeface="Times New Roman" pitchFamily="18" charset="0"/>
              </a:rPr>
            </a:br>
            <a:endParaRPr lang="en-IN" sz="4900" dirty="0">
              <a:latin typeface="Times New Roman" pitchFamily="18" charset="0"/>
              <a:cs typeface="Times New Roman" pitchFamily="18" charset="0"/>
            </a:endParaRPr>
          </a:p>
        </p:txBody>
      </p:sp>
      <p:sp>
        <p:nvSpPr>
          <p:cNvPr id="3" name="Content Placeholder 2"/>
          <p:cNvSpPr>
            <a:spLocks noGrp="1"/>
          </p:cNvSpPr>
          <p:nvPr>
            <p:ph idx="1"/>
          </p:nvPr>
        </p:nvSpPr>
        <p:spPr>
          <a:xfrm>
            <a:off x="393700" y="1825625"/>
            <a:ext cx="11417300" cy="4351338"/>
          </a:xfrm>
        </p:spPr>
        <p:txBody>
          <a:bodyPr>
            <a:noAutofit/>
          </a:bodyPr>
          <a:lstStyle/>
          <a:p>
            <a:pPr algn="just">
              <a:buFont typeface="Wingdings" pitchFamily="2" charset="2"/>
              <a:buChar char="Ø"/>
            </a:pPr>
            <a:r>
              <a:rPr lang="en-US" sz="3200" dirty="0">
                <a:latin typeface="Times New Roman" pitchFamily="18" charset="0"/>
                <a:cs typeface="Times New Roman" pitchFamily="18" charset="0"/>
              </a:rPr>
              <a:t>Retail analytics focuses on providing insights related to sales, inventory, customers, and other important aspects crucial for merchants’ decision-making process.</a:t>
            </a:r>
          </a:p>
          <a:p>
            <a:pPr marL="0" indent="0" algn="just">
              <a:buNone/>
            </a:pPr>
            <a:endParaRPr lang="en-US" sz="3200" dirty="0">
              <a:latin typeface="Times New Roman" pitchFamily="18" charset="0"/>
              <a:cs typeface="Times New Roman" pitchFamily="18" charset="0"/>
            </a:endParaRPr>
          </a:p>
          <a:p>
            <a:pPr algn="just">
              <a:buFont typeface="Wingdings" pitchFamily="2" charset="2"/>
              <a:buChar char="Ø"/>
            </a:pPr>
            <a:r>
              <a:rPr lang="en-US" sz="3200" dirty="0">
                <a:latin typeface="Times New Roman" pitchFamily="18" charset="0"/>
                <a:cs typeface="Times New Roman" pitchFamily="18" charset="0"/>
              </a:rPr>
              <a:t>Retail Analytics is used to help make better choices, run businesses more efficiently, and deliver improved customer service analytics.</a:t>
            </a:r>
          </a:p>
          <a:p>
            <a:pPr algn="just"/>
            <a:endParaRPr lang="en-US" sz="4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228600" y="774700"/>
            <a:ext cx="4543425" cy="5867400"/>
          </a:xfrm>
        </p:spPr>
        <p:txBody>
          <a:bodyPr>
            <a:noAutofit/>
          </a:bodyPr>
          <a:lstStyle/>
          <a:p>
            <a:pPr marL="457200" indent="-457200" algn="just">
              <a:buFont typeface="Wingdings" pitchFamily="2" charset="2"/>
              <a:buChar char="Ø"/>
            </a:pPr>
            <a:r>
              <a:rPr lang="en-US" sz="3200" dirty="0">
                <a:latin typeface="Times New Roman" pitchFamily="18" charset="0"/>
                <a:cs typeface="Times New Roman" pitchFamily="18" charset="0"/>
                <a:sym typeface="+mn-ea"/>
              </a:rPr>
              <a:t>Companies use these analytics to create better snapshots of their target demographics. </a:t>
            </a:r>
          </a:p>
          <a:p>
            <a:pPr marL="457200" indent="-457200" algn="just">
              <a:buFont typeface="Wingdings" pitchFamily="2" charset="2"/>
              <a:buChar char="Ø"/>
            </a:pPr>
            <a:r>
              <a:rPr lang="en-US" sz="3200" dirty="0">
                <a:latin typeface="Times New Roman" pitchFamily="18" charset="0"/>
                <a:cs typeface="Times New Roman" pitchFamily="18" charset="0"/>
                <a:sym typeface="+mn-ea"/>
              </a:rPr>
              <a:t>By harnessing sales data analysis, retailers can identify their ideal customers according to diverse categories such as age, preferences, buying patterns, location, and more.</a:t>
            </a:r>
            <a:endParaRPr lang="en-US" sz="3200" dirty="0">
              <a:latin typeface="Times New Roman" pitchFamily="18" charset="0"/>
              <a:cs typeface="Times New Roman" pitchFamily="18" charset="0"/>
            </a:endParaRPr>
          </a:p>
          <a:p>
            <a:pPr algn="just"/>
            <a:endParaRPr lang="en-US" sz="2800" dirty="0"/>
          </a:p>
        </p:txBody>
      </p:sp>
      <p:pic>
        <p:nvPicPr>
          <p:cNvPr id="4" name="Picture Placeholder 3" descr="Online-Product-Views-min"/>
          <p:cNvPicPr>
            <a:picLocks noGrp="1" noChangeAspect="1"/>
          </p:cNvPicPr>
          <p:nvPr>
            <p:ph type="pic" idx="1"/>
          </p:nvPr>
        </p:nvPicPr>
        <p:blipFill>
          <a:blip r:embed="rId2"/>
          <a:stretch>
            <a:fillRect/>
          </a:stretch>
        </p:blipFill>
        <p:spPr>
          <a:xfrm>
            <a:off x="5183505" y="927100"/>
            <a:ext cx="6172200" cy="51054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651000"/>
            <a:ext cx="11264900" cy="4838699"/>
          </a:xfrm>
        </p:spPr>
        <p:txBody>
          <a:bodyPr>
            <a:normAutofit fontScale="97500"/>
          </a:bodyPr>
          <a:lstStyle/>
          <a:p>
            <a:pPr marL="914400" lvl="2" indent="0">
              <a:buNone/>
            </a:pPr>
            <a:r>
              <a:rPr lang="en-US" sz="6000" dirty="0"/>
              <a:t>     </a:t>
            </a:r>
            <a:r>
              <a:rPr lang="en-US" sz="4500" b="1" dirty="0">
                <a:latin typeface="Times New Roman" pitchFamily="18" charset="0"/>
                <a:cs typeface="Times New Roman" pitchFamily="18" charset="0"/>
              </a:rPr>
              <a:t>WHY ANALYTICS IN RETAIL</a:t>
            </a:r>
          </a:p>
          <a:p>
            <a:pPr marL="914400" lvl="2" indent="0">
              <a:buNone/>
            </a:pPr>
            <a:endParaRPr lang="en-US" sz="49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1450" y="2971800"/>
            <a:ext cx="4203700" cy="32893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Retail Analytics 2019 Infographi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3000" y="139700"/>
            <a:ext cx="7251700" cy="655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365125"/>
            <a:ext cx="11061700" cy="1158875"/>
          </a:xfrm>
        </p:spPr>
        <p:txBody>
          <a:bodyPr>
            <a:normAutofit/>
          </a:bodyPr>
          <a:lstStyle/>
          <a:p>
            <a:r>
              <a:rPr lang="en-US" b="1" dirty="0">
                <a:latin typeface="Times New Roman" pitchFamily="18" charset="0"/>
                <a:cs typeface="Times New Roman" pitchFamily="18" charset="0"/>
                <a:sym typeface="+mn-ea"/>
              </a:rPr>
              <a:t>Consumer Behavior Insights:</a:t>
            </a:r>
            <a:endParaRPr lang="en-US" dirty="0">
              <a:latin typeface="Times New Roman" pitchFamily="18" charset="0"/>
              <a:cs typeface="Times New Roman" pitchFamily="18" charset="0"/>
            </a:endParaRPr>
          </a:p>
        </p:txBody>
      </p:sp>
      <p:sp>
        <p:nvSpPr>
          <p:cNvPr id="4" name="Content Placeholder 3"/>
          <p:cNvSpPr>
            <a:spLocks noGrp="1"/>
          </p:cNvSpPr>
          <p:nvPr>
            <p:ph idx="1"/>
          </p:nvPr>
        </p:nvSpPr>
        <p:spPr>
          <a:xfrm>
            <a:off x="368300" y="1968500"/>
            <a:ext cx="11366500" cy="4500880"/>
          </a:xfrm>
        </p:spPr>
        <p:txBody>
          <a:bodyPr>
            <a:normAutofit fontScale="97500"/>
          </a:bodyPr>
          <a:lstStyle/>
          <a:p>
            <a:pPr algn="just" fontAlgn="base">
              <a:buFont typeface="Wingdings" pitchFamily="2" charset="2"/>
              <a:buChar char="Ø"/>
            </a:pPr>
            <a:r>
              <a:rPr lang="en-US" sz="3300" dirty="0">
                <a:latin typeface="Times New Roman" pitchFamily="18" charset="0"/>
                <a:cs typeface="Times New Roman" pitchFamily="18" charset="0"/>
                <a:sym typeface="+mn-ea"/>
              </a:rPr>
              <a:t>Analytics allows retailers to study consumer behavior and understand their buying patterns. This is perhaps the biggest reason why retailers are investing in big data analytics.</a:t>
            </a:r>
          </a:p>
          <a:p>
            <a:pPr marL="0" indent="0" algn="just" fontAlgn="base">
              <a:buNone/>
            </a:pPr>
            <a:endParaRPr lang="en-US" sz="3300" dirty="0">
              <a:latin typeface="Times New Roman" pitchFamily="18" charset="0"/>
              <a:cs typeface="Times New Roman" pitchFamily="18" charset="0"/>
            </a:endParaRPr>
          </a:p>
          <a:p>
            <a:pPr algn="just" fontAlgn="base">
              <a:buFont typeface="Wingdings" pitchFamily="2" charset="2"/>
              <a:buChar char="Ø"/>
            </a:pPr>
            <a:r>
              <a:rPr lang="en-US" sz="3300" dirty="0">
                <a:latin typeface="Times New Roman" pitchFamily="18" charset="0"/>
                <a:cs typeface="Times New Roman" pitchFamily="18" charset="0"/>
                <a:sym typeface="+mn-ea"/>
              </a:rPr>
              <a:t>Consumer behavior insights enable retailers to understand why these things happen and offers a solution to improve sales.</a:t>
            </a:r>
            <a:endParaRPr lang="en-US" sz="33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5600" y="365125"/>
            <a:ext cx="11353800" cy="1325563"/>
          </a:xfrm>
        </p:spPr>
        <p:txBody>
          <a:bodyPr>
            <a:normAutofit/>
          </a:bodyPr>
          <a:lstStyle/>
          <a:p>
            <a:r>
              <a:rPr lang="en-US" b="1" dirty="0">
                <a:latin typeface="Times New Roman" pitchFamily="18" charset="0"/>
                <a:cs typeface="Times New Roman" pitchFamily="18" charset="0"/>
                <a:sym typeface="+mn-ea"/>
              </a:rPr>
              <a:t>Marketing Strategies: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19100" y="1651000"/>
            <a:ext cx="11290300" cy="4889500"/>
          </a:xfrm>
        </p:spPr>
        <p:txBody>
          <a:bodyPr>
            <a:normAutofit fontScale="95000" lnSpcReduction="10000"/>
          </a:bodyPr>
          <a:lstStyle/>
          <a:p>
            <a:pPr algn="just" fontAlgn="base"/>
            <a:endParaRPr lang="en-US" b="1" dirty="0">
              <a:sym typeface="+mn-ea"/>
            </a:endParaRPr>
          </a:p>
          <a:p>
            <a:pPr algn="just" fontAlgn="base">
              <a:buFont typeface="Wingdings" pitchFamily="2" charset="2"/>
              <a:buChar char="Ø"/>
            </a:pPr>
            <a:r>
              <a:rPr lang="en-US" sz="3400" dirty="0">
                <a:latin typeface="Times New Roman" pitchFamily="18" charset="0"/>
                <a:cs typeface="Times New Roman" pitchFamily="18" charset="0"/>
                <a:sym typeface="+mn-ea"/>
              </a:rPr>
              <a:t>Retail analytics helps marketers strategize their activities efficiently based on consumer behavior patterns and run profitable campaigns.</a:t>
            </a:r>
          </a:p>
          <a:p>
            <a:pPr marL="0" indent="0" algn="just" fontAlgn="base">
              <a:buNone/>
            </a:pPr>
            <a:r>
              <a:rPr lang="en-US" sz="3400" dirty="0">
                <a:latin typeface="Times New Roman" pitchFamily="18" charset="0"/>
                <a:cs typeface="Times New Roman" pitchFamily="18" charset="0"/>
                <a:sym typeface="+mn-ea"/>
              </a:rPr>
              <a:t> </a:t>
            </a:r>
          </a:p>
          <a:p>
            <a:pPr algn="just" fontAlgn="base">
              <a:buFont typeface="Wingdings" pitchFamily="2" charset="2"/>
              <a:buChar char="Ø"/>
            </a:pPr>
            <a:r>
              <a:rPr lang="en-US" sz="3400" dirty="0">
                <a:latin typeface="Times New Roman" pitchFamily="18" charset="0"/>
                <a:cs typeface="Times New Roman" pitchFamily="18" charset="0"/>
                <a:sym typeface="+mn-ea"/>
              </a:rPr>
              <a:t>As much as 13% retailers have already adopted “digital first” as their preferred marketing strategy.</a:t>
            </a:r>
          </a:p>
          <a:p>
            <a:pPr algn="just" fontAlgn="base">
              <a:buFont typeface="Wingdings" pitchFamily="2" charset="2"/>
              <a:buChar char="Ø"/>
            </a:pPr>
            <a:endParaRPr lang="en-US" sz="3400" dirty="0">
              <a:latin typeface="Times New Roman" pitchFamily="18" charset="0"/>
              <a:cs typeface="Times New Roman" pitchFamily="18" charset="0"/>
            </a:endParaRPr>
          </a:p>
          <a:p>
            <a:pPr algn="just" fontAlgn="base">
              <a:buFont typeface="Wingdings" pitchFamily="2" charset="2"/>
              <a:buChar char="Ø"/>
            </a:pPr>
            <a:r>
              <a:rPr lang="en-US" sz="3400" dirty="0">
                <a:latin typeface="Times New Roman" pitchFamily="18" charset="0"/>
                <a:cs typeface="Times New Roman" pitchFamily="18" charset="0"/>
                <a:sym typeface="+mn-ea"/>
              </a:rPr>
              <a:t>Analytics helps with such minute details and helps pick the right campaign for every customer group.</a:t>
            </a:r>
            <a:endParaRPr lang="en-US" sz="34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800" y="365125"/>
            <a:ext cx="11277600" cy="1222375"/>
          </a:xfrm>
        </p:spPr>
        <p:txBody>
          <a:bodyPr/>
          <a:lstStyle/>
          <a:p>
            <a:r>
              <a:rPr lang="en-US" b="1" dirty="0">
                <a:latin typeface="Times New Roman" pitchFamily="18" charset="0"/>
                <a:cs typeface="Times New Roman" pitchFamily="18" charset="0"/>
                <a:sym typeface="+mn-ea"/>
              </a:rPr>
              <a:t>Personalized Offers: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31800" y="1536065"/>
            <a:ext cx="11315700" cy="4979035"/>
          </a:xfrm>
        </p:spPr>
        <p:txBody>
          <a:bodyPr>
            <a:normAutofit fontScale="90000" lnSpcReduction="10000"/>
          </a:bodyPr>
          <a:lstStyle/>
          <a:p>
            <a:pPr algn="just" fontAlgn="base"/>
            <a:endParaRPr lang="en-US" b="1" dirty="0"/>
          </a:p>
          <a:p>
            <a:pPr algn="just" fontAlgn="base">
              <a:buFont typeface="Wingdings" pitchFamily="2" charset="2"/>
              <a:buChar char="Ø"/>
            </a:pPr>
            <a:r>
              <a:rPr lang="en-US" sz="3600" dirty="0">
                <a:latin typeface="Times New Roman" pitchFamily="18" charset="0"/>
                <a:cs typeface="Times New Roman" pitchFamily="18" charset="0"/>
                <a:sym typeface="+mn-ea"/>
              </a:rPr>
              <a:t>Customers love attention, and offering personalized deals is a great way to show your customers that they are important.</a:t>
            </a:r>
          </a:p>
          <a:p>
            <a:pPr algn="just" fontAlgn="base">
              <a:buFont typeface="Wingdings" pitchFamily="2" charset="2"/>
              <a:buChar char="Ø"/>
            </a:pPr>
            <a:endParaRPr lang="en-US" sz="3600" dirty="0">
              <a:latin typeface="Times New Roman" pitchFamily="18" charset="0"/>
              <a:cs typeface="Times New Roman" pitchFamily="18" charset="0"/>
              <a:sym typeface="+mn-ea"/>
            </a:endParaRPr>
          </a:p>
          <a:p>
            <a:pPr algn="just" fontAlgn="base">
              <a:buFont typeface="Wingdings" pitchFamily="2" charset="2"/>
              <a:buChar char="Ø"/>
            </a:pPr>
            <a:r>
              <a:rPr lang="en-US" sz="3600" dirty="0">
                <a:latin typeface="Times New Roman" pitchFamily="18" charset="0"/>
                <a:cs typeface="Times New Roman" pitchFamily="18" charset="0"/>
                <a:sym typeface="+mn-ea"/>
              </a:rPr>
              <a:t>75% consumers are more likely to buy from a retailer that recognizes them by name, recommends options based on past purchases.</a:t>
            </a:r>
          </a:p>
          <a:p>
            <a:pPr marL="0" indent="0" algn="just" fontAlgn="base">
              <a:buNone/>
            </a:pPr>
            <a:endParaRPr lang="en-US" sz="3600" dirty="0">
              <a:latin typeface="Times New Roman" pitchFamily="18" charset="0"/>
              <a:cs typeface="Times New Roman" pitchFamily="18" charset="0"/>
            </a:endParaRPr>
          </a:p>
          <a:p>
            <a:pPr algn="just" fontAlgn="base">
              <a:buFont typeface="Wingdings" pitchFamily="2" charset="2"/>
              <a:buChar char="Ø"/>
            </a:pPr>
            <a:r>
              <a:rPr lang="en-US" sz="3600" dirty="0">
                <a:latin typeface="Times New Roman" pitchFamily="18" charset="0"/>
                <a:cs typeface="Times New Roman" pitchFamily="18" charset="0"/>
                <a:sym typeface="+mn-ea"/>
              </a:rPr>
              <a:t>Analytics helps businesses track down transaction histories and consumer preferences. </a:t>
            </a:r>
            <a:endParaRPr lang="en-US" sz="36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0" y="365125"/>
            <a:ext cx="11252200" cy="1325563"/>
          </a:xfrm>
        </p:spPr>
        <p:txBody>
          <a:bodyPr/>
          <a:lstStyle/>
          <a:p>
            <a:r>
              <a:rPr lang="en-US" b="1" dirty="0">
                <a:latin typeface="Times New Roman" pitchFamily="18" charset="0"/>
                <a:cs typeface="Times New Roman" pitchFamily="18" charset="0"/>
                <a:sym typeface="+mn-ea"/>
              </a:rPr>
              <a:t>Store Optimization: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17500" y="1536700"/>
            <a:ext cx="11518900" cy="4902200"/>
          </a:xfrm>
        </p:spPr>
        <p:txBody>
          <a:bodyPr>
            <a:normAutofit fontScale="97500"/>
          </a:bodyPr>
          <a:lstStyle/>
          <a:p>
            <a:pPr fontAlgn="base"/>
            <a:endParaRPr lang="en-US" b="1" dirty="0"/>
          </a:p>
          <a:p>
            <a:pPr fontAlgn="base">
              <a:buFont typeface="Wingdings" pitchFamily="2" charset="2"/>
              <a:buChar char="Ø"/>
            </a:pPr>
            <a:r>
              <a:rPr lang="en-US" sz="3300" dirty="0">
                <a:latin typeface="Times New Roman" pitchFamily="18" charset="0"/>
                <a:cs typeface="Times New Roman" pitchFamily="18" charset="0"/>
                <a:sym typeface="+mn-ea"/>
              </a:rPr>
              <a:t>49% consumers go for in-store shopping because they prefer to touch, feel or try a product before buying. </a:t>
            </a:r>
          </a:p>
          <a:p>
            <a:pPr marL="0" indent="0" fontAlgn="base">
              <a:buNone/>
            </a:pPr>
            <a:endParaRPr lang="en-US" sz="3300" dirty="0">
              <a:latin typeface="Times New Roman" pitchFamily="18" charset="0"/>
              <a:cs typeface="Times New Roman" pitchFamily="18" charset="0"/>
            </a:endParaRPr>
          </a:p>
          <a:p>
            <a:pPr fontAlgn="base">
              <a:buFont typeface="Wingdings" pitchFamily="2" charset="2"/>
              <a:buChar char="Ø"/>
            </a:pPr>
            <a:r>
              <a:rPr lang="en-US" altLang="en-IN" sz="3300" dirty="0">
                <a:latin typeface="Times New Roman" pitchFamily="18" charset="0"/>
                <a:cs typeface="Times New Roman" pitchFamily="18" charset="0"/>
                <a:sym typeface="+mn-ea"/>
              </a:rPr>
              <a:t>R</a:t>
            </a:r>
            <a:r>
              <a:rPr lang="en-IN" sz="3300" dirty="0">
                <a:latin typeface="Times New Roman" pitchFamily="18" charset="0"/>
                <a:cs typeface="Times New Roman" pitchFamily="18" charset="0"/>
                <a:sym typeface="+mn-ea"/>
              </a:rPr>
              <a:t>etail analytics can help </a:t>
            </a:r>
            <a:r>
              <a:rPr lang="en-US" sz="3300" dirty="0">
                <a:latin typeface="Times New Roman" pitchFamily="18" charset="0"/>
                <a:cs typeface="Times New Roman" pitchFamily="18" charset="0"/>
                <a:sym typeface="+mn-ea"/>
              </a:rPr>
              <a:t>retailers analyze minute details like how often a customer visits the stores and in which section making further sales easier.</a:t>
            </a:r>
            <a:endParaRPr lang="en-US" sz="33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65125"/>
            <a:ext cx="11290300" cy="1325563"/>
          </a:xfrm>
        </p:spPr>
        <p:txBody>
          <a:bodyPr/>
          <a:lstStyle/>
          <a:p>
            <a:r>
              <a:rPr lang="en-IN" b="1" dirty="0">
                <a:latin typeface="Times New Roman" pitchFamily="18" charset="0"/>
                <a:cs typeface="Times New Roman" pitchFamily="18" charset="0"/>
                <a:sym typeface="+mn-ea"/>
              </a:rPr>
              <a:t>Customer Satisfaction: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42900" y="1584324"/>
            <a:ext cx="11442700" cy="4714875"/>
          </a:xfrm>
        </p:spPr>
        <p:txBody>
          <a:bodyPr/>
          <a:lstStyle/>
          <a:p>
            <a:pPr marL="0" indent="0" algn="just" fontAlgn="base">
              <a:buNone/>
            </a:pPr>
            <a:endParaRPr lang="en-IN" b="1" dirty="0"/>
          </a:p>
          <a:p>
            <a:pPr algn="just">
              <a:buFont typeface="Wingdings" pitchFamily="2" charset="2"/>
              <a:buChar char="Ø"/>
            </a:pPr>
            <a:r>
              <a:rPr lang="en-US" sz="3200" dirty="0">
                <a:latin typeface="Times New Roman" pitchFamily="18" charset="0"/>
                <a:cs typeface="Times New Roman" pitchFamily="18" charset="0"/>
                <a:sym typeface="+mn-ea"/>
              </a:rPr>
              <a:t>Customer satisfaction is the key catalyst behind retail success.</a:t>
            </a:r>
          </a:p>
          <a:p>
            <a:pPr algn="just">
              <a:buFont typeface="Wingdings" pitchFamily="2" charset="2"/>
              <a:buChar char="Ø"/>
            </a:pPr>
            <a:endParaRPr lang="en-US" sz="3200" dirty="0">
              <a:latin typeface="Times New Roman" pitchFamily="18" charset="0"/>
              <a:cs typeface="Times New Roman" pitchFamily="18" charset="0"/>
              <a:sym typeface="+mn-ea"/>
            </a:endParaRPr>
          </a:p>
          <a:p>
            <a:pPr algn="just">
              <a:buFont typeface="Wingdings" pitchFamily="2" charset="2"/>
              <a:buChar char="Ø"/>
            </a:pPr>
            <a:r>
              <a:rPr lang="en-US" sz="3200" dirty="0">
                <a:latin typeface="Times New Roman" pitchFamily="18" charset="0"/>
                <a:cs typeface="Times New Roman" pitchFamily="18" charset="0"/>
                <a:sym typeface="+mn-ea"/>
              </a:rPr>
              <a:t>By using analytics, retailers are able to offer the customer exactly what he wants and engage him most effectively. </a:t>
            </a:r>
          </a:p>
          <a:p>
            <a:pPr algn="just">
              <a:buFont typeface="Wingdings" pitchFamily="2" charset="2"/>
              <a:buChar char="Ø"/>
            </a:pPr>
            <a:endParaRPr lang="en-US" sz="3200" dirty="0">
              <a:latin typeface="Times New Roman" pitchFamily="18" charset="0"/>
              <a:cs typeface="Times New Roman" pitchFamily="18" charset="0"/>
              <a:sym typeface="+mn-ea"/>
            </a:endParaRPr>
          </a:p>
          <a:p>
            <a:pPr algn="just">
              <a:buFont typeface="Wingdings" pitchFamily="2" charset="2"/>
              <a:buChar char="Ø"/>
            </a:pPr>
            <a:r>
              <a:rPr lang="en-US" sz="3200" dirty="0">
                <a:latin typeface="Times New Roman" pitchFamily="18" charset="0"/>
                <a:cs typeface="Times New Roman" pitchFamily="18" charset="0"/>
                <a:sym typeface="+mn-ea"/>
              </a:rPr>
              <a:t>This in turn helps in building a positive brand image, gaining trust and developing long-lasting retail relationships.</a:t>
            </a:r>
            <a:r>
              <a:rPr lang="en-IN" sz="3200" dirty="0">
                <a:latin typeface="Times New Roman" pitchFamily="18" charset="0"/>
                <a:cs typeface="Times New Roman" pitchFamily="18" charset="0"/>
                <a:sym typeface="+mn-ea"/>
              </a:rPr>
              <a:t> </a:t>
            </a:r>
            <a:r>
              <a:rPr lang="en-IN" dirty="0">
                <a:sym typeface="+mn-ea"/>
              </a:rPr>
              <a:t> </a:t>
            </a:r>
            <a:endParaRPr lang="en-IN" dirty="0"/>
          </a:p>
          <a:p>
            <a:pPr algn="just"/>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365125"/>
            <a:ext cx="10998200" cy="1325563"/>
          </a:xfrm>
        </p:spPr>
        <p:txBody>
          <a:bodyPr/>
          <a:lstStyle/>
          <a:p>
            <a:r>
              <a:rPr lang="en-US" b="1" dirty="0">
                <a:latin typeface="Times New Roman" pitchFamily="18" charset="0"/>
                <a:cs typeface="Times New Roman" pitchFamily="18" charset="0"/>
              </a:rPr>
              <a:t>Step involved in retail analytics:</a:t>
            </a:r>
          </a:p>
        </p:txBody>
      </p:sp>
      <p:pic>
        <p:nvPicPr>
          <p:cNvPr id="3074" name="Picture 2" descr="Gartner Value vs Difficulty of Analytic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1400" y="1765301"/>
            <a:ext cx="7175500" cy="46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6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                    INTRODUCTION</a:t>
            </a:r>
          </a:p>
        </p:txBody>
      </p:sp>
      <p:sp>
        <p:nvSpPr>
          <p:cNvPr id="4" name="Content Placeholder 3"/>
          <p:cNvSpPr>
            <a:spLocks noGrp="1"/>
          </p:cNvSpPr>
          <p:nvPr>
            <p:ph idx="1"/>
          </p:nvPr>
        </p:nvSpPr>
        <p:spPr>
          <a:xfrm>
            <a:off x="347240" y="1493134"/>
            <a:ext cx="11582823" cy="4971166"/>
          </a:xfrm>
        </p:spPr>
        <p:txBody>
          <a:bodyPr>
            <a:normAutofit/>
          </a:bodyPr>
          <a:lstStyle/>
          <a:p>
            <a:pPr algn="just"/>
            <a:r>
              <a:rPr lang="en-IN" sz="3200" b="1" dirty="0">
                <a:latin typeface="Times New Roman" pitchFamily="18" charset="0"/>
                <a:cs typeface="Times New Roman" pitchFamily="18" charset="0"/>
              </a:rPr>
              <a:t>What is Retail ?</a:t>
            </a:r>
          </a:p>
          <a:p>
            <a:pPr algn="just">
              <a:buFont typeface="Wingdings" pitchFamily="2" charset="2"/>
              <a:buChar char="Ø"/>
            </a:pPr>
            <a:r>
              <a:rPr lang="en-IN" sz="3200" dirty="0">
                <a:latin typeface="Times New Roman" pitchFamily="18" charset="0"/>
                <a:cs typeface="Times New Roman" pitchFamily="18" charset="0"/>
              </a:rPr>
              <a:t>Retail involves the sale of goods from a single point (malls, markets, department stores </a:t>
            </a:r>
            <a:r>
              <a:rPr lang="en-IN" sz="3200" dirty="0" err="1">
                <a:latin typeface="Times New Roman" pitchFamily="18" charset="0"/>
                <a:cs typeface="Times New Roman" pitchFamily="18" charset="0"/>
              </a:rPr>
              <a:t>etc</a:t>
            </a:r>
            <a:r>
              <a:rPr lang="en-IN" sz="3200" dirty="0">
                <a:latin typeface="Times New Roman" pitchFamily="18" charset="0"/>
                <a:cs typeface="Times New Roman" pitchFamily="18" charset="0"/>
              </a:rPr>
              <a:t>) directly to the consumer in small quantities for his end use.</a:t>
            </a:r>
          </a:p>
          <a:p>
            <a:pPr algn="just">
              <a:buFont typeface="Wingdings" pitchFamily="2" charset="2"/>
              <a:buChar char="Ø"/>
            </a:pPr>
            <a:endParaRPr lang="en-IN" sz="3200" dirty="0">
              <a:latin typeface="Times New Roman" pitchFamily="18" charset="0"/>
              <a:cs typeface="Times New Roman" pitchFamily="18" charset="0"/>
            </a:endParaRPr>
          </a:p>
          <a:p>
            <a:pPr algn="just">
              <a:buFont typeface="Wingdings" pitchFamily="2" charset="2"/>
              <a:buChar char="Ø"/>
            </a:pPr>
            <a:r>
              <a:rPr lang="en-IN" sz="3200" b="1" dirty="0">
                <a:latin typeface="Times New Roman" pitchFamily="18" charset="0"/>
                <a:cs typeface="Times New Roman" pitchFamily="18" charset="0"/>
              </a:rPr>
              <a:t>In a layman’s language</a:t>
            </a:r>
            <a:r>
              <a:rPr lang="en-IN" sz="3200" dirty="0">
                <a:latin typeface="Times New Roman" pitchFamily="18" charset="0"/>
                <a:cs typeface="Times New Roman" pitchFamily="18" charset="0"/>
              </a:rPr>
              <a:t>, retailing is nothing but transaction of goods between the seller and the end user as a single unit (piece) or in small quantities to satisfy the needs of the individual and for his direct consumption.</a:t>
            </a:r>
          </a:p>
          <a:p>
            <a:pPr marL="0" indent="0" algn="just">
              <a:buNone/>
            </a:pPr>
            <a:r>
              <a:rPr lang="en-IN" sz="3000" dirty="0">
                <a:latin typeface="Times New Roman" pitchFamily="18" charset="0"/>
                <a:cs typeface="Times New Roman" pitchFamily="18" charset="0"/>
              </a:rPr>
              <a:t> </a:t>
            </a:r>
          </a:p>
        </p:txBody>
      </p:sp>
    </p:spTree>
    <p:extLst>
      <p:ext uri="{BB962C8B-B14F-4D97-AF65-F5344CB8AC3E}">
        <p14:creationId xmlns:p14="http://schemas.microsoft.com/office/powerpoint/2010/main" val="3592364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125"/>
            <a:ext cx="11455400" cy="1006475"/>
          </a:xfrm>
        </p:spPr>
        <p:txBody>
          <a:bodyPr/>
          <a:lstStyle/>
          <a:p>
            <a:pPr algn="ctr"/>
            <a:r>
              <a:rPr lang="en-US" altLang="en-IN" b="1" dirty="0">
                <a:latin typeface="Times New Roman" pitchFamily="18" charset="0"/>
                <a:cs typeface="Times New Roman" pitchFamily="18" charset="0"/>
              </a:rPr>
              <a:t>Descriptive analytics in retail</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241300" y="1431924"/>
            <a:ext cx="11734800" cy="4905376"/>
          </a:xfrm>
        </p:spPr>
        <p:txBody>
          <a:bodyPr>
            <a:noAutofit/>
          </a:bodyPr>
          <a:lstStyle/>
          <a:p>
            <a:pPr marL="0" indent="0" algn="just">
              <a:buNone/>
            </a:pPr>
            <a:r>
              <a:rPr lang="en-US" altLang="en-IN" sz="3600" u="sng" cap="all" dirty="0">
                <a:latin typeface="Times New Roman" pitchFamily="18" charset="0"/>
                <a:cs typeface="Times New Roman" pitchFamily="18" charset="0"/>
              </a:rPr>
              <a:t>descriptive analytics</a:t>
            </a:r>
            <a:r>
              <a:rPr lang="en-US" altLang="en-IN" sz="3600" cap="all" dirty="0">
                <a:latin typeface="Times New Roman" pitchFamily="18" charset="0"/>
                <a:cs typeface="Times New Roman" pitchFamily="18" charset="0"/>
              </a:rPr>
              <a:t>:</a:t>
            </a:r>
            <a:r>
              <a:rPr lang="en-US" altLang="en-IN" sz="3600" b="1" cap="all" dirty="0">
                <a:latin typeface="Times New Roman" pitchFamily="18" charset="0"/>
                <a:cs typeface="Times New Roman" pitchFamily="18" charset="0"/>
              </a:rPr>
              <a:t> Insight into the past</a:t>
            </a:r>
          </a:p>
          <a:p>
            <a:pPr algn="just">
              <a:buFont typeface="Wingdings" pitchFamily="2" charset="2"/>
              <a:buChar char="Ø"/>
            </a:pPr>
            <a:r>
              <a:rPr lang="en-US" sz="3200" dirty="0">
                <a:latin typeface="Times New Roman" pitchFamily="18" charset="0"/>
                <a:cs typeface="Times New Roman" pitchFamily="18" charset="0"/>
                <a:sym typeface="+mn-ea"/>
              </a:rPr>
              <a:t>Descriptive analytics is the interpretation of historical data to better understand changes that have occurred in a business. </a:t>
            </a:r>
          </a:p>
          <a:p>
            <a:pPr algn="just">
              <a:buFont typeface="Wingdings" pitchFamily="2" charset="2"/>
              <a:buChar char="Ø"/>
            </a:pPr>
            <a:r>
              <a:rPr lang="en-IN" sz="3200" dirty="0">
                <a:latin typeface="Times New Roman" pitchFamily="18" charset="0"/>
                <a:cs typeface="Times New Roman" pitchFamily="18" charset="0"/>
                <a:sym typeface="+mn-ea"/>
              </a:rPr>
              <a:t>Descriptive analytics are useful because they allow us to learn from past behaviors, and understand how they might influence future outcomes.</a:t>
            </a:r>
            <a:endParaRPr lang="en-IN" sz="3200" b="1" dirty="0">
              <a:latin typeface="Times New Roman" pitchFamily="18" charset="0"/>
              <a:cs typeface="Times New Roman" pitchFamily="18" charset="0"/>
              <a:sym typeface="+mn-ea"/>
            </a:endParaRPr>
          </a:p>
          <a:p>
            <a:pPr algn="just">
              <a:buFont typeface="Wingdings" pitchFamily="2" charset="2"/>
              <a:buChar char="Ø"/>
            </a:pPr>
            <a:r>
              <a:rPr lang="en-US" sz="3200" dirty="0">
                <a:latin typeface="Times New Roman" pitchFamily="18" charset="0"/>
                <a:cs typeface="Times New Roman" pitchFamily="18" charset="0"/>
                <a:sym typeface="+mn-ea"/>
              </a:rPr>
              <a:t>The </a:t>
            </a:r>
            <a:r>
              <a:rPr lang="en-US" sz="3200" dirty="0" err="1">
                <a:latin typeface="Times New Roman" pitchFamily="18" charset="0"/>
                <a:cs typeface="Times New Roman" pitchFamily="18" charset="0"/>
                <a:sym typeface="+mn-ea"/>
              </a:rPr>
              <a:t>BathTub</a:t>
            </a:r>
            <a:r>
              <a:rPr lang="en-US" sz="3200" dirty="0">
                <a:latin typeface="Times New Roman" pitchFamily="18" charset="0"/>
                <a:cs typeface="Times New Roman" pitchFamily="18" charset="0"/>
                <a:sym typeface="+mn-ea"/>
              </a:rPr>
              <a:t> report looks at past activity, it is very useful to see how many customers are active in your program. The appropriate action could be a drive to entice more sign-ups or to reactivate lapsed customers by giving them special offers.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552078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C7512-408A-43F6-A332-BC1BF94A99A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EB62DDA-71B9-4659-A6FF-F94572AB3B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4715" y="269917"/>
            <a:ext cx="9241654" cy="6318165"/>
          </a:xfrm>
        </p:spPr>
      </p:pic>
    </p:spTree>
    <p:extLst>
      <p:ext uri="{BB962C8B-B14F-4D97-AF65-F5344CB8AC3E}">
        <p14:creationId xmlns:p14="http://schemas.microsoft.com/office/powerpoint/2010/main" val="2669743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15900"/>
            <a:ext cx="11747500" cy="6527800"/>
          </a:xfrm>
        </p:spPr>
        <p:txBody>
          <a:bodyPr/>
          <a:lstStyle/>
          <a:p>
            <a:pPr algn="just">
              <a:buFont typeface="Wingdings" pitchFamily="2" charset="2"/>
              <a:buChar char="Ø"/>
            </a:pPr>
            <a:r>
              <a:rPr lang="en-US" sz="3200" dirty="0">
                <a:latin typeface="Times New Roman" pitchFamily="18" charset="0"/>
                <a:cs typeface="Times New Roman" pitchFamily="18" charset="0"/>
                <a:sym typeface="+mn-ea"/>
              </a:rPr>
              <a:t>The RFM report is used to segment customers based solely on their purchasing activity. It splits the customers into 5 equal buckets (1 worst, 5 best) based on three metrics:</a:t>
            </a:r>
            <a:endParaRPr lang="en-US" sz="3200" dirty="0">
              <a:latin typeface="Times New Roman" pitchFamily="18" charset="0"/>
              <a:cs typeface="Times New Roman" pitchFamily="18" charset="0"/>
            </a:endParaRPr>
          </a:p>
          <a:p>
            <a:pPr algn="just">
              <a:buFont typeface="Wingdings" pitchFamily="2" charset="2"/>
              <a:buChar char="§"/>
            </a:pPr>
            <a:r>
              <a:rPr lang="en-US" sz="3200" b="1" dirty="0" err="1">
                <a:latin typeface="Times New Roman" pitchFamily="18" charset="0"/>
                <a:cs typeface="Times New Roman" pitchFamily="18" charset="0"/>
                <a:sym typeface="+mn-ea"/>
              </a:rPr>
              <a:t>Recency</a:t>
            </a:r>
            <a:r>
              <a:rPr lang="en-US" sz="3200" b="1" dirty="0">
                <a:latin typeface="Times New Roman" pitchFamily="18" charset="0"/>
                <a:cs typeface="Times New Roman" pitchFamily="18" charset="0"/>
                <a:sym typeface="+mn-ea"/>
              </a:rPr>
              <a:t>:</a:t>
            </a:r>
            <a:r>
              <a:rPr lang="en-US" sz="3200" dirty="0">
                <a:latin typeface="Times New Roman" pitchFamily="18" charset="0"/>
                <a:cs typeface="Times New Roman" pitchFamily="18" charset="0"/>
                <a:sym typeface="+mn-ea"/>
              </a:rPr>
              <a:t> How long has it been since this customer has visited?</a:t>
            </a:r>
            <a:endParaRPr lang="en-US" sz="3200" dirty="0">
              <a:latin typeface="Times New Roman" pitchFamily="18" charset="0"/>
              <a:cs typeface="Times New Roman" pitchFamily="18" charset="0"/>
            </a:endParaRPr>
          </a:p>
          <a:p>
            <a:pPr algn="just">
              <a:buFont typeface="Wingdings" pitchFamily="2" charset="2"/>
              <a:buChar char="§"/>
            </a:pPr>
            <a:r>
              <a:rPr lang="en-US" sz="3200" b="1" dirty="0">
                <a:latin typeface="Times New Roman" pitchFamily="18" charset="0"/>
                <a:cs typeface="Times New Roman" pitchFamily="18" charset="0"/>
                <a:sym typeface="+mn-ea"/>
              </a:rPr>
              <a:t>Frequency:</a:t>
            </a:r>
            <a:r>
              <a:rPr lang="en-US" sz="3200" dirty="0">
                <a:latin typeface="Times New Roman" pitchFamily="18" charset="0"/>
                <a:cs typeface="Times New Roman" pitchFamily="18" charset="0"/>
                <a:sym typeface="+mn-ea"/>
              </a:rPr>
              <a:t> How often has this customer visited?</a:t>
            </a:r>
            <a:endParaRPr lang="en-US" sz="3200" dirty="0">
              <a:latin typeface="Times New Roman" pitchFamily="18" charset="0"/>
              <a:cs typeface="Times New Roman" pitchFamily="18" charset="0"/>
            </a:endParaRPr>
          </a:p>
          <a:p>
            <a:pPr algn="just">
              <a:buFont typeface="Wingdings" pitchFamily="2" charset="2"/>
              <a:buChar char="§"/>
            </a:pPr>
            <a:r>
              <a:rPr lang="en-US" sz="3200" b="1" dirty="0">
                <a:latin typeface="Times New Roman" pitchFamily="18" charset="0"/>
                <a:cs typeface="Times New Roman" pitchFamily="18" charset="0"/>
                <a:sym typeface="+mn-ea"/>
              </a:rPr>
              <a:t>Monetary Value:</a:t>
            </a:r>
            <a:r>
              <a:rPr lang="en-US" sz="3200" dirty="0">
                <a:latin typeface="Times New Roman" pitchFamily="18" charset="0"/>
                <a:cs typeface="Times New Roman" pitchFamily="18" charset="0"/>
                <a:sym typeface="+mn-ea"/>
              </a:rPr>
              <a:t> How much as this customer spent?</a:t>
            </a:r>
            <a:endParaRPr lang="en-US" sz="3200" dirty="0">
              <a:latin typeface="Times New Roman" pitchFamily="18" charset="0"/>
              <a:cs typeface="Times New Roman" pitchFamily="18" charset="0"/>
            </a:endParaRPr>
          </a:p>
          <a:p>
            <a:pPr algn="just">
              <a:buFont typeface="Wingdings" pitchFamily="2" charset="2"/>
              <a:buChar char="§"/>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500" y="3505199"/>
            <a:ext cx="6388100" cy="3181741"/>
          </a:xfrm>
          <a:prstGeom prst="rect">
            <a:avLst/>
          </a:prstGeom>
        </p:spPr>
      </p:pic>
    </p:spTree>
    <p:extLst>
      <p:ext uri="{BB962C8B-B14F-4D97-AF65-F5344CB8AC3E}">
        <p14:creationId xmlns:p14="http://schemas.microsoft.com/office/powerpoint/2010/main" val="3043988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B851AA7-5EEC-4148-A163-A28B34181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16" y="-1"/>
            <a:ext cx="5832630" cy="37952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E750ACE-EF3E-4782-B2BA-678D0F788BF4}"/>
              </a:ext>
            </a:extLst>
          </p:cNvPr>
          <p:cNvSpPr txBox="1"/>
          <p:nvPr/>
        </p:nvSpPr>
        <p:spPr>
          <a:xfrm>
            <a:off x="6660213" y="1369811"/>
            <a:ext cx="4298420" cy="954107"/>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20% of customer causes to </a:t>
            </a:r>
          </a:p>
          <a:p>
            <a:r>
              <a:rPr lang="en-IN" sz="2800" dirty="0">
                <a:latin typeface="Times New Roman" panose="02020603050405020304" pitchFamily="18" charset="0"/>
                <a:cs typeface="Times New Roman" panose="02020603050405020304" pitchFamily="18" charset="0"/>
              </a:rPr>
              <a:t>80% of revenue </a:t>
            </a:r>
          </a:p>
        </p:txBody>
      </p:sp>
      <p:pic>
        <p:nvPicPr>
          <p:cNvPr id="1028" name="Picture 4">
            <a:extLst>
              <a:ext uri="{FF2B5EF4-FFF2-40B4-BE49-F238E27FC236}">
                <a16:creationId xmlns:a16="http://schemas.microsoft.com/office/drawing/2014/main" id="{D407F784-6F72-4556-82CE-90DD539621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070" y="3693730"/>
            <a:ext cx="5832630" cy="2466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0177828-E16C-44FE-B4E9-CEB1A2DC0523}"/>
              </a:ext>
            </a:extLst>
          </p:cNvPr>
          <p:cNvSpPr txBox="1"/>
          <p:nvPr/>
        </p:nvSpPr>
        <p:spPr>
          <a:xfrm>
            <a:off x="1371600" y="4425696"/>
            <a:ext cx="3419856" cy="523220"/>
          </a:xfrm>
          <a:prstGeom prst="rect">
            <a:avLst/>
          </a:prstGeom>
          <a:noFill/>
        </p:spPr>
        <p:txBody>
          <a:bodyPr wrap="square" rtlCol="0">
            <a:spAutoFit/>
          </a:bodyPr>
          <a:lstStyle/>
          <a:p>
            <a:r>
              <a:rPr lang="en-IN" sz="2800" dirty="0"/>
              <a:t>Customer segments</a:t>
            </a:r>
          </a:p>
        </p:txBody>
      </p:sp>
    </p:spTree>
    <p:extLst>
      <p:ext uri="{BB962C8B-B14F-4D97-AF65-F5344CB8AC3E}">
        <p14:creationId xmlns:p14="http://schemas.microsoft.com/office/powerpoint/2010/main" val="40575601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403225"/>
            <a:ext cx="11404600" cy="1108075"/>
          </a:xfrm>
        </p:spPr>
        <p:txBody>
          <a:bodyPr/>
          <a:lstStyle/>
          <a:p>
            <a:pPr algn="ct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Diagnostic Analytics in retail</a:t>
            </a:r>
          </a:p>
        </p:txBody>
      </p:sp>
      <p:sp>
        <p:nvSpPr>
          <p:cNvPr id="3" name="Content Placeholder 2"/>
          <p:cNvSpPr>
            <a:spLocks noGrp="1"/>
          </p:cNvSpPr>
          <p:nvPr>
            <p:ph idx="1"/>
          </p:nvPr>
        </p:nvSpPr>
        <p:spPr>
          <a:xfrm>
            <a:off x="508000" y="1825624"/>
            <a:ext cx="11214100" cy="4613275"/>
          </a:xfrm>
        </p:spPr>
        <p:txBody>
          <a:bodyPr>
            <a:normAutofit/>
          </a:bodyPr>
          <a:lstStyle/>
          <a:p>
            <a:pPr algn="just">
              <a:buFont typeface="Wingdings" pitchFamily="2" charset="2"/>
              <a:buChar char="Ø"/>
            </a:pPr>
            <a:r>
              <a:rPr lang="en-US" sz="3200" dirty="0">
                <a:latin typeface="Times New Roman" pitchFamily="18" charset="0"/>
                <a:cs typeface="Times New Roman" pitchFamily="18" charset="0"/>
              </a:rPr>
              <a:t>Diagnostic analytics is a form of advanced analytics that examines data or content to answer the question, “Why did it happen?</a:t>
            </a:r>
          </a:p>
          <a:p>
            <a:pPr marL="0" indent="0" algn="just">
              <a:buNone/>
            </a:pPr>
            <a:r>
              <a:rPr lang="en-US" sz="3200" dirty="0">
                <a:latin typeface="Times New Roman" pitchFamily="18" charset="0"/>
                <a:cs typeface="Times New Roman" pitchFamily="18" charset="0"/>
              </a:rPr>
              <a:t> </a:t>
            </a:r>
          </a:p>
          <a:p>
            <a:pPr algn="just">
              <a:buFont typeface="Wingdings" pitchFamily="2" charset="2"/>
              <a:buChar char="Ø"/>
            </a:pPr>
            <a:r>
              <a:rPr lang="en-US" sz="3200" dirty="0">
                <a:latin typeface="Times New Roman" pitchFamily="18" charset="0"/>
                <a:cs typeface="Times New Roman" pitchFamily="18" charset="0"/>
              </a:rPr>
              <a:t>It is characterized by techniques such as Trend analysis,        drill-down, data discovery, data mining and correlations.</a:t>
            </a:r>
          </a:p>
        </p:txBody>
      </p:sp>
    </p:spTree>
    <p:extLst>
      <p:ext uri="{BB962C8B-B14F-4D97-AF65-F5344CB8AC3E}">
        <p14:creationId xmlns:p14="http://schemas.microsoft.com/office/powerpoint/2010/main" val="25746706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124"/>
            <a:ext cx="11176000" cy="930275"/>
          </a:xfrm>
        </p:spPr>
        <p:txBody>
          <a:bodyPr>
            <a:normAutofit/>
          </a:bodyPr>
          <a:lstStyle/>
          <a:p>
            <a:r>
              <a:rPr lang="en-US" b="1" dirty="0">
                <a:latin typeface="Times New Roman" pitchFamily="18" charset="0"/>
                <a:cs typeface="Times New Roman" pitchFamily="18" charset="0"/>
              </a:rPr>
              <a:t>		         Predictive Analysis </a:t>
            </a:r>
          </a:p>
        </p:txBody>
      </p:sp>
      <p:sp>
        <p:nvSpPr>
          <p:cNvPr id="3" name="Content Placeholder 2"/>
          <p:cNvSpPr>
            <a:spLocks noGrp="1"/>
          </p:cNvSpPr>
          <p:nvPr>
            <p:ph idx="1"/>
          </p:nvPr>
        </p:nvSpPr>
        <p:spPr>
          <a:xfrm>
            <a:off x="445770" y="1579245"/>
            <a:ext cx="11327130" cy="5100955"/>
          </a:xfrm>
        </p:spPr>
        <p:txBody>
          <a:bodyPr>
            <a:normAutofit/>
          </a:bodyPr>
          <a:lstStyle/>
          <a:p>
            <a:pPr algn="just">
              <a:buFont typeface="Wingdings" pitchFamily="2" charset="2"/>
              <a:buChar char="Ø"/>
            </a:pPr>
            <a:r>
              <a:rPr lang="en-US" sz="3200" dirty="0">
                <a:latin typeface="Times New Roman" pitchFamily="18" charset="0"/>
                <a:cs typeface="Times New Roman" pitchFamily="18" charset="0"/>
              </a:rPr>
              <a:t>Predictive Analytics: Understanding the future.</a:t>
            </a:r>
          </a:p>
          <a:p>
            <a:pPr algn="just">
              <a:buFont typeface="Wingdings" pitchFamily="2" charset="2"/>
              <a:buChar char="Ø"/>
            </a:pPr>
            <a:r>
              <a:rPr lang="en-US" sz="3200" dirty="0">
                <a:latin typeface="Times New Roman" pitchFamily="18" charset="0"/>
                <a:cs typeface="Times New Roman" pitchFamily="18" charset="0"/>
              </a:rPr>
              <a:t>Predictive analytics has its roots in the ability to “predict” what might happen. These analytics are about understanding the future.</a:t>
            </a:r>
          </a:p>
          <a:p>
            <a:pPr algn="just">
              <a:buFont typeface="Wingdings" pitchFamily="2" charset="2"/>
              <a:buChar char="Ø"/>
            </a:pPr>
            <a:r>
              <a:rPr lang="en-US" sz="3200" dirty="0"/>
              <a:t>These include member </a:t>
            </a:r>
            <a:r>
              <a:rPr lang="en-US" sz="3200" b="1" dirty="0"/>
              <a:t>segmentation</a:t>
            </a:r>
            <a:r>
              <a:rPr lang="en-US" sz="3200" dirty="0"/>
              <a:t>, </a:t>
            </a:r>
            <a:r>
              <a:rPr lang="en-US" sz="3200" b="1" dirty="0"/>
              <a:t>churn</a:t>
            </a:r>
            <a:r>
              <a:rPr lang="en-US" sz="3200" dirty="0"/>
              <a:t> </a:t>
            </a:r>
            <a:r>
              <a:rPr lang="en-US" sz="3200" b="1" dirty="0"/>
              <a:t>analysis</a:t>
            </a:r>
            <a:r>
              <a:rPr lang="en-US" sz="3200" dirty="0"/>
              <a:t>, </a:t>
            </a:r>
            <a:r>
              <a:rPr lang="en-US" sz="3200" b="1" dirty="0"/>
              <a:t>custom</a:t>
            </a:r>
            <a:r>
              <a:rPr lang="en-US" sz="3200" dirty="0"/>
              <a:t> </a:t>
            </a:r>
            <a:r>
              <a:rPr lang="en-US" sz="3200" b="1" dirty="0"/>
              <a:t>offers</a:t>
            </a:r>
            <a:r>
              <a:rPr lang="en-US" sz="3200" dirty="0"/>
              <a:t> and </a:t>
            </a:r>
            <a:r>
              <a:rPr lang="en-US" sz="3200" b="1" dirty="0"/>
              <a:t>gamification</a:t>
            </a:r>
            <a:r>
              <a:rPr lang="en-US" sz="3200" dirty="0"/>
              <a:t>.</a:t>
            </a:r>
            <a:endParaRPr lang="en-US" sz="3200" dirty="0">
              <a:latin typeface="Times New Roman" pitchFamily="18" charset="0"/>
              <a:cs typeface="Times New Roman" pitchFamily="18" charset="0"/>
            </a:endParaRPr>
          </a:p>
          <a:p>
            <a:pPr algn="just">
              <a:buFont typeface="Wingdings" pitchFamily="2" charset="2"/>
              <a:buChar char="Ø"/>
            </a:pPr>
            <a:r>
              <a:rPr lang="en-US" sz="3200" dirty="0">
                <a:latin typeface="Times New Roman" pitchFamily="18" charset="0"/>
                <a:cs typeface="Times New Roman" pitchFamily="18" charset="0"/>
              </a:rPr>
              <a:t> It is important to remember that no statistical algorithm can “predict” the future with 100% certainty. Companies use these statistics to forecast what might happen in the future. </a:t>
            </a:r>
          </a:p>
        </p:txBody>
      </p:sp>
    </p:spTree>
    <p:extLst>
      <p:ext uri="{BB962C8B-B14F-4D97-AF65-F5344CB8AC3E}">
        <p14:creationId xmlns:p14="http://schemas.microsoft.com/office/powerpoint/2010/main" val="42332112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365125"/>
            <a:ext cx="11747500" cy="1171575"/>
          </a:xfrm>
        </p:spPr>
        <p:txBody>
          <a:bodyPr/>
          <a:lstStyle/>
          <a:p>
            <a:pPr algn="just"/>
            <a:r>
              <a:rPr lang="en-US" b="1" dirty="0">
                <a:latin typeface="Times New Roman" pitchFamily="18" charset="0"/>
                <a:cs typeface="Times New Roman" pitchFamily="18" charset="0"/>
              </a:rPr>
              <a:t> 	              Prescriptive Analysis</a:t>
            </a:r>
          </a:p>
        </p:txBody>
      </p:sp>
      <p:sp>
        <p:nvSpPr>
          <p:cNvPr id="3" name="Content Placeholder 2"/>
          <p:cNvSpPr>
            <a:spLocks noGrp="1"/>
          </p:cNvSpPr>
          <p:nvPr>
            <p:ph idx="1"/>
          </p:nvPr>
        </p:nvSpPr>
        <p:spPr>
          <a:xfrm>
            <a:off x="469900" y="1616722"/>
            <a:ext cx="11315700" cy="4851399"/>
          </a:xfrm>
        </p:spPr>
        <p:txBody>
          <a:bodyPr>
            <a:normAutofit lnSpcReduction="10000"/>
          </a:bodyPr>
          <a:lstStyle/>
          <a:p>
            <a:pPr algn="just">
              <a:buFont typeface="Wingdings" pitchFamily="2" charset="2"/>
              <a:buChar char="Ø"/>
            </a:pPr>
            <a:r>
              <a:rPr lang="en-US" sz="3200" dirty="0">
                <a:latin typeface="Times New Roman" pitchFamily="18" charset="0"/>
                <a:cs typeface="Times New Roman" pitchFamily="18" charset="0"/>
              </a:rPr>
              <a:t>Prescriptive Analytics: Advise on possible outcomes</a:t>
            </a:r>
          </a:p>
          <a:p>
            <a:pPr algn="just">
              <a:buFont typeface="Wingdings" pitchFamily="2" charset="2"/>
              <a:buChar char="Ø"/>
            </a:pPr>
            <a:endParaRPr lang="en-US" sz="3200" dirty="0">
              <a:latin typeface="Times New Roman" pitchFamily="18" charset="0"/>
              <a:cs typeface="Times New Roman" pitchFamily="18" charset="0"/>
            </a:endParaRPr>
          </a:p>
          <a:p>
            <a:pPr algn="just">
              <a:buFont typeface="Wingdings" pitchFamily="2" charset="2"/>
              <a:buChar char="Ø"/>
            </a:pPr>
            <a:r>
              <a:rPr lang="en-US" sz="3200" dirty="0">
                <a:latin typeface="Times New Roman" pitchFamily="18" charset="0"/>
                <a:cs typeface="Times New Roman" pitchFamily="18" charset="0"/>
              </a:rPr>
              <a:t>The relatively new field of prescriptive analytics allows users to “prescribe” a number of different possible actions and guide them towards a solution.</a:t>
            </a:r>
          </a:p>
          <a:p>
            <a:pPr algn="just">
              <a:buFont typeface="Wingdings" pitchFamily="2" charset="2"/>
              <a:buChar char="Ø"/>
            </a:pPr>
            <a:endParaRPr lang="en-US" sz="3200" dirty="0">
              <a:latin typeface="Times New Roman" pitchFamily="18" charset="0"/>
              <a:cs typeface="Times New Roman" pitchFamily="18" charset="0"/>
            </a:endParaRPr>
          </a:p>
          <a:p>
            <a:pPr algn="just">
              <a:buFont typeface="Wingdings" pitchFamily="2" charset="2"/>
              <a:buChar char="Ø"/>
            </a:pPr>
            <a:r>
              <a:rPr lang="en-US" sz="3200" dirty="0">
                <a:latin typeface="Times New Roman" pitchFamily="18" charset="0"/>
                <a:cs typeface="Times New Roman" pitchFamily="18" charset="0"/>
              </a:rPr>
              <a:t> In a nutshell, these analytics are all about providing advice. Prescriptive analytics attempts to quantify the effect of future decisions in order to advise on possible outcomes before the decisions are actually made.</a:t>
            </a:r>
          </a:p>
        </p:txBody>
      </p:sp>
    </p:spTree>
    <p:extLst>
      <p:ext uri="{BB962C8B-B14F-4D97-AF65-F5344CB8AC3E}">
        <p14:creationId xmlns:p14="http://schemas.microsoft.com/office/powerpoint/2010/main" val="34300877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2578101"/>
            <a:ext cx="11264900" cy="1651000"/>
          </a:xfrm>
        </p:spPr>
        <p:txBody>
          <a:bodyPr/>
          <a:lstStyle/>
          <a:p>
            <a:r>
              <a:rPr lang="en-US" b="1" dirty="0">
                <a:latin typeface="Times New Roman" pitchFamily="18" charset="0"/>
                <a:cs typeface="Times New Roman" pitchFamily="18" charset="0"/>
              </a:rPr>
              <a:t>         WHY RETAIL ANALYTICS ARE A 		 	    BUSINESS NECESSITY?</a:t>
            </a:r>
            <a:endParaRPr lang="en-IN" dirty="0"/>
          </a:p>
        </p:txBody>
      </p:sp>
    </p:spTree>
    <p:extLst>
      <p:ext uri="{BB962C8B-B14F-4D97-AF65-F5344CB8AC3E}">
        <p14:creationId xmlns:p14="http://schemas.microsoft.com/office/powerpoint/2010/main" val="25731550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41300" y="838200"/>
            <a:ext cx="11645900" cy="5727700"/>
          </a:xfrm>
        </p:spPr>
        <p:txBody>
          <a:bodyPr>
            <a:normAutofit/>
          </a:bodyPr>
          <a:lstStyle/>
          <a:p>
            <a:pPr algn="just">
              <a:buFont typeface="Wingdings" pitchFamily="2" charset="2"/>
              <a:buChar char="Ø"/>
            </a:pPr>
            <a:r>
              <a:rPr lang="en-US" sz="3200" dirty="0">
                <a:latin typeface="Times New Roman" pitchFamily="18" charset="0"/>
                <a:cs typeface="Times New Roman" pitchFamily="18" charset="0"/>
              </a:rPr>
              <a:t>In the ultra-competitive retail sector</a:t>
            </a:r>
            <a:r>
              <a:rPr lang="en-US" sz="3200" dirty="0">
                <a:solidFill>
                  <a:srgbClr val="FF0000"/>
                </a:solidFill>
                <a:latin typeface="Times New Roman" pitchFamily="18" charset="0"/>
                <a:cs typeface="Times New Roman" pitchFamily="18" charset="0"/>
              </a:rPr>
              <a:t>, traditional sources of decision-making - such as sales history, and executives' experience and intuition - are now insufficient.</a:t>
            </a:r>
            <a:r>
              <a:rPr lang="en-US" sz="3200" dirty="0">
                <a:latin typeface="Times New Roman" pitchFamily="18" charset="0"/>
                <a:cs typeface="Times New Roman" pitchFamily="18" charset="0"/>
              </a:rPr>
              <a:t> Today's successful retail leaders rely on up-to-date data, metrics and solid facts to support their business decisions, including:</a:t>
            </a:r>
          </a:p>
          <a:p>
            <a:pPr marL="0" indent="0" algn="ctr">
              <a:buNone/>
            </a:pPr>
            <a:endParaRPr lang="en-US" sz="3200" dirty="0">
              <a:latin typeface="Times New Roman" pitchFamily="18" charset="0"/>
              <a:cs typeface="Times New Roman" pitchFamily="18" charset="0"/>
            </a:endParaRPr>
          </a:p>
          <a:p>
            <a:pPr algn="just">
              <a:buFont typeface="Wingdings" pitchFamily="2" charset="2"/>
              <a:buChar char="§"/>
            </a:pPr>
            <a:r>
              <a:rPr lang="en-US" sz="3200" b="1" dirty="0">
                <a:latin typeface="Times New Roman" pitchFamily="18" charset="0"/>
                <a:cs typeface="Times New Roman" pitchFamily="18" charset="0"/>
              </a:rPr>
              <a:t>Customer experience decisions</a:t>
            </a:r>
          </a:p>
          <a:p>
            <a:pPr algn="just">
              <a:buFont typeface="Wingdings" pitchFamily="2" charset="2"/>
              <a:buChar char="§"/>
            </a:pPr>
            <a:r>
              <a:rPr lang="en-US" sz="3200" b="1" dirty="0">
                <a:latin typeface="Times New Roman" pitchFamily="18" charset="0"/>
                <a:cs typeface="Times New Roman" pitchFamily="18" charset="0"/>
              </a:rPr>
              <a:t>Strategic decisions</a:t>
            </a:r>
          </a:p>
          <a:p>
            <a:pPr algn="just">
              <a:buFont typeface="Wingdings" pitchFamily="2" charset="2"/>
              <a:buChar char="§"/>
            </a:pPr>
            <a:r>
              <a:rPr lang="en-US" sz="3200" b="1" dirty="0">
                <a:latin typeface="Times New Roman" pitchFamily="18" charset="0"/>
                <a:cs typeface="Times New Roman" pitchFamily="18" charset="0"/>
              </a:rPr>
              <a:t>Operational decisions</a:t>
            </a:r>
          </a:p>
          <a:p>
            <a:endParaRPr lang="en-US" dirty="0"/>
          </a:p>
        </p:txBody>
      </p:sp>
    </p:spTree>
    <p:extLst>
      <p:ext uri="{BB962C8B-B14F-4D97-AF65-F5344CB8AC3E}">
        <p14:creationId xmlns:p14="http://schemas.microsoft.com/office/powerpoint/2010/main" val="37305492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365125"/>
            <a:ext cx="11544300" cy="993775"/>
          </a:xfrm>
        </p:spPr>
        <p:txBody>
          <a:bodyPr/>
          <a:lstStyle/>
          <a:p>
            <a:r>
              <a:rPr lang="en-US" b="1" dirty="0">
                <a:latin typeface="Times New Roman" pitchFamily="18" charset="0"/>
                <a:cs typeface="Times New Roman" pitchFamily="18" charset="0"/>
              </a:rPr>
              <a:t>Customer experience decisions: </a:t>
            </a:r>
          </a:p>
        </p:txBody>
      </p:sp>
      <p:sp>
        <p:nvSpPr>
          <p:cNvPr id="3" name="Content Placeholder 2"/>
          <p:cNvSpPr>
            <a:spLocks noGrp="1"/>
          </p:cNvSpPr>
          <p:nvPr>
            <p:ph idx="1"/>
          </p:nvPr>
        </p:nvSpPr>
        <p:spPr>
          <a:xfrm>
            <a:off x="431800" y="1524000"/>
            <a:ext cx="11277600" cy="4437063"/>
          </a:xfrm>
        </p:spPr>
        <p:txBody>
          <a:bodyPr>
            <a:normAutofit/>
          </a:bodyPr>
          <a:lstStyle/>
          <a:p>
            <a:pPr algn="just">
              <a:buFont typeface="Wingdings" pitchFamily="2" charset="2"/>
              <a:buChar char="Ø"/>
            </a:pPr>
            <a:r>
              <a:rPr lang="en-US" sz="3200" dirty="0">
                <a:latin typeface="Times New Roman" pitchFamily="18" charset="0"/>
                <a:cs typeface="Times New Roman" pitchFamily="18" charset="0"/>
              </a:rPr>
              <a:t>To make effective, customer-centric decisions, retailers and </a:t>
            </a:r>
            <a:r>
              <a:rPr lang="en-US" sz="3200" dirty="0">
                <a:solidFill>
                  <a:srgbClr val="FF0000"/>
                </a:solidFill>
                <a:latin typeface="Times New Roman" pitchFamily="18" charset="0"/>
                <a:cs typeface="Times New Roman" pitchFamily="18" charset="0"/>
              </a:rPr>
              <a:t>brands use retail analytics to anticipate shopper needs</a:t>
            </a:r>
            <a:r>
              <a:rPr lang="en-US" sz="3200" dirty="0">
                <a:latin typeface="Times New Roman" pitchFamily="18" charset="0"/>
                <a:cs typeface="Times New Roman" pitchFamily="18" charset="0"/>
              </a:rPr>
              <a:t> and provide seamless customer experience. Customer analytics in retail can also </a:t>
            </a:r>
            <a:r>
              <a:rPr lang="en-US" sz="3200" dirty="0">
                <a:solidFill>
                  <a:srgbClr val="FF0000"/>
                </a:solidFill>
                <a:latin typeface="Times New Roman" pitchFamily="18" charset="0"/>
                <a:cs typeface="Times New Roman" pitchFamily="18" charset="0"/>
              </a:rPr>
              <a:t>help you improve customer experience and loyalty</a:t>
            </a:r>
            <a:r>
              <a:rPr lang="en-US" sz="3200" dirty="0">
                <a:latin typeface="Times New Roman" pitchFamily="18" charset="0"/>
                <a:cs typeface="Times New Roman" pitchFamily="18" charset="0"/>
              </a:rPr>
              <a:t> by knowing precisely which buyers are buying which products - and </a:t>
            </a:r>
            <a:r>
              <a:rPr lang="en-US" sz="3200" dirty="0">
                <a:solidFill>
                  <a:srgbClr val="FF0000"/>
                </a:solidFill>
                <a:latin typeface="Times New Roman" pitchFamily="18" charset="0"/>
                <a:cs typeface="Times New Roman" pitchFamily="18" charset="0"/>
              </a:rPr>
              <a:t>personalizing your marketing based on shopper data</a:t>
            </a:r>
            <a:r>
              <a:rPr lang="en-US" sz="3200" dirty="0">
                <a:latin typeface="Times New Roman" pitchFamily="18" charset="0"/>
                <a:cs typeface="Times New Roman" pitchFamily="18" charset="0"/>
              </a:rPr>
              <a:t>. According to Accenture, delivering a good shopping experience improves customer satisfaction, repeat purchases, customer loyalty, customer referrals, revenues and customer engagement.</a:t>
            </a:r>
          </a:p>
        </p:txBody>
      </p:sp>
    </p:spTree>
    <p:extLst>
      <p:ext uri="{BB962C8B-B14F-4D97-AF65-F5344CB8AC3E}">
        <p14:creationId xmlns:p14="http://schemas.microsoft.com/office/powerpoint/2010/main" val="338366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159" y="365126"/>
            <a:ext cx="10786641" cy="1104860"/>
          </a:xfrm>
        </p:spPr>
        <p:txBody>
          <a:bodyPr>
            <a:normAutofit/>
          </a:bodyPr>
          <a:lstStyle/>
          <a:p>
            <a:r>
              <a:rPr lang="en-US" b="1" dirty="0">
                <a:latin typeface="Times New Roman" pitchFamily="18" charset="0"/>
                <a:cs typeface="Times New Roman" pitchFamily="18" charset="0"/>
              </a:rPr>
              <a:t>                         Supply Chain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21510" y="1500505"/>
            <a:ext cx="11222621" cy="5153660"/>
          </a:xfrm>
        </p:spPr>
        <p:txBody>
          <a:bodyPr>
            <a:noAutofit/>
          </a:bodyPr>
          <a:lstStyle/>
          <a:p>
            <a:pPr algn="just"/>
            <a:r>
              <a:rPr lang="en-US" sz="3200" b="1" dirty="0">
                <a:latin typeface="Times New Roman" pitchFamily="18" charset="0"/>
                <a:cs typeface="Times New Roman" pitchFamily="18" charset="0"/>
              </a:rPr>
              <a:t>What is supply chain?</a:t>
            </a:r>
          </a:p>
          <a:p>
            <a:pPr marL="0" indent="0" algn="just">
              <a:buNone/>
            </a:pPr>
            <a:r>
              <a:rPr lang="en-US" sz="3000" dirty="0">
                <a:latin typeface="Times New Roman" pitchFamily="18" charset="0"/>
                <a:cs typeface="Times New Roman" pitchFamily="18" charset="0"/>
              </a:rPr>
              <a:t>           </a:t>
            </a:r>
            <a:r>
              <a:rPr lang="en-US" sz="3200" dirty="0">
                <a:latin typeface="Times New Roman" pitchFamily="18" charset="0"/>
                <a:cs typeface="Times New Roman" pitchFamily="18" charset="0"/>
              </a:rPr>
              <a:t>Manufacturers </a:t>
            </a:r>
            <a:r>
              <a:rPr lang="en-US" sz="3200" dirty="0">
                <a:latin typeface="Times New Roman" pitchFamily="18" charset="0"/>
                <a:cs typeface="Times New Roman" pitchFamily="18" charset="0"/>
                <a:sym typeface="Wingdings" pitchFamily="2" charset="2"/>
              </a:rPr>
              <a:t> Retailers  End User(Consumers)</a:t>
            </a:r>
          </a:p>
          <a:p>
            <a:pPr marL="0" indent="0" algn="just">
              <a:buNone/>
            </a:pPr>
            <a:endParaRPr lang="en-US" sz="3200" dirty="0">
              <a:latin typeface="Times New Roman" pitchFamily="18" charset="0"/>
              <a:cs typeface="Times New Roman" pitchFamily="18" charset="0"/>
            </a:endParaRPr>
          </a:p>
          <a:p>
            <a:pPr algn="just">
              <a:buFont typeface="Wingdings" pitchFamily="2" charset="2"/>
              <a:buChar char="Ø"/>
            </a:pPr>
            <a:r>
              <a:rPr lang="en-US" sz="3200" dirty="0">
                <a:latin typeface="Times New Roman" pitchFamily="18" charset="0"/>
                <a:cs typeface="Times New Roman" pitchFamily="18" charset="0"/>
              </a:rPr>
              <a:t>A supply chain is a process that occurs between companies and suppliers in order to distribute products to end users.</a:t>
            </a:r>
          </a:p>
          <a:p>
            <a:pPr algn="just"/>
            <a:r>
              <a:rPr lang="en-US" sz="3200" dirty="0">
                <a:latin typeface="Times New Roman" pitchFamily="18" charset="0"/>
                <a:cs typeface="Times New Roman" pitchFamily="18" charset="0"/>
              </a:rPr>
              <a:t>Basic model of a supply chain:</a:t>
            </a:r>
          </a:p>
          <a:p>
            <a:pPr algn="just">
              <a:buFont typeface="Wingdings" pitchFamily="2" charset="2"/>
              <a:buChar char="Ø"/>
            </a:pPr>
            <a:r>
              <a:rPr lang="en-US" sz="3200" dirty="0">
                <a:latin typeface="Times New Roman" pitchFamily="18" charset="0"/>
                <a:cs typeface="Times New Roman" pitchFamily="18" charset="0"/>
              </a:rPr>
              <a:t>1. Manufacturers and Wholesalers</a:t>
            </a:r>
          </a:p>
          <a:p>
            <a:pPr algn="just">
              <a:buFont typeface="Wingdings" pitchFamily="2" charset="2"/>
              <a:buChar char="Ø"/>
            </a:pPr>
            <a:r>
              <a:rPr lang="en-US" sz="3200" dirty="0">
                <a:latin typeface="Times New Roman" pitchFamily="18" charset="0"/>
                <a:cs typeface="Times New Roman" pitchFamily="18" charset="0"/>
              </a:rPr>
              <a:t>2. Retailer (also known as the merchant)</a:t>
            </a:r>
          </a:p>
          <a:p>
            <a:pPr algn="just">
              <a:buFont typeface="Wingdings" pitchFamily="2" charset="2"/>
              <a:buChar char="Ø"/>
            </a:pPr>
            <a:r>
              <a:rPr lang="en-US" sz="3200" dirty="0">
                <a:latin typeface="Times New Roman" pitchFamily="18" charset="0"/>
                <a:cs typeface="Times New Roman" pitchFamily="18" charset="0"/>
              </a:rPr>
              <a:t>3. Consumer (end user)</a:t>
            </a:r>
          </a:p>
          <a:p>
            <a:pPr marL="0" indent="0" algn="just">
              <a:buNone/>
            </a:pPr>
            <a:endParaRPr lang="en-US" sz="4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365125"/>
            <a:ext cx="11328400" cy="942975"/>
          </a:xfrm>
        </p:spPr>
        <p:txBody>
          <a:bodyPr/>
          <a:lstStyle/>
          <a:p>
            <a:r>
              <a:rPr lang="en-US" b="1" dirty="0">
                <a:latin typeface="Times New Roman" pitchFamily="18" charset="0"/>
                <a:cs typeface="Times New Roman" pitchFamily="18" charset="0"/>
              </a:rPr>
              <a:t>Strategic decisions:</a:t>
            </a:r>
          </a:p>
        </p:txBody>
      </p:sp>
      <p:sp>
        <p:nvSpPr>
          <p:cNvPr id="3" name="Content Placeholder 2"/>
          <p:cNvSpPr>
            <a:spLocks noGrp="1"/>
          </p:cNvSpPr>
          <p:nvPr>
            <p:ph idx="1"/>
          </p:nvPr>
        </p:nvSpPr>
        <p:spPr>
          <a:xfrm>
            <a:off x="533400" y="1520824"/>
            <a:ext cx="11201400" cy="4778375"/>
          </a:xfrm>
        </p:spPr>
        <p:txBody>
          <a:bodyPr>
            <a:normAutofit/>
          </a:bodyPr>
          <a:lstStyle/>
          <a:p>
            <a:pPr algn="just"/>
            <a:r>
              <a:rPr lang="en-US" sz="4000" dirty="0"/>
              <a:t>Who is their target market?</a:t>
            </a:r>
          </a:p>
          <a:p>
            <a:r>
              <a:rPr lang="en-US" sz="4000" dirty="0"/>
              <a:t>What is the nature of the merchandise and services they would offer?</a:t>
            </a:r>
          </a:p>
          <a:p>
            <a:r>
              <a:rPr lang="en-US" sz="4000" dirty="0"/>
              <a:t>What are the ways in which to build a long-term advantage over competitors?</a:t>
            </a:r>
          </a:p>
          <a:p>
            <a:pPr algn="just"/>
            <a:endParaRPr lang="en-US" dirty="0"/>
          </a:p>
        </p:txBody>
      </p:sp>
    </p:spTree>
    <p:extLst>
      <p:ext uri="{BB962C8B-B14F-4D97-AF65-F5344CB8AC3E}">
        <p14:creationId xmlns:p14="http://schemas.microsoft.com/office/powerpoint/2010/main" val="666700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0025"/>
            <a:ext cx="11430000" cy="1158875"/>
          </a:xfrm>
        </p:spPr>
        <p:txBody>
          <a:bodyPr/>
          <a:lstStyle/>
          <a:p>
            <a:r>
              <a:rPr lang="en-US" b="1" dirty="0">
                <a:latin typeface="Times New Roman" pitchFamily="18" charset="0"/>
                <a:cs typeface="Times New Roman" pitchFamily="18" charset="0"/>
              </a:rPr>
              <a:t>Operational decisions:</a:t>
            </a:r>
          </a:p>
        </p:txBody>
      </p:sp>
      <p:sp>
        <p:nvSpPr>
          <p:cNvPr id="3" name="Content Placeholder 2"/>
          <p:cNvSpPr>
            <a:spLocks noGrp="1"/>
          </p:cNvSpPr>
          <p:nvPr>
            <p:ph idx="1"/>
          </p:nvPr>
        </p:nvSpPr>
        <p:spPr>
          <a:xfrm>
            <a:off x="444500" y="1549401"/>
            <a:ext cx="11353800" cy="4610100"/>
          </a:xfrm>
        </p:spPr>
        <p:txBody>
          <a:bodyPr>
            <a:normAutofit/>
          </a:bodyPr>
          <a:lstStyle/>
          <a:p>
            <a:pPr algn="just">
              <a:buFont typeface="Wingdings" pitchFamily="2" charset="2"/>
              <a:buChar char="Ø"/>
            </a:pPr>
            <a:r>
              <a:rPr lang="en-US" sz="3200" dirty="0"/>
              <a:t>To improve operational performance across all channels, retail data analytics can</a:t>
            </a:r>
            <a:r>
              <a:rPr lang="en-US" sz="3200" dirty="0">
                <a:solidFill>
                  <a:srgbClr val="FF0000"/>
                </a:solidFill>
              </a:rPr>
              <a:t> help retailers and suppliers monitor store-level demand in real time to ensure bestselling items remain in stock. </a:t>
            </a:r>
            <a:r>
              <a:rPr lang="en-US" sz="3200" dirty="0"/>
              <a:t>Gaining visibility into promotional performance can help you adapt your marketing, forecasting and replenishment tactics, and </a:t>
            </a:r>
            <a:r>
              <a:rPr lang="en-US" sz="3200" dirty="0">
                <a:solidFill>
                  <a:srgbClr val="FF0000"/>
                </a:solidFill>
              </a:rPr>
              <a:t>identify seasonal trends, popular items and opportunities to cross-sell to maximize revenue.</a:t>
            </a:r>
          </a:p>
          <a:p>
            <a:pPr algn="just"/>
            <a:endParaRPr lang="en-US" dirty="0"/>
          </a:p>
        </p:txBody>
      </p:sp>
    </p:spTree>
    <p:extLst>
      <p:ext uri="{BB962C8B-B14F-4D97-AF65-F5344CB8AC3E}">
        <p14:creationId xmlns:p14="http://schemas.microsoft.com/office/powerpoint/2010/main" val="2344016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850900"/>
            <a:ext cx="11531600" cy="1028700"/>
          </a:xfrm>
        </p:spPr>
        <p:txBody>
          <a:bodyPr>
            <a:normAutofit fontScale="90000"/>
          </a:bodyPr>
          <a:lstStyle/>
          <a:p>
            <a:r>
              <a:rPr lang="en-US" sz="4900" b="1" dirty="0">
                <a:latin typeface="Times New Roman" pitchFamily="18" charset="0"/>
                <a:cs typeface="Times New Roman" pitchFamily="18" charset="0"/>
              </a:rPr>
              <a:t>How Retailers Harness the Power of Retail Data Analytics?</a:t>
            </a:r>
            <a:br>
              <a:rPr lang="en-US" dirty="0"/>
            </a:br>
            <a:endParaRPr lang="en-US" dirty="0"/>
          </a:p>
        </p:txBody>
      </p:sp>
      <p:sp>
        <p:nvSpPr>
          <p:cNvPr id="3" name="Content Placeholder 2"/>
          <p:cNvSpPr>
            <a:spLocks noGrp="1"/>
          </p:cNvSpPr>
          <p:nvPr>
            <p:ph idx="1"/>
          </p:nvPr>
        </p:nvSpPr>
        <p:spPr>
          <a:xfrm>
            <a:off x="431800" y="2146300"/>
            <a:ext cx="11252200" cy="4216400"/>
          </a:xfrm>
        </p:spPr>
        <p:txBody>
          <a:bodyPr>
            <a:normAutofit/>
          </a:bodyPr>
          <a:lstStyle/>
          <a:p>
            <a:pPr algn="just">
              <a:buFont typeface="Wingdings" pitchFamily="2" charset="2"/>
              <a:buChar char="Ø"/>
            </a:pPr>
            <a:r>
              <a:rPr lang="en-US" sz="3200" dirty="0">
                <a:latin typeface="Times New Roman" pitchFamily="18" charset="0"/>
                <a:cs typeface="Times New Roman" pitchFamily="18" charset="0"/>
              </a:rPr>
              <a:t>Big data effectively analyzes large volumes of diverse data and helps companies gain a deeper understanding of customer demand. Applying retail data analytics through retail software solutions </a:t>
            </a:r>
            <a:r>
              <a:rPr lang="en-US" sz="3200" dirty="0">
                <a:solidFill>
                  <a:srgbClr val="FF0000"/>
                </a:solidFill>
                <a:latin typeface="Times New Roman" pitchFamily="18" charset="0"/>
                <a:cs typeface="Times New Roman" pitchFamily="18" charset="0"/>
              </a:rPr>
              <a:t>makes shopping more relevant, personalized and convenient, which can help you sell more and boost consumer loyalty.</a:t>
            </a:r>
          </a:p>
        </p:txBody>
      </p:sp>
    </p:spTree>
    <p:extLst>
      <p:ext uri="{BB962C8B-B14F-4D97-AF65-F5344CB8AC3E}">
        <p14:creationId xmlns:p14="http://schemas.microsoft.com/office/powerpoint/2010/main" val="3853963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365125"/>
            <a:ext cx="10998200" cy="1325563"/>
          </a:xfrm>
        </p:spPr>
        <p:txBody>
          <a:bodyPr/>
          <a:lstStyle/>
          <a:p>
            <a:pPr algn="ctr"/>
            <a:r>
              <a:rPr lang="en-US" b="1" dirty="0">
                <a:latin typeface="Times New Roman" pitchFamily="18" charset="0"/>
                <a:cs typeface="Times New Roman" pitchFamily="18" charset="0"/>
              </a:rPr>
              <a:t>EXAMPLE 1: KROGER</a:t>
            </a:r>
          </a:p>
        </p:txBody>
      </p:sp>
      <p:sp>
        <p:nvSpPr>
          <p:cNvPr id="3" name="Content Placeholder 2"/>
          <p:cNvSpPr>
            <a:spLocks noGrp="1"/>
          </p:cNvSpPr>
          <p:nvPr>
            <p:ph idx="1"/>
          </p:nvPr>
        </p:nvSpPr>
        <p:spPr/>
        <p:txBody>
          <a:bodyPr/>
          <a:lstStyle/>
          <a:p>
            <a:pPr algn="just">
              <a:buFont typeface="Wingdings" pitchFamily="2" charset="2"/>
              <a:buChar char="Ø"/>
            </a:pPr>
            <a:r>
              <a:rPr lang="en-US" sz="3200" dirty="0">
                <a:latin typeface="Times New Roman" pitchFamily="18" charset="0"/>
                <a:cs typeface="Times New Roman" pitchFamily="18" charset="0"/>
              </a:rPr>
              <a:t>This U.S. grocery retailer has earned billions from its personalized coupon program. Kroger uses retail analytics solutions to determine which products an individual customer actually wants to buy, then sends them customized digital coupons for several of those products.</a:t>
            </a:r>
          </a:p>
          <a:p>
            <a:pPr>
              <a:buNone/>
            </a:pPr>
            <a:endParaRPr lang="en-US" dirty="0"/>
          </a:p>
        </p:txBody>
      </p:sp>
    </p:spTree>
    <p:extLst>
      <p:ext uri="{BB962C8B-B14F-4D97-AF65-F5344CB8AC3E}">
        <p14:creationId xmlns:p14="http://schemas.microsoft.com/office/powerpoint/2010/main" val="14651475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Kroger"/>
          <p:cNvPicPr>
            <a:picLocks noChangeAspect="1" noChangeArrowheads="1"/>
          </p:cNvPicPr>
          <p:nvPr/>
        </p:nvPicPr>
        <p:blipFill>
          <a:blip r:embed="rId2"/>
          <a:srcRect/>
          <a:stretch>
            <a:fillRect/>
          </a:stretch>
        </p:blipFill>
        <p:spPr bwMode="auto">
          <a:xfrm>
            <a:off x="520700" y="800100"/>
            <a:ext cx="11049000" cy="5422900"/>
          </a:xfrm>
          <a:prstGeom prst="rect">
            <a:avLst/>
          </a:prstGeom>
          <a:noFill/>
        </p:spPr>
      </p:pic>
    </p:spTree>
    <p:extLst>
      <p:ext uri="{BB962C8B-B14F-4D97-AF65-F5344CB8AC3E}">
        <p14:creationId xmlns:p14="http://schemas.microsoft.com/office/powerpoint/2010/main" val="16789567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365125"/>
            <a:ext cx="11264900" cy="1146175"/>
          </a:xfrm>
        </p:spPr>
        <p:txBody>
          <a:bodyPr/>
          <a:lstStyle/>
          <a:p>
            <a:pPr algn="ctr"/>
            <a:r>
              <a:rPr lang="en-US" b="1" dirty="0">
                <a:latin typeface="Times New Roman" pitchFamily="18" charset="0"/>
                <a:cs typeface="Times New Roman" pitchFamily="18" charset="0"/>
              </a:rPr>
              <a:t>EXAMPLE 2: AMAZON</a:t>
            </a:r>
          </a:p>
        </p:txBody>
      </p:sp>
      <p:sp>
        <p:nvSpPr>
          <p:cNvPr id="3" name="Content Placeholder 2"/>
          <p:cNvSpPr>
            <a:spLocks noGrp="1"/>
          </p:cNvSpPr>
          <p:nvPr>
            <p:ph idx="1"/>
          </p:nvPr>
        </p:nvSpPr>
        <p:spPr>
          <a:xfrm>
            <a:off x="406400" y="1825624"/>
            <a:ext cx="11214100" cy="4486275"/>
          </a:xfrm>
        </p:spPr>
        <p:txBody>
          <a:bodyPr>
            <a:normAutofit/>
          </a:bodyPr>
          <a:lstStyle/>
          <a:p>
            <a:pPr algn="just">
              <a:buFont typeface="Wingdings" pitchFamily="2" charset="2"/>
              <a:buChar char="Ø"/>
            </a:pPr>
            <a:r>
              <a:rPr lang="en-US" sz="3200" dirty="0">
                <a:latin typeface="Times New Roman" pitchFamily="18" charset="0"/>
                <a:cs typeface="Times New Roman" pitchFamily="18" charset="0"/>
              </a:rPr>
              <a:t>The e-commerce giant attracts massive online consumer traffic, which gives Amazon big data retail analytics and rich insights into the products shoppers search for and actually buy. In Q1 2016, Amazon earned $29 billion, due in large part to using big data analytics for retail decisions and knowing exactly what customers want.</a:t>
            </a:r>
          </a:p>
        </p:txBody>
      </p:sp>
    </p:spTree>
    <p:extLst>
      <p:ext uri="{BB962C8B-B14F-4D97-AF65-F5344CB8AC3E}">
        <p14:creationId xmlns:p14="http://schemas.microsoft.com/office/powerpoint/2010/main" val="7227203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365125"/>
            <a:ext cx="11569700" cy="765175"/>
          </a:xfrm>
        </p:spPr>
        <p:txBody>
          <a:bodyPr/>
          <a:lstStyle/>
          <a:p>
            <a:r>
              <a:rPr lang="en-US" b="1" dirty="0">
                <a:latin typeface="Times New Roman" pitchFamily="18" charset="0"/>
                <a:cs typeface="Times New Roman" pitchFamily="18" charset="0"/>
              </a:rPr>
              <a:t>		         How analytics in retail</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231900"/>
            <a:ext cx="11531600" cy="5334000"/>
          </a:xfrm>
        </p:spPr>
        <p:txBody>
          <a:bodyPr>
            <a:noAutofit/>
          </a:bodyPr>
          <a:lstStyle/>
          <a:p>
            <a:pPr algn="just">
              <a:buFont typeface="Wingdings" pitchFamily="2" charset="2"/>
              <a:buChar char="Ø"/>
            </a:pPr>
            <a:r>
              <a:rPr lang="en-IN" dirty="0">
                <a:latin typeface="Times New Roman" pitchFamily="18" charset="0"/>
                <a:cs typeface="Times New Roman" pitchFamily="18" charset="0"/>
              </a:rPr>
              <a:t>Retail data analytics has the ability to help companies stay ahead+ of the shopping trends by applying customer analytics to uncover, interpret, and act on meaningful data insights, including online shopper and in-store patterns.</a:t>
            </a:r>
          </a:p>
          <a:p>
            <a:pPr algn="just">
              <a:buFont typeface="Wingdings" pitchFamily="2" charset="2"/>
              <a:buChar char="Ø"/>
            </a:pPr>
            <a:r>
              <a:rPr lang="en-IN" dirty="0">
                <a:latin typeface="Times New Roman" pitchFamily="18" charset="0"/>
                <a:cs typeface="Times New Roman" pitchFamily="18" charset="0"/>
              </a:rPr>
              <a:t>The retailers—both offline and online—are adopting the data-first strategy towards understanding the buying </a:t>
            </a:r>
            <a:r>
              <a:rPr lang="en-IN" dirty="0" err="1">
                <a:latin typeface="Times New Roman" pitchFamily="18" charset="0"/>
                <a:cs typeface="Times New Roman" pitchFamily="18" charset="0"/>
              </a:rPr>
              <a:t>behavior</a:t>
            </a:r>
            <a:r>
              <a:rPr lang="en-IN" dirty="0">
                <a:latin typeface="Times New Roman" pitchFamily="18" charset="0"/>
                <a:cs typeface="Times New Roman" pitchFamily="18" charset="0"/>
              </a:rPr>
              <a:t> of their customers, mapping them to products, and planning marketing strategies to sell their products to register increased profits.</a:t>
            </a:r>
          </a:p>
          <a:p>
            <a:pPr algn="just">
              <a:buFont typeface="Wingdings" pitchFamily="2" charset="2"/>
              <a:buChar char="Ø"/>
            </a:pPr>
            <a:r>
              <a:rPr lang="en-IN" dirty="0">
                <a:latin typeface="Times New Roman" pitchFamily="18" charset="0"/>
                <a:cs typeface="Times New Roman" pitchFamily="18" charset="0"/>
              </a:rPr>
              <a:t>Today, retailers attempt to find innovative ways to draw insights from the ever increasing amount of structured and unstructured information available about their consumer’s </a:t>
            </a:r>
            <a:r>
              <a:rPr lang="en-IN" dirty="0" err="1">
                <a:latin typeface="Times New Roman" pitchFamily="18" charset="0"/>
                <a:cs typeface="Times New Roman" pitchFamily="18" charset="0"/>
              </a:rPr>
              <a:t>behavior</a:t>
            </a:r>
            <a:r>
              <a:rPr lang="en-IN" dirty="0">
                <a:latin typeface="Times New Roman" pitchFamily="18" charset="0"/>
                <a:cs typeface="Times New Roman" pitchFamily="18" charset="0"/>
              </a:rPr>
              <a:t>.</a:t>
            </a:r>
          </a:p>
          <a:p>
            <a:pPr algn="just">
              <a:buFont typeface="Wingdings" pitchFamily="2" charset="2"/>
              <a:buChar char="Ø"/>
            </a:pPr>
            <a:r>
              <a:rPr lang="en-IN" dirty="0">
                <a:latin typeface="Times New Roman" pitchFamily="18" charset="0"/>
                <a:cs typeface="Times New Roman" pitchFamily="18" charset="0"/>
              </a:rPr>
              <a:t>Big Data analytics is now being applied at every step of the retail process - right from predicting the popular products to identifying the customers who are likely to be interested in these products and what to sell them next. </a:t>
            </a:r>
          </a:p>
        </p:txBody>
      </p:sp>
    </p:spTree>
    <p:extLst>
      <p:ext uri="{BB962C8B-B14F-4D97-AF65-F5344CB8AC3E}">
        <p14:creationId xmlns:p14="http://schemas.microsoft.com/office/powerpoint/2010/main" val="29437913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ithya\Downloads\retail-deloitte-chart.png"/>
          <p:cNvPicPr>
            <a:picLocks noChangeAspect="1" noChangeArrowheads="1"/>
          </p:cNvPicPr>
          <p:nvPr/>
        </p:nvPicPr>
        <p:blipFill>
          <a:blip r:embed="rId2"/>
          <a:srcRect/>
          <a:stretch>
            <a:fillRect/>
          </a:stretch>
        </p:blipFill>
        <p:spPr bwMode="auto">
          <a:xfrm>
            <a:off x="1206500" y="730250"/>
            <a:ext cx="9777413" cy="5397500"/>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65125"/>
            <a:ext cx="11315700" cy="765175"/>
          </a:xfrm>
        </p:spPr>
        <p:txBody>
          <a:bodyPr/>
          <a:lstStyle/>
          <a:p>
            <a:r>
              <a:rPr lang="en-IN" b="1" dirty="0">
                <a:latin typeface="Times New Roman" pitchFamily="18" charset="0"/>
                <a:cs typeface="Times New Roman" pitchFamily="18" charset="0"/>
              </a:rPr>
              <a:t>How it works:</a:t>
            </a:r>
          </a:p>
        </p:txBody>
      </p:sp>
      <p:sp>
        <p:nvSpPr>
          <p:cNvPr id="3" name="Content Placeholder 2"/>
          <p:cNvSpPr>
            <a:spLocks noGrp="1"/>
          </p:cNvSpPr>
          <p:nvPr>
            <p:ph idx="1"/>
          </p:nvPr>
        </p:nvSpPr>
        <p:spPr>
          <a:xfrm>
            <a:off x="482600" y="1143000"/>
            <a:ext cx="11239500" cy="5029200"/>
          </a:xfrm>
        </p:spPr>
        <p:txBody>
          <a:bodyPr>
            <a:noAutofit/>
          </a:bodyPr>
          <a:lstStyle/>
          <a:p>
            <a:pPr algn="just">
              <a:buFont typeface="Wingdings" pitchFamily="2" charset="2"/>
              <a:buChar char="ü"/>
            </a:pPr>
            <a:r>
              <a:rPr lang="en-IN" sz="3200" b="1" dirty="0">
                <a:latin typeface="Times New Roman" pitchFamily="18" charset="0"/>
                <a:cs typeface="Times New Roman" pitchFamily="18" charset="0"/>
              </a:rPr>
              <a:t>Generating Recommendations: </a:t>
            </a:r>
            <a:r>
              <a:rPr lang="en-IN" sz="3200" dirty="0">
                <a:latin typeface="Times New Roman" pitchFamily="18" charset="0"/>
                <a:cs typeface="Times New Roman" pitchFamily="18" charset="0"/>
              </a:rPr>
              <a:t>Based on a customer’s purchase history, retailers can predict what the customer is likely to purchase next. Machine learning models are trained in historical </a:t>
            </a:r>
            <a:r>
              <a:rPr lang="en-IN" sz="3200" dirty="0" err="1">
                <a:latin typeface="Times New Roman" pitchFamily="18" charset="0"/>
                <a:cs typeface="Times New Roman" pitchFamily="18" charset="0"/>
              </a:rPr>
              <a:t>data,which</a:t>
            </a:r>
            <a:r>
              <a:rPr lang="en-IN" sz="3200" dirty="0">
                <a:latin typeface="Times New Roman" pitchFamily="18" charset="0"/>
                <a:cs typeface="Times New Roman" pitchFamily="18" charset="0"/>
              </a:rPr>
              <a:t> allows the retailer to generate accurate recommendations.</a:t>
            </a:r>
          </a:p>
          <a:p>
            <a:pPr algn="just">
              <a:buFont typeface="Wingdings" pitchFamily="2" charset="2"/>
              <a:buChar char="ü"/>
            </a:pPr>
            <a:r>
              <a:rPr lang="en-IN" sz="3200" b="1" dirty="0">
                <a:latin typeface="Times New Roman" pitchFamily="18" charset="0"/>
                <a:cs typeface="Times New Roman" pitchFamily="18" charset="0"/>
              </a:rPr>
              <a:t>Making strategic decisions:</a:t>
            </a:r>
            <a:r>
              <a:rPr lang="en-IN" sz="3200" dirty="0">
                <a:latin typeface="Times New Roman" pitchFamily="18" charset="0"/>
                <a:cs typeface="Times New Roman" pitchFamily="18" charset="0"/>
              </a:rPr>
              <a:t> Companies will need to consolidate data which will help in taking informed business decisions using a single and trusted source of information about products and customers. Retail dashboards will give a high-level overview of important competitive performance metrics, including pricing promotion and </a:t>
            </a:r>
            <a:r>
              <a:rPr lang="en-IN" sz="3200" dirty="0" err="1">
                <a:latin typeface="Times New Roman" pitchFamily="18" charset="0"/>
                <a:cs typeface="Times New Roman" pitchFamily="18" charset="0"/>
              </a:rPr>
              <a:t>catalog</a:t>
            </a:r>
            <a:r>
              <a:rPr lang="en-IN" sz="3200" dirty="0">
                <a:latin typeface="Times New Roman" pitchFamily="18" charset="0"/>
                <a:cs typeface="Times New Roman" pitchFamily="18" charset="0"/>
              </a:rPr>
              <a:t> movements.</a:t>
            </a:r>
          </a:p>
        </p:txBody>
      </p:sp>
    </p:spTree>
    <p:extLst>
      <p:ext uri="{BB962C8B-B14F-4D97-AF65-F5344CB8AC3E}">
        <p14:creationId xmlns:p14="http://schemas.microsoft.com/office/powerpoint/2010/main" val="37644505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8800" y="279738"/>
            <a:ext cx="11125200" cy="6986528"/>
          </a:xfrm>
          <a:prstGeom prst="rect">
            <a:avLst/>
          </a:prstGeom>
        </p:spPr>
        <p:txBody>
          <a:bodyPr wrap="square">
            <a:spAutoFit/>
          </a:bodyPr>
          <a:lstStyle/>
          <a:p>
            <a:pPr marL="457200" indent="-457200" algn="just">
              <a:buFont typeface="Wingdings" pitchFamily="2" charset="2"/>
              <a:buChar char="ü"/>
            </a:pPr>
            <a:r>
              <a:rPr lang="en-IN" sz="3200" b="1" dirty="0">
                <a:latin typeface="Times New Roman" pitchFamily="18" charset="0"/>
                <a:cs typeface="Times New Roman" pitchFamily="18" charset="0"/>
              </a:rPr>
              <a:t>Forecasting trends:</a:t>
            </a:r>
            <a:r>
              <a:rPr lang="en-IN" sz="3200" dirty="0">
                <a:latin typeface="Times New Roman" pitchFamily="18" charset="0"/>
                <a:cs typeface="Times New Roman" pitchFamily="18" charset="0"/>
              </a:rPr>
              <a:t> Retailers are able to understand what the market demands are using economic indicators and demographic data.</a:t>
            </a:r>
          </a:p>
          <a:p>
            <a:pPr marL="457200" indent="-457200" algn="just">
              <a:buFont typeface="Wingdings" pitchFamily="2" charset="2"/>
              <a:buChar char="ü"/>
            </a:pPr>
            <a:r>
              <a:rPr lang="en-IN" sz="3200" b="1" dirty="0">
                <a:latin typeface="Times New Roman" pitchFamily="18" charset="0"/>
                <a:cs typeface="Times New Roman" pitchFamily="18" charset="0"/>
              </a:rPr>
              <a:t>Utilizing Market Basket Analysis</a:t>
            </a:r>
            <a:r>
              <a:rPr lang="en-IN" sz="3200" dirty="0">
                <a:latin typeface="Times New Roman" pitchFamily="18" charset="0"/>
                <a:cs typeface="Times New Roman" pitchFamily="18" charset="0"/>
              </a:rPr>
              <a:t>: A standard technique used by retailers, the market basket analysis helps figure out what products customers are most likely to purchase together. Using </a:t>
            </a:r>
            <a:r>
              <a:rPr lang="en-IN" sz="3200" dirty="0" err="1">
                <a:latin typeface="Times New Roman" pitchFamily="18" charset="0"/>
                <a:cs typeface="Times New Roman" pitchFamily="18" charset="0"/>
              </a:rPr>
              <a:t>Hadoop</a:t>
            </a:r>
            <a:r>
              <a:rPr lang="en-IN" sz="3200" dirty="0">
                <a:latin typeface="Times New Roman" pitchFamily="18" charset="0"/>
                <a:cs typeface="Times New Roman" pitchFamily="18" charset="0"/>
              </a:rPr>
              <a:t>, retailers can now </a:t>
            </a:r>
            <a:r>
              <a:rPr lang="en-IN" sz="3200" dirty="0" err="1">
                <a:latin typeface="Times New Roman" pitchFamily="18" charset="0"/>
                <a:cs typeface="Times New Roman" pitchFamily="18" charset="0"/>
              </a:rPr>
              <a:t>analyze</a:t>
            </a:r>
            <a:r>
              <a:rPr lang="en-IN" sz="3200" dirty="0">
                <a:latin typeface="Times New Roman" pitchFamily="18" charset="0"/>
                <a:cs typeface="Times New Roman" pitchFamily="18" charset="0"/>
              </a:rPr>
              <a:t> more data.</a:t>
            </a:r>
          </a:p>
          <a:p>
            <a:pPr marL="457200" indent="-457200" algn="just">
              <a:buFont typeface="Wingdings" pitchFamily="2" charset="2"/>
              <a:buChar char="ü"/>
            </a:pPr>
            <a:r>
              <a:rPr lang="en-IN" sz="3200" b="1" dirty="0">
                <a:latin typeface="Times New Roman" pitchFamily="18" charset="0"/>
                <a:cs typeface="Times New Roman" pitchFamily="18" charset="0"/>
              </a:rPr>
              <a:t>Optimizing pricing:</a:t>
            </a:r>
            <a:r>
              <a:rPr lang="en-IN" sz="3200" dirty="0">
                <a:latin typeface="Times New Roman" pitchFamily="18" charset="0"/>
                <a:cs typeface="Times New Roman" pitchFamily="18" charset="0"/>
              </a:rPr>
              <a:t> The big retailers like </a:t>
            </a:r>
            <a:r>
              <a:rPr lang="en-IN" sz="3200" dirty="0" err="1">
                <a:latin typeface="Times New Roman" pitchFamily="18" charset="0"/>
                <a:cs typeface="Times New Roman" pitchFamily="18" charset="0"/>
              </a:rPr>
              <a:t>Walmart</a:t>
            </a:r>
            <a:r>
              <a:rPr lang="en-IN" sz="3200" dirty="0">
                <a:latin typeface="Times New Roman" pitchFamily="18" charset="0"/>
                <a:cs typeface="Times New Roman" pitchFamily="18" charset="0"/>
              </a:rPr>
              <a:t> are spending big on real-time merchandising systems. </a:t>
            </a:r>
            <a:r>
              <a:rPr lang="en-IN" sz="3200" dirty="0" err="1">
                <a:latin typeface="Times New Roman" pitchFamily="18" charset="0"/>
                <a:cs typeface="Times New Roman" pitchFamily="18" charset="0"/>
              </a:rPr>
              <a:t>Walmart</a:t>
            </a:r>
            <a:r>
              <a:rPr lang="en-IN" sz="3200" dirty="0">
                <a:latin typeface="Times New Roman" pitchFamily="18" charset="0"/>
                <a:cs typeface="Times New Roman" pitchFamily="18" charset="0"/>
              </a:rPr>
              <a:t> is currently working on a private cloud that will be able to track millions of transactions every day. Inventory levels, competitors, and demand can be tracked and market changes can be responded to automatically.</a:t>
            </a:r>
          </a:p>
          <a:p>
            <a:pPr algn="just"/>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151145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2813" y="636608"/>
            <a:ext cx="7546694" cy="5798916"/>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5600" y="451346"/>
            <a:ext cx="11353800" cy="5509200"/>
          </a:xfrm>
          <a:prstGeom prst="rect">
            <a:avLst/>
          </a:prstGeom>
        </p:spPr>
        <p:txBody>
          <a:bodyPr wrap="square">
            <a:spAutoFit/>
          </a:bodyPr>
          <a:lstStyle/>
          <a:p>
            <a:pPr marL="457200" indent="-457200" algn="just">
              <a:buFont typeface="Wingdings" pitchFamily="2" charset="2"/>
              <a:buChar char="ü"/>
            </a:pPr>
            <a:r>
              <a:rPr lang="en-IN" sz="3200" b="1" dirty="0">
                <a:latin typeface="Times New Roman" pitchFamily="18" charset="0"/>
                <a:cs typeface="Times New Roman" pitchFamily="18" charset="0"/>
              </a:rPr>
              <a:t>Listening to Social Media:</a:t>
            </a:r>
            <a:r>
              <a:rPr lang="en-IN" sz="3200" dirty="0">
                <a:latin typeface="Times New Roman" pitchFamily="18" charset="0"/>
                <a:cs typeface="Times New Roman" pitchFamily="18" charset="0"/>
              </a:rPr>
              <a:t> Listening to what customers have to say on social media is an important activity especially for the retail industry. Platforms like </a:t>
            </a:r>
            <a:r>
              <a:rPr lang="en-IN" sz="3200" dirty="0" err="1">
                <a:latin typeface="Times New Roman" pitchFamily="18" charset="0"/>
                <a:cs typeface="Times New Roman" pitchFamily="18" charset="0"/>
              </a:rPr>
              <a:t>Hadoop</a:t>
            </a:r>
            <a:r>
              <a:rPr lang="en-IN" sz="3200" dirty="0">
                <a:latin typeface="Times New Roman" pitchFamily="18" charset="0"/>
                <a:cs typeface="Times New Roman" pitchFamily="18" charset="0"/>
              </a:rPr>
              <a:t> facilitate the analysis of huge amounts of unstructured data. NLP or natural language processing is used to extract information from social media sites. Machine learning is then used to make sense and give the retailer an edge over competition.</a:t>
            </a:r>
          </a:p>
          <a:p>
            <a:pPr marL="457200" indent="-457200" algn="just">
              <a:buFont typeface="Wingdings" pitchFamily="2" charset="2"/>
              <a:buChar char="ü"/>
            </a:pPr>
            <a:r>
              <a:rPr lang="en-IN" sz="3200" b="1" dirty="0">
                <a:latin typeface="Times New Roman" pitchFamily="18" charset="0"/>
                <a:cs typeface="Times New Roman" pitchFamily="18" charset="0"/>
              </a:rPr>
              <a:t>Predicting trends</a:t>
            </a:r>
            <a:r>
              <a:rPr lang="en-IN" sz="3200" dirty="0">
                <a:latin typeface="Times New Roman" pitchFamily="18" charset="0"/>
                <a:cs typeface="Times New Roman" pitchFamily="18" charset="0"/>
              </a:rPr>
              <a:t>: Marketers are using what is called sentiment analysis. Sophisticated machine learning algorithms are used to determine context. The data gathered can then be used to predict the top selling products in a specific category.</a:t>
            </a:r>
          </a:p>
        </p:txBody>
      </p:sp>
    </p:spTree>
    <p:extLst>
      <p:ext uri="{BB962C8B-B14F-4D97-AF65-F5344CB8AC3E}">
        <p14:creationId xmlns:p14="http://schemas.microsoft.com/office/powerpoint/2010/main" val="34957029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600" y="557937"/>
            <a:ext cx="11163300" cy="4031873"/>
          </a:xfrm>
          <a:prstGeom prst="rect">
            <a:avLst/>
          </a:prstGeom>
        </p:spPr>
        <p:txBody>
          <a:bodyPr wrap="square">
            <a:spAutoFit/>
          </a:bodyPr>
          <a:lstStyle/>
          <a:p>
            <a:pPr marL="457200" indent="-457200" algn="just">
              <a:buFont typeface="Wingdings" pitchFamily="2" charset="2"/>
              <a:buChar char="ü"/>
            </a:pPr>
            <a:r>
              <a:rPr lang="en-IN" sz="3200" b="1" dirty="0">
                <a:latin typeface="Times New Roman" pitchFamily="18" charset="0"/>
                <a:cs typeface="Times New Roman" pitchFamily="18" charset="0"/>
              </a:rPr>
              <a:t>Enhancing customer experience</a:t>
            </a:r>
            <a:r>
              <a:rPr lang="en-IN" sz="3200" dirty="0">
                <a:latin typeface="Times New Roman" pitchFamily="18" charset="0"/>
                <a:cs typeface="Times New Roman" pitchFamily="18" charset="0"/>
              </a:rPr>
              <a:t>: Retail analytics will now be used to anticipate the demand of the shopper as well as produce a seamless customer experience. This will help improve the customer’s experience and loyalty.</a:t>
            </a:r>
          </a:p>
          <a:p>
            <a:pPr marL="457200" indent="-457200" algn="just">
              <a:buFont typeface="Wingdings" pitchFamily="2" charset="2"/>
              <a:buChar char="ü"/>
            </a:pPr>
            <a:endParaRPr lang="en-IN" sz="3200" dirty="0">
              <a:latin typeface="Times New Roman" pitchFamily="18" charset="0"/>
              <a:cs typeface="Times New Roman" pitchFamily="18" charset="0"/>
            </a:endParaRPr>
          </a:p>
          <a:p>
            <a:pPr marL="457200" indent="-457200" algn="just">
              <a:buFont typeface="Wingdings" pitchFamily="2" charset="2"/>
              <a:buChar char="v"/>
            </a:pPr>
            <a:r>
              <a:rPr lang="en-IN" sz="3200" b="1" dirty="0">
                <a:latin typeface="Times New Roman" pitchFamily="18" charset="0"/>
                <a:cs typeface="Times New Roman" pitchFamily="18" charset="0"/>
              </a:rPr>
              <a:t>Big Data analytics will play a major role in shaping the future of the retail industry. The big data revolution is here to stay</a:t>
            </a:r>
          </a:p>
        </p:txBody>
      </p:sp>
    </p:spTree>
    <p:extLst>
      <p:ext uri="{BB962C8B-B14F-4D97-AF65-F5344CB8AC3E}">
        <p14:creationId xmlns:p14="http://schemas.microsoft.com/office/powerpoint/2010/main" val="3521132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125"/>
            <a:ext cx="11430000" cy="1006475"/>
          </a:xfrm>
        </p:spPr>
        <p:txBody>
          <a:bodyPr/>
          <a:lstStyle/>
          <a:p>
            <a:r>
              <a:rPr lang="en-IN" b="1" dirty="0">
                <a:latin typeface="Times New Roman" pitchFamily="18" charset="0"/>
                <a:cs typeface="Times New Roman" pitchFamily="18" charset="0"/>
              </a:rPr>
              <a:t>Top companies that works on Retail Analytics: </a:t>
            </a:r>
          </a:p>
        </p:txBody>
      </p:sp>
      <p:sp>
        <p:nvSpPr>
          <p:cNvPr id="3" name="Content Placeholder 2"/>
          <p:cNvSpPr>
            <a:spLocks noGrp="1"/>
          </p:cNvSpPr>
          <p:nvPr>
            <p:ph idx="1"/>
          </p:nvPr>
        </p:nvSpPr>
        <p:spPr>
          <a:xfrm>
            <a:off x="635000" y="1418578"/>
            <a:ext cx="10833100" cy="5041900"/>
          </a:xfrm>
        </p:spPr>
        <p:txBody>
          <a:bodyPr/>
          <a:lstStyle/>
          <a:p>
            <a:pPr>
              <a:buFont typeface="Wingdings" pitchFamily="2" charset="2"/>
              <a:buChar char="§"/>
            </a:pPr>
            <a:r>
              <a:rPr lang="en-IN" b="1" dirty="0" err="1"/>
              <a:t>RetailNext</a:t>
            </a:r>
            <a:endParaRPr lang="en-IN" b="1" dirty="0"/>
          </a:p>
          <a:p>
            <a:pPr>
              <a:buFont typeface="Wingdings" pitchFamily="2" charset="2"/>
              <a:buChar char="§"/>
            </a:pPr>
            <a:r>
              <a:rPr lang="en-IN" b="1" dirty="0"/>
              <a:t>Euclid analytics</a:t>
            </a:r>
          </a:p>
          <a:p>
            <a:pPr>
              <a:buFont typeface="Wingdings" pitchFamily="2" charset="2"/>
              <a:buChar char="§"/>
            </a:pPr>
            <a:r>
              <a:rPr lang="en-IN" b="1" dirty="0" err="1"/>
              <a:t>Modcam</a:t>
            </a:r>
            <a:endParaRPr lang="en-IN" dirty="0"/>
          </a:p>
          <a:p>
            <a:pPr fontAlgn="t">
              <a:buFont typeface="Wingdings" pitchFamily="2" charset="2"/>
              <a:buChar char="§"/>
            </a:pPr>
            <a:r>
              <a:rPr lang="en-IN" b="1" dirty="0"/>
              <a:t>Benchmark Intelligence</a:t>
            </a:r>
          </a:p>
          <a:p>
            <a:pPr>
              <a:buFont typeface="Wingdings" pitchFamily="2" charset="2"/>
              <a:buChar char="§"/>
            </a:pPr>
            <a:r>
              <a:rPr lang="en-IN" b="1" dirty="0" err="1"/>
              <a:t>Kwik</a:t>
            </a:r>
            <a:endParaRPr lang="en-IN" b="1" dirty="0"/>
          </a:p>
          <a:p>
            <a:pPr>
              <a:buFont typeface="Wingdings" pitchFamily="2" charset="2"/>
              <a:buChar char="§"/>
            </a:pPr>
            <a:r>
              <a:rPr lang="en-IN" b="1" dirty="0" err="1"/>
              <a:t>Scandit</a:t>
            </a:r>
            <a:endParaRPr lang="en-IN" dirty="0"/>
          </a:p>
          <a:p>
            <a:endParaRPr lang="en-IN" dirty="0"/>
          </a:p>
        </p:txBody>
      </p:sp>
    </p:spTree>
    <p:extLst>
      <p:ext uri="{BB962C8B-B14F-4D97-AF65-F5344CB8AC3E}">
        <p14:creationId xmlns:p14="http://schemas.microsoft.com/office/powerpoint/2010/main" val="16334381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9D406-83FF-9D4A-BA12-9123B41BBB3A}"/>
              </a:ext>
            </a:extLst>
          </p:cNvPr>
          <p:cNvSpPr>
            <a:spLocks noGrp="1"/>
          </p:cNvSpPr>
          <p:nvPr>
            <p:ph type="title"/>
          </p:nvPr>
        </p:nvSpPr>
        <p:spPr>
          <a:xfrm>
            <a:off x="393700" y="365125"/>
            <a:ext cx="11366500" cy="879475"/>
          </a:xfrm>
        </p:spPr>
        <p:txBody>
          <a:bodyPr>
            <a:normAutofit/>
          </a:bodyPr>
          <a:lstStyle/>
          <a:p>
            <a:r>
              <a:rPr lang="en-US" b="1" dirty="0">
                <a:solidFill>
                  <a:srgbClr val="222222"/>
                </a:solidFill>
                <a:latin typeface="Times New Roman" pitchFamily="18" charset="0"/>
                <a:cs typeface="Times New Roman" pitchFamily="18" charset="0"/>
              </a:rPr>
              <a:t>Benefits of Data Analysis</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7D808DA6-5A0E-4C45-8B78-A31C04E55E19}"/>
              </a:ext>
            </a:extLst>
          </p:cNvPr>
          <p:cNvSpPr>
            <a:spLocks noGrp="1"/>
          </p:cNvSpPr>
          <p:nvPr>
            <p:ph idx="1"/>
          </p:nvPr>
        </p:nvSpPr>
        <p:spPr>
          <a:xfrm>
            <a:off x="685800" y="1498600"/>
            <a:ext cx="10960100" cy="4717240"/>
          </a:xfrm>
        </p:spPr>
        <p:txBody>
          <a:bodyPr>
            <a:normAutofit/>
          </a:bodyPr>
          <a:lstStyle/>
          <a:p>
            <a:pPr marL="571500" indent="-571500" algn="just">
              <a:buFont typeface="+mj-lt"/>
              <a:buAutoNum type="romanLcPeriod"/>
            </a:pPr>
            <a:r>
              <a:rPr lang="en-US" sz="3200" dirty="0">
                <a:solidFill>
                  <a:srgbClr val="222222"/>
                </a:solidFill>
                <a:latin typeface="Times New Roman" pitchFamily="18" charset="0"/>
                <a:cs typeface="Times New Roman" pitchFamily="18" charset="0"/>
              </a:rPr>
              <a:t>Ability to make faster, more informed business decisions, backed up by facts.</a:t>
            </a:r>
            <a:endParaRPr lang="en-IN" sz="3200" dirty="0">
              <a:solidFill>
                <a:srgbClr val="222222"/>
              </a:solidFill>
              <a:latin typeface="Times New Roman" pitchFamily="18" charset="0"/>
              <a:cs typeface="Times New Roman" pitchFamily="18" charset="0"/>
            </a:endParaRPr>
          </a:p>
          <a:p>
            <a:pPr marL="571500" indent="-571500" algn="just">
              <a:buFont typeface="+mj-lt"/>
              <a:buAutoNum type="romanLcPeriod"/>
            </a:pPr>
            <a:endParaRPr lang="en-IN" sz="3200" dirty="0">
              <a:solidFill>
                <a:srgbClr val="222222"/>
              </a:solidFill>
              <a:latin typeface="Times New Roman" pitchFamily="18" charset="0"/>
              <a:cs typeface="Times New Roman" pitchFamily="18" charset="0"/>
            </a:endParaRPr>
          </a:p>
          <a:p>
            <a:pPr marL="571500" indent="-571500" algn="just">
              <a:buFont typeface="+mj-lt"/>
              <a:buAutoNum type="romanLcPeriod"/>
            </a:pPr>
            <a:r>
              <a:rPr lang="en-US" sz="3200" dirty="0">
                <a:solidFill>
                  <a:srgbClr val="222222"/>
                </a:solidFill>
                <a:latin typeface="Times New Roman" pitchFamily="18" charset="0"/>
                <a:cs typeface="Times New Roman" pitchFamily="18" charset="0"/>
              </a:rPr>
              <a:t>Deeper understanding of customer requirements which, in turn, builds better business relationships</a:t>
            </a:r>
            <a:endParaRPr lang="en-IN" sz="3200" dirty="0">
              <a:solidFill>
                <a:srgbClr val="222222"/>
              </a:solidFill>
              <a:latin typeface="Times New Roman" pitchFamily="18" charset="0"/>
              <a:cs typeface="Times New Roman" pitchFamily="18" charset="0"/>
            </a:endParaRPr>
          </a:p>
          <a:p>
            <a:pPr marL="571500" indent="-571500" algn="just">
              <a:buFont typeface="+mj-lt"/>
              <a:buAutoNum type="romanLcPeriod"/>
            </a:pPr>
            <a:endParaRPr lang="en-IN" sz="3200" dirty="0">
              <a:solidFill>
                <a:srgbClr val="222222"/>
              </a:solidFill>
              <a:latin typeface="Times New Roman" pitchFamily="18" charset="0"/>
              <a:cs typeface="Times New Roman" pitchFamily="18" charset="0"/>
            </a:endParaRPr>
          </a:p>
          <a:p>
            <a:pPr marL="571500" indent="-571500" algn="just">
              <a:buFont typeface="+mj-lt"/>
              <a:buAutoNum type="romanLcPeriod"/>
            </a:pPr>
            <a:r>
              <a:rPr lang="en-IN" sz="3200" dirty="0">
                <a:solidFill>
                  <a:srgbClr val="222222"/>
                </a:solidFill>
                <a:latin typeface="Times New Roman" pitchFamily="18" charset="0"/>
                <a:cs typeface="Times New Roman" pitchFamily="18" charset="0"/>
              </a:rPr>
              <a:t>In</a:t>
            </a:r>
            <a:r>
              <a:rPr lang="en-US" sz="3200" dirty="0">
                <a:solidFill>
                  <a:srgbClr val="222222"/>
                </a:solidFill>
                <a:latin typeface="Times New Roman" pitchFamily="18" charset="0"/>
                <a:cs typeface="Times New Roman" pitchFamily="18" charset="0"/>
              </a:rPr>
              <a:t>creased awareness of risk, enabling the implementation of preventative measures.</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9707348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86025"/>
            <a:ext cx="11061700" cy="1325563"/>
          </a:xfrm>
        </p:spPr>
        <p:txBody>
          <a:bodyPr/>
          <a:lstStyle/>
          <a:p>
            <a:pPr algn="ctr"/>
            <a:r>
              <a:rPr lang="en-IN" b="1" dirty="0">
                <a:latin typeface="Times New Roman" pitchFamily="18" charset="0"/>
                <a:cs typeface="Times New Roman" pitchFamily="18" charset="0"/>
              </a:rPr>
              <a:t>CASE STUDY</a:t>
            </a:r>
          </a:p>
        </p:txBody>
      </p:sp>
    </p:spTree>
    <p:extLst>
      <p:ext uri="{BB962C8B-B14F-4D97-AF65-F5344CB8AC3E}">
        <p14:creationId xmlns:p14="http://schemas.microsoft.com/office/powerpoint/2010/main" val="6794885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65125"/>
            <a:ext cx="11252200" cy="1120775"/>
          </a:xfrm>
        </p:spPr>
        <p:txBody>
          <a:bodyPr/>
          <a:lstStyle/>
          <a:p>
            <a:pPr algn="ctr"/>
            <a:r>
              <a:rPr lang="en-US" b="1" dirty="0">
                <a:latin typeface="Times New Roman" pitchFamily="18" charset="0"/>
                <a:cs typeface="Times New Roman" pitchFamily="18" charset="0"/>
              </a:rPr>
              <a:t>REAL LIFE EXAMPLES</a:t>
            </a:r>
          </a:p>
        </p:txBody>
      </p:sp>
      <p:sp>
        <p:nvSpPr>
          <p:cNvPr id="3" name="Content Placeholder 2"/>
          <p:cNvSpPr>
            <a:spLocks noGrp="1"/>
          </p:cNvSpPr>
          <p:nvPr>
            <p:ph idx="1"/>
          </p:nvPr>
        </p:nvSpPr>
        <p:spPr>
          <a:xfrm>
            <a:off x="355600" y="1409700"/>
            <a:ext cx="11366500" cy="5334000"/>
          </a:xfrm>
        </p:spPr>
        <p:txBody>
          <a:bodyPr>
            <a:noAutofit/>
          </a:bodyPr>
          <a:lstStyle/>
          <a:p>
            <a:pPr algn="just">
              <a:buFont typeface="Wingdings" pitchFamily="2" charset="2"/>
              <a:buChar char="Ø"/>
            </a:pPr>
            <a:r>
              <a:rPr lang="en-US" sz="2900" b="1" dirty="0">
                <a:latin typeface="Times New Roman" pitchFamily="18" charset="0"/>
                <a:cs typeface="Times New Roman" pitchFamily="18" charset="0"/>
              </a:rPr>
              <a:t>Marconi’s Beach Outfitters: Positioning Best-Selling Products Increases Customer Loyalty.</a:t>
            </a:r>
          </a:p>
          <a:p>
            <a:pPr algn="just">
              <a:buFont typeface="Wingdings" pitchFamily="2" charset="2"/>
              <a:buChar char="Ø"/>
            </a:pPr>
            <a:r>
              <a:rPr lang="en-US" sz="2900" b="1" dirty="0">
                <a:latin typeface="Times New Roman" pitchFamily="18" charset="0"/>
                <a:cs typeface="Times New Roman" pitchFamily="18" charset="0"/>
              </a:rPr>
              <a:t>About the company: </a:t>
            </a:r>
            <a:r>
              <a:rPr lang="en-US" sz="2900" dirty="0">
                <a:latin typeface="Times New Roman" pitchFamily="18" charset="0"/>
                <a:cs typeface="Times New Roman" pitchFamily="18" charset="0"/>
              </a:rPr>
              <a:t> Founded in the Cape Cod town of Wellfleet in </a:t>
            </a:r>
            <a:r>
              <a:rPr lang="en-US" sz="2900" dirty="0">
                <a:solidFill>
                  <a:srgbClr val="FF0000"/>
                </a:solidFill>
                <a:latin typeface="Times New Roman" pitchFamily="18" charset="0"/>
                <a:cs typeface="Times New Roman" pitchFamily="18" charset="0"/>
              </a:rPr>
              <a:t>2007</a:t>
            </a:r>
            <a:r>
              <a:rPr lang="en-US" sz="2900" dirty="0">
                <a:latin typeface="Times New Roman" pitchFamily="18" charset="0"/>
                <a:cs typeface="Times New Roman" pitchFamily="18" charset="0"/>
              </a:rPr>
              <a:t> by the Baptist family, Marconi’s Beach Outfitters </a:t>
            </a:r>
            <a:r>
              <a:rPr lang="en-US" sz="2900" dirty="0">
                <a:solidFill>
                  <a:srgbClr val="FF0000"/>
                </a:solidFill>
                <a:latin typeface="Times New Roman" pitchFamily="18" charset="0"/>
                <a:cs typeface="Times New Roman" pitchFamily="18" charset="0"/>
              </a:rPr>
              <a:t>sells all things beach and resort-related—from pool floats and apparel to milkshakes and fudge.</a:t>
            </a:r>
          </a:p>
          <a:p>
            <a:pPr algn="just">
              <a:buFont typeface="Wingdings" pitchFamily="2" charset="2"/>
              <a:buChar char="Ø"/>
            </a:pPr>
            <a:r>
              <a:rPr lang="en-US" sz="2900" b="1" dirty="0">
                <a:latin typeface="Times New Roman" pitchFamily="18" charset="0"/>
                <a:cs typeface="Times New Roman" pitchFamily="18" charset="0"/>
              </a:rPr>
              <a:t>The customer data it analyzes: </a:t>
            </a:r>
            <a:r>
              <a:rPr lang="en-US" sz="2900" dirty="0">
                <a:latin typeface="Times New Roman" pitchFamily="18" charset="0"/>
                <a:cs typeface="Times New Roman" pitchFamily="18" charset="0"/>
              </a:rPr>
              <a:t> By looking at its customer’s demographic and price points , Marconi’s Beach Outfitters discovered a few key insights.</a:t>
            </a:r>
          </a:p>
          <a:p>
            <a:pPr algn="just">
              <a:buFont typeface="Wingdings" pitchFamily="2" charset="2"/>
              <a:buChar char="Ø"/>
            </a:pPr>
            <a:r>
              <a:rPr lang="en-US" sz="2900" dirty="0">
                <a:latin typeface="Times New Roman" pitchFamily="18" charset="0"/>
                <a:cs typeface="Times New Roman" pitchFamily="18" charset="0"/>
              </a:rPr>
              <a:t>First, it </a:t>
            </a:r>
            <a:r>
              <a:rPr lang="en-US" sz="2900" dirty="0">
                <a:solidFill>
                  <a:srgbClr val="FF0000"/>
                </a:solidFill>
                <a:latin typeface="Times New Roman" pitchFamily="18" charset="0"/>
                <a:cs typeface="Times New Roman" pitchFamily="18" charset="0"/>
              </a:rPr>
              <a:t>identified its core customer base as young families with children</a:t>
            </a:r>
            <a:r>
              <a:rPr lang="en-US" sz="2900" dirty="0">
                <a:latin typeface="Times New Roman" pitchFamily="18" charset="0"/>
                <a:cs typeface="Times New Roman" pitchFamily="18" charset="0"/>
              </a:rPr>
              <a:t>. Next, it looked into the </a:t>
            </a:r>
            <a:r>
              <a:rPr lang="en-US" sz="2900" dirty="0">
                <a:solidFill>
                  <a:srgbClr val="FF0000"/>
                </a:solidFill>
                <a:latin typeface="Times New Roman" pitchFamily="18" charset="0"/>
                <a:cs typeface="Times New Roman" pitchFamily="18" charset="0"/>
              </a:rPr>
              <a:t>average spend to gauge what customers were comfortable spending. </a:t>
            </a:r>
          </a:p>
        </p:txBody>
      </p:sp>
    </p:spTree>
    <p:extLst>
      <p:ext uri="{BB962C8B-B14F-4D97-AF65-F5344CB8AC3E}">
        <p14:creationId xmlns:p14="http://schemas.microsoft.com/office/powerpoint/2010/main" val="29842734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0" y="215900"/>
            <a:ext cx="11582400" cy="58738"/>
          </a:xfrm>
        </p:spPr>
        <p:txBody>
          <a:bodyPr>
            <a:normAutofit fontScale="90000"/>
          </a:bodyPr>
          <a:lstStyle/>
          <a:p>
            <a:pPr algn="l"/>
            <a:endParaRPr lang="en-US" dirty="0"/>
          </a:p>
        </p:txBody>
      </p:sp>
      <p:sp>
        <p:nvSpPr>
          <p:cNvPr id="3" name="Content Placeholder 2"/>
          <p:cNvSpPr>
            <a:spLocks noGrp="1"/>
          </p:cNvSpPr>
          <p:nvPr>
            <p:ph idx="1"/>
          </p:nvPr>
        </p:nvSpPr>
        <p:spPr>
          <a:xfrm>
            <a:off x="330200" y="533400"/>
            <a:ext cx="11506200" cy="6134100"/>
          </a:xfrm>
        </p:spPr>
        <p:txBody>
          <a:bodyPr>
            <a:noAutofit/>
          </a:bodyPr>
          <a:lstStyle/>
          <a:p>
            <a:pPr algn="just">
              <a:buFont typeface="Wingdings" pitchFamily="2" charset="2"/>
              <a:buChar char="Ø"/>
            </a:pPr>
            <a:r>
              <a:rPr lang="en-US" sz="3200" b="1" dirty="0">
                <a:latin typeface="Times New Roman" pitchFamily="18" charset="0"/>
                <a:cs typeface="Times New Roman" pitchFamily="18" charset="0"/>
              </a:rPr>
              <a:t>What they discovered: </a:t>
            </a:r>
            <a:r>
              <a:rPr lang="en-US" sz="3200" dirty="0">
                <a:latin typeface="Times New Roman" pitchFamily="18" charset="0"/>
                <a:cs typeface="Times New Roman" pitchFamily="18" charset="0"/>
              </a:rPr>
              <a:t> From its POS system, Baptist was also </a:t>
            </a:r>
            <a:r>
              <a:rPr lang="en-US" sz="3200" dirty="0">
                <a:solidFill>
                  <a:srgbClr val="FF0000"/>
                </a:solidFill>
                <a:latin typeface="Times New Roman" pitchFamily="18" charset="0"/>
                <a:cs typeface="Times New Roman" pitchFamily="18" charset="0"/>
              </a:rPr>
              <a:t>able to see what its best-selling products were. Its homemade fudge emerged as one of the store’s top grossing products.</a:t>
            </a:r>
          </a:p>
          <a:p>
            <a:pPr algn="just">
              <a:buFont typeface="Wingdings" pitchFamily="2" charset="2"/>
              <a:buChar char="Ø"/>
            </a:pPr>
            <a:r>
              <a:rPr lang="en-US" sz="3200" b="1" dirty="0">
                <a:latin typeface="Times New Roman" pitchFamily="18" charset="0"/>
                <a:cs typeface="Times New Roman" pitchFamily="18" charset="0"/>
              </a:rPr>
              <a:t>The results it achieved: </a:t>
            </a:r>
            <a:r>
              <a:rPr lang="en-US" sz="3200" dirty="0">
                <a:latin typeface="Times New Roman" pitchFamily="18" charset="0"/>
                <a:cs typeface="Times New Roman" pitchFamily="18" charset="0"/>
              </a:rPr>
              <a:t> Armed with insight into its top-selling products, Marconi’s Beach </a:t>
            </a:r>
            <a:r>
              <a:rPr lang="en-US" sz="3200" dirty="0">
                <a:solidFill>
                  <a:srgbClr val="FF0000"/>
                </a:solidFill>
                <a:latin typeface="Times New Roman" pitchFamily="18" charset="0"/>
                <a:cs typeface="Times New Roman" pitchFamily="18" charset="0"/>
              </a:rPr>
              <a:t>Outfitters launched an email and social media campaign focused on one of its top-selling fudges, the “Unicorn Fudge.”</a:t>
            </a:r>
          </a:p>
          <a:p>
            <a:pPr algn="just">
              <a:buFont typeface="Wingdings" pitchFamily="2" charset="2"/>
              <a:buChar char="Ø"/>
            </a:pPr>
            <a:r>
              <a:rPr lang="en-US" sz="3200" dirty="0">
                <a:latin typeface="Times New Roman" pitchFamily="18" charset="0"/>
                <a:cs typeface="Times New Roman" pitchFamily="18" charset="0"/>
              </a:rPr>
              <a:t>On top of that, it also created an in-store concept called “Wellfleet Fudge Factor” alongside another marketing campaign targeted at the community of locals and tourists in Wellfleet, Cape Cod.</a:t>
            </a:r>
          </a:p>
          <a:p>
            <a:pPr algn="just">
              <a:buFont typeface="Wingdings" pitchFamily="2" charset="2"/>
              <a:buChar char="Ø"/>
            </a:pPr>
            <a:r>
              <a:rPr lang="en-US" sz="3200" dirty="0">
                <a:latin typeface="Times New Roman" pitchFamily="18" charset="0"/>
                <a:cs typeface="Times New Roman" pitchFamily="18" charset="0"/>
              </a:rPr>
              <a:t>Since the launch of the marketing campaign, </a:t>
            </a:r>
            <a:r>
              <a:rPr lang="en-US" sz="3200" dirty="0">
                <a:solidFill>
                  <a:srgbClr val="FF0000"/>
                </a:solidFill>
                <a:latin typeface="Times New Roman" pitchFamily="18" charset="0"/>
                <a:cs typeface="Times New Roman" pitchFamily="18" charset="0"/>
              </a:rPr>
              <a:t>Marconi’s Beach Outfitters has seen a 20 percent increase in sales</a:t>
            </a:r>
            <a:r>
              <a:rPr lang="en-US" sz="3200" dirty="0">
                <a:latin typeface="Times New Roman" pitchFamily="18" charset="0"/>
                <a:cs typeface="Times New Roman" pitchFamily="18" charset="0"/>
              </a:rPr>
              <a:t>.</a:t>
            </a:r>
            <a:endParaRPr lang="en-US" sz="3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4944029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241301"/>
            <a:ext cx="11518900" cy="1041400"/>
          </a:xfrm>
        </p:spPr>
        <p:txBody>
          <a:bodyPr/>
          <a:lstStyle/>
          <a:p>
            <a:pPr algn="ctr"/>
            <a:r>
              <a:rPr lang="en-US" b="1" dirty="0" err="1">
                <a:latin typeface="Times New Roman" pitchFamily="18" charset="0"/>
                <a:cs typeface="Times New Roman" pitchFamily="18" charset="0"/>
              </a:rPr>
              <a:t>Zookies</a:t>
            </a:r>
            <a:r>
              <a:rPr lang="en-US" b="1" dirty="0">
                <a:latin typeface="Times New Roman" pitchFamily="18" charset="0"/>
                <a:cs typeface="Times New Roman" pitchFamily="18" charset="0"/>
              </a:rPr>
              <a:t> Cookies</a:t>
            </a:r>
          </a:p>
        </p:txBody>
      </p:sp>
      <p:sp>
        <p:nvSpPr>
          <p:cNvPr id="3" name="Content Placeholder 2"/>
          <p:cNvSpPr>
            <a:spLocks noGrp="1"/>
          </p:cNvSpPr>
          <p:nvPr>
            <p:ph idx="1"/>
          </p:nvPr>
        </p:nvSpPr>
        <p:spPr>
          <a:xfrm>
            <a:off x="330200" y="1397000"/>
            <a:ext cx="11442700" cy="5245100"/>
          </a:xfrm>
        </p:spPr>
        <p:txBody>
          <a:bodyPr>
            <a:normAutofit fontScale="85000" lnSpcReduction="20000"/>
          </a:bodyPr>
          <a:lstStyle/>
          <a:p>
            <a:pPr algn="just">
              <a:buFont typeface="Wingdings" pitchFamily="2" charset="2"/>
              <a:buChar char="Ø"/>
            </a:pPr>
            <a:r>
              <a:rPr lang="en-US" sz="3500" b="1" dirty="0">
                <a:latin typeface="Times New Roman" pitchFamily="18" charset="0"/>
                <a:cs typeface="Times New Roman" pitchFamily="18" charset="0"/>
              </a:rPr>
              <a:t>About the company: </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Zookies</a:t>
            </a:r>
            <a:r>
              <a:rPr lang="en-US" sz="3500" dirty="0">
                <a:latin typeface="Times New Roman" pitchFamily="18" charset="0"/>
                <a:cs typeface="Times New Roman" pitchFamily="18" charset="0"/>
              </a:rPr>
              <a:t> Cookies </a:t>
            </a:r>
            <a:r>
              <a:rPr lang="en-US" sz="3500" dirty="0">
                <a:solidFill>
                  <a:srgbClr val="FF0000"/>
                </a:solidFill>
                <a:latin typeface="Times New Roman" pitchFamily="18" charset="0"/>
                <a:cs typeface="Times New Roman" pitchFamily="18" charset="0"/>
              </a:rPr>
              <a:t>sells flavored mixes for dog cookies</a:t>
            </a:r>
            <a:r>
              <a:rPr lang="en-US" sz="3500" dirty="0">
                <a:latin typeface="Times New Roman" pitchFamily="18" charset="0"/>
                <a:cs typeface="Times New Roman" pitchFamily="18" charset="0"/>
              </a:rPr>
              <a:t>, ranging from Peanut Barker and </a:t>
            </a:r>
            <a:r>
              <a:rPr lang="en-US" sz="3500" dirty="0" err="1">
                <a:latin typeface="Times New Roman" pitchFamily="18" charset="0"/>
                <a:cs typeface="Times New Roman" pitchFamily="18" charset="0"/>
              </a:rPr>
              <a:t>Pupkin</a:t>
            </a:r>
            <a:r>
              <a:rPr lang="en-US" sz="3500" dirty="0">
                <a:latin typeface="Times New Roman" pitchFamily="18" charset="0"/>
                <a:cs typeface="Times New Roman" pitchFamily="18" charset="0"/>
              </a:rPr>
              <a:t> Pie to </a:t>
            </a:r>
            <a:r>
              <a:rPr lang="en-US" sz="3500" dirty="0" err="1">
                <a:latin typeface="Times New Roman" pitchFamily="18" charset="0"/>
                <a:cs typeface="Times New Roman" pitchFamily="18" charset="0"/>
              </a:rPr>
              <a:t>Cocomutt</a:t>
            </a:r>
            <a:r>
              <a:rPr lang="en-US" sz="3500" dirty="0">
                <a:latin typeface="Times New Roman" pitchFamily="18" charset="0"/>
                <a:cs typeface="Times New Roman" pitchFamily="18" charset="0"/>
              </a:rPr>
              <a:t> and </a:t>
            </a:r>
            <a:r>
              <a:rPr lang="en-US" sz="3500" dirty="0" err="1">
                <a:latin typeface="Times New Roman" pitchFamily="18" charset="0"/>
                <a:cs typeface="Times New Roman" pitchFamily="18" charset="0"/>
              </a:rPr>
              <a:t>Begnog</a:t>
            </a:r>
            <a:r>
              <a:rPr lang="en-US" sz="3500" dirty="0">
                <a:latin typeface="Times New Roman" pitchFamily="18" charset="0"/>
                <a:cs typeface="Times New Roman" pitchFamily="18" charset="0"/>
              </a:rPr>
              <a:t>. Its mixes are available both online and in store.</a:t>
            </a:r>
          </a:p>
          <a:p>
            <a:pPr algn="just">
              <a:buFont typeface="Wingdings" pitchFamily="2" charset="2"/>
              <a:buChar char="Ø"/>
            </a:pPr>
            <a:endParaRPr lang="en-US" sz="3500" dirty="0">
              <a:latin typeface="Times New Roman" pitchFamily="18" charset="0"/>
              <a:cs typeface="Times New Roman" pitchFamily="18" charset="0"/>
            </a:endParaRPr>
          </a:p>
          <a:p>
            <a:pPr algn="just">
              <a:buFont typeface="Wingdings" pitchFamily="2" charset="2"/>
              <a:buChar char="Ø"/>
            </a:pPr>
            <a:r>
              <a:rPr lang="en-US" sz="3500" dirty="0">
                <a:latin typeface="Times New Roman" pitchFamily="18" charset="0"/>
                <a:cs typeface="Times New Roman" pitchFamily="18" charset="0"/>
              </a:rPr>
              <a:t>They use </a:t>
            </a:r>
            <a:r>
              <a:rPr lang="en-US" sz="3500" dirty="0" err="1">
                <a:latin typeface="Times New Roman" pitchFamily="18" charset="0"/>
                <a:cs typeface="Times New Roman" pitchFamily="18" charset="0"/>
              </a:rPr>
              <a:t>Shopify</a:t>
            </a:r>
            <a:r>
              <a:rPr lang="en-US" sz="3500" dirty="0">
                <a:latin typeface="Times New Roman" pitchFamily="18" charset="0"/>
                <a:cs typeface="Times New Roman" pitchFamily="18" charset="0"/>
              </a:rPr>
              <a:t> and Google Analytics to get a better understanding of its dog-loving customer base. The company analyzes basic demographic information such as:</a:t>
            </a:r>
          </a:p>
          <a:p>
            <a:pPr lvl="0" algn="just">
              <a:buFont typeface="Wingdings" pitchFamily="2" charset="2"/>
              <a:buChar char="Ø"/>
            </a:pPr>
            <a:r>
              <a:rPr lang="en-US" sz="3500" dirty="0">
                <a:latin typeface="Times New Roman" pitchFamily="18" charset="0"/>
                <a:cs typeface="Times New Roman" pitchFamily="18" charset="0"/>
              </a:rPr>
              <a:t>Who its customer base is</a:t>
            </a:r>
          </a:p>
          <a:p>
            <a:pPr lvl="0" algn="just">
              <a:buFont typeface="Wingdings" pitchFamily="2" charset="2"/>
              <a:buChar char="Ø"/>
            </a:pPr>
            <a:r>
              <a:rPr lang="en-US" sz="3500" dirty="0">
                <a:latin typeface="Times New Roman" pitchFamily="18" charset="0"/>
                <a:cs typeface="Times New Roman" pitchFamily="18" charset="0"/>
              </a:rPr>
              <a:t>Customer’s past purchase activity</a:t>
            </a:r>
          </a:p>
          <a:p>
            <a:pPr lvl="0" algn="just">
              <a:buFont typeface="Wingdings" pitchFamily="2" charset="2"/>
              <a:buChar char="Ø"/>
            </a:pPr>
            <a:r>
              <a:rPr lang="en-US" sz="3500" dirty="0">
                <a:latin typeface="Times New Roman" pitchFamily="18" charset="0"/>
                <a:cs typeface="Times New Roman" pitchFamily="18" charset="0"/>
              </a:rPr>
              <a:t>Geographical information</a:t>
            </a:r>
          </a:p>
          <a:p>
            <a:pPr lvl="0" algn="just">
              <a:buFont typeface="Wingdings" pitchFamily="2" charset="2"/>
              <a:buChar char="Ø"/>
            </a:pPr>
            <a:r>
              <a:rPr lang="en-US" sz="3500" dirty="0">
                <a:latin typeface="Times New Roman" pitchFamily="18" charset="0"/>
                <a:cs typeface="Times New Roman" pitchFamily="18" charset="0"/>
              </a:rPr>
              <a:t>The number of returning customers</a:t>
            </a:r>
          </a:p>
          <a:p>
            <a:pPr lvl="0" algn="just">
              <a:buFont typeface="Wingdings" pitchFamily="2" charset="2"/>
              <a:buChar char="Ø"/>
            </a:pPr>
            <a:r>
              <a:rPr lang="en-US" sz="3500" dirty="0">
                <a:latin typeface="Times New Roman" pitchFamily="18" charset="0"/>
                <a:cs typeface="Times New Roman" pitchFamily="18" charset="0"/>
              </a:rPr>
              <a:t>How many times a potential customer visits its online store before making a purchase</a:t>
            </a:r>
          </a:p>
          <a:p>
            <a:pPr algn="just"/>
            <a:endParaRPr lang="en-US" dirty="0"/>
          </a:p>
        </p:txBody>
      </p:sp>
    </p:spTree>
    <p:extLst>
      <p:ext uri="{BB962C8B-B14F-4D97-AF65-F5344CB8AC3E}">
        <p14:creationId xmlns:p14="http://schemas.microsoft.com/office/powerpoint/2010/main" val="4475865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38"/>
            <a:ext cx="11074400" cy="639762"/>
          </a:xfrm>
        </p:spPr>
        <p:txBody>
          <a:bodyPr>
            <a:normAutofit fontScale="90000"/>
          </a:bodyPr>
          <a:lstStyle/>
          <a:p>
            <a:pPr algn="l"/>
            <a:endParaRPr lang="en-US" dirty="0"/>
          </a:p>
        </p:txBody>
      </p:sp>
      <p:sp>
        <p:nvSpPr>
          <p:cNvPr id="3" name="Content Placeholder 2"/>
          <p:cNvSpPr>
            <a:spLocks noGrp="1"/>
          </p:cNvSpPr>
          <p:nvPr>
            <p:ph idx="1"/>
          </p:nvPr>
        </p:nvSpPr>
        <p:spPr>
          <a:xfrm>
            <a:off x="406400" y="1193800"/>
            <a:ext cx="11417300" cy="5321300"/>
          </a:xfrm>
        </p:spPr>
        <p:txBody>
          <a:bodyPr>
            <a:normAutofit/>
          </a:bodyPr>
          <a:lstStyle/>
          <a:p>
            <a:pPr algn="just">
              <a:buFont typeface="Wingdings" pitchFamily="2" charset="2"/>
              <a:buChar char="Ø"/>
            </a:pPr>
            <a:r>
              <a:rPr lang="en-US" sz="3200" dirty="0">
                <a:latin typeface="Times New Roman" pitchFamily="18" charset="0"/>
                <a:cs typeface="Times New Roman" pitchFamily="18" charset="0"/>
              </a:rPr>
              <a:t>“One thing in particular that’s been helpful for our growth is learning how many folks purchase as gifts, instead of for their own pets. That’s really helped us shape our retail strategy as well,” adds Tom Simon, its chief marketing officer.</a:t>
            </a:r>
          </a:p>
          <a:p>
            <a:pPr algn="just">
              <a:buFont typeface="Wingdings" pitchFamily="2" charset="2"/>
              <a:buChar char="Ø"/>
            </a:pPr>
            <a:endParaRPr lang="en-US" sz="3200" dirty="0">
              <a:latin typeface="Times New Roman" pitchFamily="18" charset="0"/>
              <a:cs typeface="Times New Roman" pitchFamily="18" charset="0"/>
            </a:endParaRPr>
          </a:p>
          <a:p>
            <a:pPr algn="just">
              <a:buFont typeface="Wingdings" pitchFamily="2" charset="2"/>
              <a:buChar char="Ø"/>
            </a:pPr>
            <a:r>
              <a:rPr lang="en-US" sz="3200" b="1" dirty="0">
                <a:latin typeface="Times New Roman" pitchFamily="18" charset="0"/>
                <a:cs typeface="Times New Roman" pitchFamily="18" charset="0"/>
              </a:rPr>
              <a:t>The results it achieved: </a:t>
            </a:r>
            <a:r>
              <a:rPr lang="en-US" sz="3200" dirty="0">
                <a:latin typeface="Times New Roman" pitchFamily="18" charset="0"/>
                <a:cs typeface="Times New Roman" pitchFamily="18" charset="0"/>
              </a:rPr>
              <a:t> Using </a:t>
            </a:r>
            <a:r>
              <a:rPr lang="en-US" sz="3200" dirty="0" err="1">
                <a:latin typeface="Times New Roman" pitchFamily="18" charset="0"/>
                <a:cs typeface="Times New Roman" pitchFamily="18" charset="0"/>
              </a:rPr>
              <a:t>Shopify</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Zookies</a:t>
            </a:r>
            <a:r>
              <a:rPr lang="en-US" sz="3200" dirty="0">
                <a:latin typeface="Times New Roman" pitchFamily="18" charset="0"/>
                <a:cs typeface="Times New Roman" pitchFamily="18" charset="0"/>
              </a:rPr>
              <a:t> Cookies was </a:t>
            </a:r>
            <a:r>
              <a:rPr lang="en-US" sz="3200" dirty="0">
                <a:solidFill>
                  <a:srgbClr val="FF0000"/>
                </a:solidFill>
                <a:latin typeface="Times New Roman" pitchFamily="18" charset="0"/>
                <a:cs typeface="Times New Roman" pitchFamily="18" charset="0"/>
              </a:rPr>
              <a:t>able to learn more about the flavors its customers were interested in. “That was a big help for us in early production to make sure we weren’t overdoing it on flavors that tended to move a little slower,”</a:t>
            </a:r>
            <a:r>
              <a:rPr lang="en-US" sz="3200" dirty="0">
                <a:latin typeface="Times New Roman" pitchFamily="18" charset="0"/>
                <a:cs typeface="Times New Roman" pitchFamily="18" charset="0"/>
              </a:rPr>
              <a:t> says Simon.</a:t>
            </a:r>
          </a:p>
          <a:p>
            <a:pPr algn="just"/>
            <a:endParaRPr lang="en-US" dirty="0"/>
          </a:p>
        </p:txBody>
      </p:sp>
    </p:spTree>
    <p:extLst>
      <p:ext uri="{BB962C8B-B14F-4D97-AF65-F5344CB8AC3E}">
        <p14:creationId xmlns:p14="http://schemas.microsoft.com/office/powerpoint/2010/main" val="31542279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365125"/>
            <a:ext cx="11391900" cy="1044575"/>
          </a:xfrm>
        </p:spPr>
        <p:txBody>
          <a:bodyPr>
            <a:normAutofit/>
          </a:bodyPr>
          <a:lstStyle/>
          <a:p>
            <a:pPr algn="ctr"/>
            <a:r>
              <a:rPr lang="en-US" b="1" dirty="0">
                <a:latin typeface="Times New Roman" pitchFamily="18" charset="0"/>
                <a:cs typeface="Times New Roman" pitchFamily="18" charset="0"/>
              </a:rPr>
              <a:t>Starbucks</a:t>
            </a:r>
          </a:p>
        </p:txBody>
      </p:sp>
      <p:sp>
        <p:nvSpPr>
          <p:cNvPr id="3" name="Content Placeholder 2"/>
          <p:cNvSpPr>
            <a:spLocks noGrp="1"/>
          </p:cNvSpPr>
          <p:nvPr>
            <p:ph idx="1"/>
          </p:nvPr>
        </p:nvSpPr>
        <p:spPr>
          <a:xfrm>
            <a:off x="495300" y="1825624"/>
            <a:ext cx="11188700" cy="4676775"/>
          </a:xfrm>
        </p:spPr>
        <p:txBody>
          <a:bodyPr>
            <a:normAutofit/>
          </a:bodyPr>
          <a:lstStyle/>
          <a:p>
            <a:pPr algn="just">
              <a:buFont typeface="Wingdings" pitchFamily="2" charset="2"/>
              <a:buChar char="Ø"/>
            </a:pPr>
            <a:r>
              <a:rPr lang="en-US" sz="3200" dirty="0">
                <a:latin typeface="Times New Roman" pitchFamily="18" charset="0"/>
                <a:cs typeface="Times New Roman" pitchFamily="18" charset="0"/>
              </a:rPr>
              <a:t>Starbucks has the uncanny ability to open a number of branches on the same block and enjoy a healthy level of profit from each. By using big data analytics to its advantage, Starbucks can predict the growth potential of each new store by looking at metrics such as location, traffic, area demographics and customer </a:t>
            </a:r>
            <a:r>
              <a:rPr lang="en-US" sz="3200" dirty="0" err="1">
                <a:latin typeface="Times New Roman" pitchFamily="18" charset="0"/>
                <a:cs typeface="Times New Roman" pitchFamily="18" charset="0"/>
              </a:rPr>
              <a:t>behaviour</a:t>
            </a:r>
            <a:r>
              <a:rPr lang="en-US" sz="3200" dirty="0">
                <a:latin typeface="Times New Roman" pitchFamily="18" charset="0"/>
                <a:cs typeface="Times New Roman" pitchFamily="18" charset="0"/>
              </a:rPr>
              <a:t>.</a:t>
            </a:r>
          </a:p>
        </p:txBody>
      </p:sp>
    </p:spTree>
    <p:extLst>
      <p:ext uri="{BB962C8B-B14F-4D97-AF65-F5344CB8AC3E}">
        <p14:creationId xmlns:p14="http://schemas.microsoft.com/office/powerpoint/2010/main" val="1454308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8" y="671332"/>
            <a:ext cx="10475028" cy="1157468"/>
          </a:xfrm>
        </p:spPr>
        <p:txBody>
          <a:bodyPr/>
          <a:lstStyle/>
          <a:p>
            <a:r>
              <a:rPr lang="en-US" b="1" u="sng" dirty="0">
                <a:latin typeface="Times New Roman" pitchFamily="18" charset="0"/>
                <a:cs typeface="Times New Roman" pitchFamily="18" charset="0"/>
                <a:sym typeface="+mn-ea"/>
              </a:rPr>
              <a:t>Manufacturers and Wholesalers</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277795" y="1562581"/>
            <a:ext cx="11352230" cy="4009544"/>
          </a:xfrm>
        </p:spPr>
        <p:txBody>
          <a:bodyPr>
            <a:normAutofit fontScale="97500"/>
          </a:bodyPr>
          <a:lstStyle/>
          <a:p>
            <a:pPr>
              <a:buFont typeface="Wingdings" pitchFamily="2" charset="2"/>
              <a:buChar char="Ø"/>
            </a:pPr>
            <a:endParaRPr lang="en-US" sz="3000" dirty="0">
              <a:latin typeface="Times New Roman" pitchFamily="18" charset="0"/>
              <a:cs typeface="Times New Roman" pitchFamily="18" charset="0"/>
            </a:endParaRPr>
          </a:p>
          <a:p>
            <a:pPr algn="just">
              <a:buFont typeface="Wingdings" pitchFamily="2" charset="2"/>
              <a:buChar char="Ø"/>
            </a:pPr>
            <a:r>
              <a:rPr lang="en-US" sz="3300" dirty="0">
                <a:latin typeface="Times New Roman" pitchFamily="18" charset="0"/>
                <a:cs typeface="Times New Roman" pitchFamily="18" charset="0"/>
              </a:rPr>
              <a:t> Manufacturers produce goods from raw materials using    machines and  labor. </a:t>
            </a:r>
          </a:p>
          <a:p>
            <a:pPr algn="just">
              <a:buFont typeface="Wingdings" pitchFamily="2" charset="2"/>
              <a:buChar char="Ø"/>
            </a:pPr>
            <a:r>
              <a:rPr lang="en-US" sz="3300" dirty="0">
                <a:latin typeface="Times New Roman" pitchFamily="18" charset="0"/>
                <a:cs typeface="Times New Roman" pitchFamily="18" charset="0"/>
              </a:rPr>
              <a:t>Once production is complete, wholesalers purchase the goods and sell them to retailers. </a:t>
            </a:r>
          </a:p>
          <a:p>
            <a:pPr algn="just">
              <a:buFont typeface="Wingdings" pitchFamily="2" charset="2"/>
              <a:buChar char="Ø"/>
            </a:pPr>
            <a:r>
              <a:rPr lang="en-US" sz="3300" dirty="0">
                <a:latin typeface="Times New Roman" pitchFamily="18" charset="0"/>
                <a:cs typeface="Times New Roman" pitchFamily="18" charset="0"/>
              </a:rPr>
              <a:t>Wholesalers sell large quantities of goods to retailers at low prices.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25"/>
            <a:ext cx="11125200" cy="358775"/>
          </a:xfrm>
        </p:spPr>
        <p:txBody>
          <a:bodyPr>
            <a:normAutofit fontScale="90000"/>
          </a:bodyPr>
          <a:lstStyle/>
          <a:p>
            <a:pPr algn="l"/>
            <a:endParaRPr lang="en-US" dirty="0"/>
          </a:p>
        </p:txBody>
      </p:sp>
      <p:sp>
        <p:nvSpPr>
          <p:cNvPr id="3" name="Content Placeholder 2"/>
          <p:cNvSpPr>
            <a:spLocks noGrp="1"/>
          </p:cNvSpPr>
          <p:nvPr>
            <p:ph idx="1"/>
          </p:nvPr>
        </p:nvSpPr>
        <p:spPr>
          <a:xfrm>
            <a:off x="457200" y="1304278"/>
            <a:ext cx="11188700" cy="5143500"/>
          </a:xfrm>
        </p:spPr>
        <p:txBody>
          <a:bodyPr>
            <a:normAutofit/>
          </a:bodyPr>
          <a:lstStyle/>
          <a:p>
            <a:pPr algn="just">
              <a:buFont typeface="Wingdings" pitchFamily="2" charset="2"/>
              <a:buChar char="Ø"/>
            </a:pPr>
            <a:r>
              <a:rPr lang="en-US" sz="3200" dirty="0">
                <a:latin typeface="Times New Roman" pitchFamily="18" charset="0"/>
                <a:cs typeface="Times New Roman" pitchFamily="18" charset="0"/>
              </a:rPr>
              <a:t>Moreover, </a:t>
            </a:r>
            <a:r>
              <a:rPr lang="en-US" sz="3200" dirty="0">
                <a:solidFill>
                  <a:srgbClr val="FF0000"/>
                </a:solidFill>
                <a:latin typeface="Times New Roman" pitchFamily="18" charset="0"/>
                <a:cs typeface="Times New Roman" pitchFamily="18" charset="0"/>
              </a:rPr>
              <a:t>Starbucks gathered insights from their 90-plus million transactions per week </a:t>
            </a:r>
            <a:r>
              <a:rPr lang="en-US" sz="3200" dirty="0">
                <a:latin typeface="Times New Roman" pitchFamily="18" charset="0"/>
                <a:cs typeface="Times New Roman" pitchFamily="18" charset="0"/>
              </a:rPr>
              <a:t>and used this data </a:t>
            </a:r>
            <a:r>
              <a:rPr lang="en-US" sz="3200" dirty="0">
                <a:solidFill>
                  <a:srgbClr val="FF0000"/>
                </a:solidFill>
                <a:latin typeface="Times New Roman" pitchFamily="18" charset="0"/>
                <a:cs typeface="Times New Roman" pitchFamily="18" charset="0"/>
              </a:rPr>
              <a:t>to deliver a personalized experience to its customers</a:t>
            </a:r>
            <a:r>
              <a:rPr lang="en-US" sz="3200" dirty="0">
                <a:latin typeface="Times New Roman" pitchFamily="18" charset="0"/>
                <a:cs typeface="Times New Roman" pitchFamily="18" charset="0"/>
              </a:rPr>
              <a:t>, sparking innovations including its tailored digital rewards scheme that becomes more intuitive the more data it gathers on a customers buying habits and purchase history.</a:t>
            </a:r>
          </a:p>
          <a:p>
            <a:pPr algn="just">
              <a:buFont typeface="Wingdings" pitchFamily="2" charset="2"/>
              <a:buChar char="Ø"/>
            </a:pPr>
            <a:endParaRPr lang="en-US" sz="3200" dirty="0">
              <a:latin typeface="Times New Roman" pitchFamily="18" charset="0"/>
              <a:cs typeface="Times New Roman" pitchFamily="18" charset="0"/>
            </a:endParaRPr>
          </a:p>
          <a:p>
            <a:pPr algn="just">
              <a:buFont typeface="Wingdings" pitchFamily="2" charset="2"/>
              <a:buChar char="Ø"/>
            </a:pPr>
            <a:r>
              <a:rPr lang="en-US" sz="3200" dirty="0">
                <a:latin typeface="Times New Roman" pitchFamily="18" charset="0"/>
                <a:cs typeface="Times New Roman" pitchFamily="18" charset="0"/>
              </a:rPr>
              <a:t>With reported revenue of $22.39 billion last year alone, it’s fair to say that Starbucks is a real retail winner.</a:t>
            </a:r>
          </a:p>
        </p:txBody>
      </p:sp>
    </p:spTree>
    <p:extLst>
      <p:ext uri="{BB962C8B-B14F-4D97-AF65-F5344CB8AC3E}">
        <p14:creationId xmlns:p14="http://schemas.microsoft.com/office/powerpoint/2010/main" val="7366718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125"/>
            <a:ext cx="11303000" cy="1057275"/>
          </a:xfrm>
        </p:spPr>
        <p:txBody>
          <a:bodyPr>
            <a:normAutofit/>
          </a:bodyPr>
          <a:lstStyle/>
          <a:p>
            <a:pPr algn="ctr"/>
            <a:r>
              <a:rPr lang="en-US" b="1" dirty="0">
                <a:latin typeface="Times New Roman" pitchFamily="18" charset="0"/>
                <a:cs typeface="Times New Roman" pitchFamily="18" charset="0"/>
              </a:rPr>
              <a:t>Black Friday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5624"/>
            <a:ext cx="11176000" cy="4651375"/>
          </a:xfrm>
        </p:spPr>
        <p:txBody>
          <a:bodyPr>
            <a:normAutofit/>
          </a:bodyPr>
          <a:lstStyle/>
          <a:p>
            <a:pPr algn="just">
              <a:buFont typeface="Wingdings" pitchFamily="2" charset="2"/>
              <a:buChar char="Ø"/>
            </a:pPr>
            <a:r>
              <a:rPr lang="en-US" sz="3200" b="1" dirty="0">
                <a:latin typeface="Times New Roman" pitchFamily="18" charset="0"/>
                <a:cs typeface="Times New Roman" pitchFamily="18" charset="0"/>
              </a:rPr>
              <a:t>Black Friday</a:t>
            </a:r>
            <a:r>
              <a:rPr lang="en-US" sz="3200" dirty="0">
                <a:latin typeface="Times New Roman" pitchFamily="18" charset="0"/>
                <a:cs typeface="Times New Roman" pitchFamily="18" charset="0"/>
              </a:rPr>
              <a:t> is on the day after </a:t>
            </a:r>
            <a:r>
              <a:rPr lang="en-US" sz="3200" b="1" dirty="0">
                <a:latin typeface="Times New Roman" pitchFamily="18" charset="0"/>
                <a:cs typeface="Times New Roman" pitchFamily="18" charset="0"/>
              </a:rPr>
              <a:t>Thanksgiving</a:t>
            </a:r>
            <a:r>
              <a:rPr lang="en-US" sz="3200" dirty="0">
                <a:latin typeface="Times New Roman" pitchFamily="18" charset="0"/>
                <a:cs typeface="Times New Roman" pitchFamily="18" charset="0"/>
              </a:rPr>
              <a:t>, which means that it will be on November 29. Based on previous </a:t>
            </a:r>
            <a:r>
              <a:rPr lang="en-US" sz="3200" b="1" dirty="0">
                <a:latin typeface="Times New Roman" pitchFamily="18" charset="0"/>
                <a:cs typeface="Times New Roman" pitchFamily="18" charset="0"/>
              </a:rPr>
              <a:t>Black</a:t>
            </a:r>
            <a:r>
              <a:rPr lang="en-US" sz="3200" dirty="0">
                <a:latin typeface="Times New Roman" pitchFamily="18" charset="0"/>
                <a:cs typeface="Times New Roman" pitchFamily="18" charset="0"/>
              </a:rPr>
              <a:t> Fridays, most </a:t>
            </a:r>
            <a:r>
              <a:rPr lang="en-US" sz="3200" b="1" dirty="0">
                <a:latin typeface="Times New Roman" pitchFamily="18" charset="0"/>
                <a:cs typeface="Times New Roman" pitchFamily="18" charset="0"/>
              </a:rPr>
              <a:t>Black Friday</a:t>
            </a:r>
            <a:r>
              <a:rPr lang="en-US" sz="3200" dirty="0">
                <a:latin typeface="Times New Roman" pitchFamily="18" charset="0"/>
                <a:cs typeface="Times New Roman" pitchFamily="18" charset="0"/>
              </a:rPr>
              <a:t> sales will </a:t>
            </a:r>
            <a:r>
              <a:rPr lang="en-US" sz="3200" b="1" dirty="0">
                <a:latin typeface="Times New Roman" pitchFamily="18" charset="0"/>
                <a:cs typeface="Times New Roman" pitchFamily="18" charset="0"/>
              </a:rPr>
              <a:t>start on Thanksgiving</a:t>
            </a:r>
            <a:r>
              <a:rPr lang="en-US" sz="3200" dirty="0">
                <a:latin typeface="Times New Roman" pitchFamily="18" charset="0"/>
                <a:cs typeface="Times New Roman" pitchFamily="18" charset="0"/>
              </a:rPr>
              <a:t> (or even before) and extend later throughout the </a:t>
            </a:r>
            <a:r>
              <a:rPr lang="en-US" sz="3200" b="1" dirty="0">
                <a:latin typeface="Times New Roman" pitchFamily="18" charset="0"/>
                <a:cs typeface="Times New Roman" pitchFamily="18" charset="0"/>
              </a:rPr>
              <a:t>Black Friday</a:t>
            </a:r>
            <a:r>
              <a:rPr lang="en-US" sz="3200" dirty="0">
                <a:latin typeface="Times New Roman" pitchFamily="18" charset="0"/>
                <a:cs typeface="Times New Roman" pitchFamily="18" charset="0"/>
              </a:rPr>
              <a:t> weekend and into Cyber Monday 2019.</a:t>
            </a:r>
          </a:p>
          <a:p>
            <a:pPr algn="just">
              <a:buFont typeface="Wingdings" pitchFamily="2" charset="2"/>
              <a:buChar char="Ø"/>
            </a:pPr>
            <a:endParaRPr lang="en-US" sz="3200" dirty="0">
              <a:latin typeface="Times New Roman" pitchFamily="18" charset="0"/>
              <a:cs typeface="Times New Roman" pitchFamily="18" charset="0"/>
            </a:endParaRPr>
          </a:p>
          <a:p>
            <a:pPr algn="just">
              <a:buFont typeface="Wingdings" pitchFamily="2" charset="2"/>
              <a:buChar char="Ø"/>
            </a:pPr>
            <a:r>
              <a:rPr lang="en-US" sz="3200" dirty="0">
                <a:latin typeface="Times New Roman" pitchFamily="18" charset="0"/>
                <a:cs typeface="Times New Roman" pitchFamily="18" charset="0"/>
              </a:rPr>
              <a:t>Black Friday is a marketing strategy created because retailers found an increase in sales during thanksgiving.</a:t>
            </a:r>
          </a:p>
        </p:txBody>
      </p:sp>
    </p:spTree>
    <p:extLst>
      <p:ext uri="{BB962C8B-B14F-4D97-AF65-F5344CB8AC3E}">
        <p14:creationId xmlns:p14="http://schemas.microsoft.com/office/powerpoint/2010/main" val="14673125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365125"/>
            <a:ext cx="11366500" cy="701675"/>
          </a:xfrm>
        </p:spPr>
        <p:txBody>
          <a:bodyPr/>
          <a:lstStyle/>
          <a:p>
            <a:pPr algn="l"/>
            <a:endParaRPr lang="en-US" dirty="0"/>
          </a:p>
        </p:txBody>
      </p:sp>
      <p:sp>
        <p:nvSpPr>
          <p:cNvPr id="3" name="Content Placeholder 2"/>
          <p:cNvSpPr>
            <a:spLocks noGrp="1"/>
          </p:cNvSpPr>
          <p:nvPr>
            <p:ph idx="1"/>
          </p:nvPr>
        </p:nvSpPr>
        <p:spPr>
          <a:xfrm>
            <a:off x="431800" y="1850378"/>
            <a:ext cx="11328400" cy="4597399"/>
          </a:xfrm>
        </p:spPr>
        <p:txBody>
          <a:bodyPr>
            <a:normAutofit/>
          </a:bodyPr>
          <a:lstStyle/>
          <a:p>
            <a:pPr algn="just">
              <a:buFont typeface="Wingdings" pitchFamily="2" charset="2"/>
              <a:buChar char="Ø"/>
            </a:pPr>
            <a:r>
              <a:rPr lang="en-US" sz="3200" dirty="0">
                <a:latin typeface="Times New Roman" pitchFamily="18" charset="0"/>
                <a:cs typeface="Times New Roman" pitchFamily="18" charset="0"/>
              </a:rPr>
              <a:t>Without a doubt, Black Friday and Cyber Monday are the most stressful days for retail businesses, and the most exciting days for consumers. In fact, the </a:t>
            </a:r>
            <a:r>
              <a:rPr lang="en-US" sz="3200" dirty="0">
                <a:solidFill>
                  <a:srgbClr val="FF0000"/>
                </a:solidFill>
                <a:latin typeface="Times New Roman" pitchFamily="18" charset="0"/>
                <a:cs typeface="Times New Roman" pitchFamily="18" charset="0"/>
              </a:rPr>
              <a:t>National Retail Federation estimates that sales in November and December are responsible for as much as 30% of retail annual sales.</a:t>
            </a:r>
          </a:p>
        </p:txBody>
      </p:sp>
    </p:spTree>
    <p:extLst>
      <p:ext uri="{BB962C8B-B14F-4D97-AF65-F5344CB8AC3E}">
        <p14:creationId xmlns:p14="http://schemas.microsoft.com/office/powerpoint/2010/main" val="31129857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5"/>
            <a:ext cx="11430000" cy="1057275"/>
          </a:xfrm>
        </p:spPr>
        <p:txBody>
          <a:bodyPr/>
          <a:lstStyle/>
          <a:p>
            <a:pPr algn="ctr"/>
            <a:r>
              <a:rPr lang="en-US" b="1" dirty="0">
                <a:latin typeface="Times New Roman" pitchFamily="18" charset="0"/>
                <a:cs typeface="Times New Roman" pitchFamily="18" charset="0"/>
              </a:rPr>
              <a:t>GROUPON</a:t>
            </a:r>
          </a:p>
        </p:txBody>
      </p:sp>
      <p:sp>
        <p:nvSpPr>
          <p:cNvPr id="3" name="Content Placeholder 2"/>
          <p:cNvSpPr>
            <a:spLocks noGrp="1"/>
          </p:cNvSpPr>
          <p:nvPr>
            <p:ph idx="1"/>
          </p:nvPr>
        </p:nvSpPr>
        <p:spPr>
          <a:xfrm>
            <a:off x="406400" y="1676400"/>
            <a:ext cx="11252200" cy="4660899"/>
          </a:xfrm>
        </p:spPr>
        <p:txBody>
          <a:bodyPr>
            <a:normAutofit lnSpcReduction="10000"/>
          </a:bodyPr>
          <a:lstStyle/>
          <a:p>
            <a:pPr algn="just">
              <a:buFont typeface="Wingdings" pitchFamily="2" charset="2"/>
              <a:buChar char="Ø"/>
            </a:pPr>
            <a:r>
              <a:rPr lang="en-US" sz="3200" dirty="0" err="1">
                <a:latin typeface="Times New Roman" pitchFamily="18" charset="0"/>
                <a:cs typeface="Times New Roman" pitchFamily="18" charset="0"/>
              </a:rPr>
              <a:t>Groupon</a:t>
            </a:r>
            <a:r>
              <a:rPr lang="en-US" sz="3200" dirty="0">
                <a:latin typeface="Times New Roman" pitchFamily="18" charset="0"/>
                <a:cs typeface="Times New Roman" pitchFamily="18" charset="0"/>
              </a:rPr>
              <a:t> is an e-commerce site that connects subscribers to discounts on activities, travel, and other goods and services. To serve that range of customers, </a:t>
            </a:r>
            <a:r>
              <a:rPr lang="en-US" sz="3200" dirty="0" err="1">
                <a:latin typeface="Times New Roman" pitchFamily="18" charset="0"/>
                <a:cs typeface="Times New Roman" pitchFamily="18" charset="0"/>
              </a:rPr>
              <a:t>Groupon</a:t>
            </a:r>
            <a:r>
              <a:rPr lang="en-US" sz="3200" dirty="0">
                <a:latin typeface="Times New Roman" pitchFamily="18" charset="0"/>
                <a:cs typeface="Times New Roman" pitchFamily="18" charset="0"/>
              </a:rPr>
              <a:t> must process over one terabyte of raw data every day.</a:t>
            </a:r>
          </a:p>
          <a:p>
            <a:pPr algn="just">
              <a:buFont typeface="Wingdings" pitchFamily="2" charset="2"/>
              <a:buChar char="Ø"/>
            </a:pPr>
            <a:endParaRPr lang="en-US" sz="3200" dirty="0">
              <a:latin typeface="Times New Roman" pitchFamily="18" charset="0"/>
              <a:cs typeface="Times New Roman" pitchFamily="18" charset="0"/>
            </a:endParaRPr>
          </a:p>
          <a:p>
            <a:pPr algn="just">
              <a:buFont typeface="Wingdings" pitchFamily="2" charset="2"/>
              <a:buChar char="Ø"/>
            </a:pPr>
            <a:r>
              <a:rPr lang="en-US" sz="3200" dirty="0">
                <a:latin typeface="Times New Roman" pitchFamily="18" charset="0"/>
                <a:cs typeface="Times New Roman" pitchFamily="18" charset="0"/>
              </a:rPr>
              <a:t>Argos is United Kingdom’s one of the leading retailer for toys, home furnishing and personal care offering more than 43,000 products. </a:t>
            </a:r>
            <a:r>
              <a:rPr lang="en-US" sz="3200" dirty="0">
                <a:solidFill>
                  <a:srgbClr val="FF0000"/>
                </a:solidFill>
                <a:latin typeface="Times New Roman" pitchFamily="18" charset="0"/>
                <a:cs typeface="Times New Roman" pitchFamily="18" charset="0"/>
              </a:rPr>
              <a:t>In 2013</a:t>
            </a:r>
            <a:r>
              <a:rPr lang="en-US" sz="3200" dirty="0">
                <a:latin typeface="Times New Roman" pitchFamily="18" charset="0"/>
                <a:cs typeface="Times New Roman" pitchFamily="18" charset="0"/>
              </a:rPr>
              <a:t>, the company wanted to embrace a “digital-first” approach, so they went for a </a:t>
            </a:r>
            <a:r>
              <a:rPr lang="en-US" sz="3200" dirty="0">
                <a:solidFill>
                  <a:srgbClr val="FF0000"/>
                </a:solidFill>
                <a:latin typeface="Times New Roman" pitchFamily="18" charset="0"/>
                <a:cs typeface="Times New Roman" pitchFamily="18" charset="0"/>
              </a:rPr>
              <a:t>colossal project of opening 53 new digital stores across UK.</a:t>
            </a:r>
          </a:p>
          <a:p>
            <a:pPr algn="just"/>
            <a:endParaRPr lang="en-US" dirty="0"/>
          </a:p>
        </p:txBody>
      </p:sp>
    </p:spTree>
    <p:extLst>
      <p:ext uri="{BB962C8B-B14F-4D97-AF65-F5344CB8AC3E}">
        <p14:creationId xmlns:p14="http://schemas.microsoft.com/office/powerpoint/2010/main" val="35496955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365125"/>
            <a:ext cx="11239500" cy="739775"/>
          </a:xfrm>
        </p:spPr>
        <p:txBody>
          <a:bodyPr/>
          <a:lstStyle/>
          <a:p>
            <a:endParaRPr lang="en-IN" dirty="0"/>
          </a:p>
        </p:txBody>
      </p:sp>
      <p:sp>
        <p:nvSpPr>
          <p:cNvPr id="3" name="Content Placeholder 2"/>
          <p:cNvSpPr>
            <a:spLocks noGrp="1"/>
          </p:cNvSpPr>
          <p:nvPr>
            <p:ph idx="1"/>
          </p:nvPr>
        </p:nvSpPr>
        <p:spPr>
          <a:xfrm>
            <a:off x="431800" y="1676400"/>
            <a:ext cx="11252200" cy="4749799"/>
          </a:xfrm>
        </p:spPr>
        <p:txBody>
          <a:bodyPr/>
          <a:lstStyle/>
          <a:p>
            <a:pPr>
              <a:buFont typeface="Wingdings" pitchFamily="2" charset="2"/>
              <a:buChar char="Ø"/>
            </a:pPr>
            <a:r>
              <a:rPr lang="en-US" sz="3200" dirty="0">
                <a:latin typeface="Times New Roman" pitchFamily="18" charset="0"/>
                <a:cs typeface="Times New Roman" pitchFamily="18" charset="0"/>
              </a:rPr>
              <a:t>But a huge challenge also came up with this project. Argos wanted to know their customers reaction to this heavy change in store’s look and feel. They </a:t>
            </a:r>
            <a:r>
              <a:rPr lang="en-US" sz="3200" dirty="0">
                <a:solidFill>
                  <a:srgbClr val="FF0000"/>
                </a:solidFill>
                <a:latin typeface="Times New Roman" pitchFamily="18" charset="0"/>
                <a:cs typeface="Times New Roman" pitchFamily="18" charset="0"/>
              </a:rPr>
              <a:t>decided to track and monitor what customers were saying </a:t>
            </a:r>
            <a:r>
              <a:rPr lang="en-US" sz="3200" dirty="0">
                <a:latin typeface="Times New Roman" pitchFamily="18" charset="0"/>
                <a:cs typeface="Times New Roman" pitchFamily="18" charset="0"/>
              </a:rPr>
              <a:t>about them in social media channels. </a:t>
            </a:r>
            <a:r>
              <a:rPr lang="en-US" sz="3200" dirty="0" err="1">
                <a:latin typeface="Times New Roman" pitchFamily="18" charset="0"/>
                <a:cs typeface="Times New Roman" pitchFamily="18" charset="0"/>
              </a:rPr>
              <a:t>Brandwatch</a:t>
            </a:r>
            <a:r>
              <a:rPr lang="en-US" sz="3200" dirty="0">
                <a:latin typeface="Times New Roman" pitchFamily="18" charset="0"/>
                <a:cs typeface="Times New Roman" pitchFamily="18" charset="0"/>
              </a:rPr>
              <a:t> Analytics became their provider of social listening platform. The </a:t>
            </a:r>
            <a:r>
              <a:rPr lang="en-US" sz="3200" dirty="0">
                <a:solidFill>
                  <a:srgbClr val="FF0000"/>
                </a:solidFill>
                <a:latin typeface="Times New Roman" pitchFamily="18" charset="0"/>
                <a:cs typeface="Times New Roman" pitchFamily="18" charset="0"/>
              </a:rPr>
              <a:t>platform offered sentiment analysis features,</a:t>
            </a:r>
            <a:r>
              <a:rPr lang="en-US" sz="3200" dirty="0">
                <a:latin typeface="Times New Roman" pitchFamily="18" charset="0"/>
                <a:cs typeface="Times New Roman" pitchFamily="18" charset="0"/>
              </a:rPr>
              <a:t> it allowed Argos to understand people’s general sentiment about the change.</a:t>
            </a:r>
          </a:p>
          <a:p>
            <a:endParaRPr lang="en-IN" dirty="0"/>
          </a:p>
        </p:txBody>
      </p:sp>
    </p:spTree>
    <p:extLst>
      <p:ext uri="{BB962C8B-B14F-4D97-AF65-F5344CB8AC3E}">
        <p14:creationId xmlns:p14="http://schemas.microsoft.com/office/powerpoint/2010/main" val="89238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0" y="223838"/>
            <a:ext cx="11391900" cy="715962"/>
          </a:xfrm>
        </p:spPr>
        <p:txBody>
          <a:bodyPr>
            <a:normAutofit/>
          </a:bodyPr>
          <a:lstStyle/>
          <a:p>
            <a:pPr algn="ctr"/>
            <a:r>
              <a:rPr lang="en-US" b="1" dirty="0">
                <a:latin typeface="Times New Roman" pitchFamily="18" charset="0"/>
                <a:cs typeface="Times New Roman" pitchFamily="18" charset="0"/>
              </a:rPr>
              <a:t>ARGOS</a:t>
            </a:r>
          </a:p>
        </p:txBody>
      </p:sp>
      <p:sp>
        <p:nvSpPr>
          <p:cNvPr id="3" name="Content Placeholder 2"/>
          <p:cNvSpPr>
            <a:spLocks noGrp="1"/>
          </p:cNvSpPr>
          <p:nvPr>
            <p:ph idx="1"/>
          </p:nvPr>
        </p:nvSpPr>
        <p:spPr>
          <a:xfrm>
            <a:off x="393700" y="1282700"/>
            <a:ext cx="11303000" cy="5245100"/>
          </a:xfrm>
        </p:spPr>
        <p:txBody>
          <a:bodyPr>
            <a:noAutofit/>
          </a:bodyPr>
          <a:lstStyle/>
          <a:p>
            <a:pPr algn="just">
              <a:buFont typeface="Wingdings" pitchFamily="2" charset="2"/>
              <a:buChar char="Ø"/>
            </a:pPr>
            <a:r>
              <a:rPr lang="en-US" sz="3000" dirty="0">
                <a:latin typeface="Times New Roman" pitchFamily="18" charset="0"/>
                <a:cs typeface="Times New Roman" pitchFamily="18" charset="0"/>
              </a:rPr>
              <a:t>Argos is United Kingdom’s one of the leading retailer for toys, home furnishing and personal care offering more than 43,000 products. </a:t>
            </a:r>
            <a:r>
              <a:rPr lang="en-US" sz="3000" dirty="0">
                <a:solidFill>
                  <a:srgbClr val="FF0000"/>
                </a:solidFill>
                <a:latin typeface="Times New Roman" pitchFamily="18" charset="0"/>
                <a:cs typeface="Times New Roman" pitchFamily="18" charset="0"/>
              </a:rPr>
              <a:t>In 2013</a:t>
            </a:r>
            <a:r>
              <a:rPr lang="en-US" sz="3000" dirty="0">
                <a:latin typeface="Times New Roman" pitchFamily="18" charset="0"/>
                <a:cs typeface="Times New Roman" pitchFamily="18" charset="0"/>
              </a:rPr>
              <a:t>, the company wanted to embrace a “digital-first” approach, so they went for a </a:t>
            </a:r>
            <a:r>
              <a:rPr lang="en-US" sz="3000" dirty="0">
                <a:solidFill>
                  <a:srgbClr val="FF0000"/>
                </a:solidFill>
                <a:latin typeface="Times New Roman" pitchFamily="18" charset="0"/>
                <a:cs typeface="Times New Roman" pitchFamily="18" charset="0"/>
              </a:rPr>
              <a:t>colossal project of opening 53 new digital stores across UK.</a:t>
            </a:r>
          </a:p>
          <a:p>
            <a:pPr algn="just">
              <a:buFont typeface="Wingdings" pitchFamily="2" charset="2"/>
              <a:buChar char="Ø"/>
            </a:pPr>
            <a:r>
              <a:rPr lang="en-US" sz="3000" dirty="0">
                <a:latin typeface="Times New Roman" pitchFamily="18" charset="0"/>
                <a:cs typeface="Times New Roman" pitchFamily="18" charset="0"/>
              </a:rPr>
              <a:t>But a huge challenge also came up with this project. Argos wanted to know their customers reaction to this heavy change in store’s look and feel. They </a:t>
            </a:r>
            <a:r>
              <a:rPr lang="en-US" sz="3000" dirty="0">
                <a:solidFill>
                  <a:srgbClr val="FF0000"/>
                </a:solidFill>
                <a:latin typeface="Times New Roman" pitchFamily="18" charset="0"/>
                <a:cs typeface="Times New Roman" pitchFamily="18" charset="0"/>
              </a:rPr>
              <a:t>decided to track and monitor what customers were saying </a:t>
            </a:r>
            <a:r>
              <a:rPr lang="en-US" sz="3000" dirty="0">
                <a:latin typeface="Times New Roman" pitchFamily="18" charset="0"/>
                <a:cs typeface="Times New Roman" pitchFamily="18" charset="0"/>
              </a:rPr>
              <a:t>about them in social media channels. </a:t>
            </a:r>
            <a:r>
              <a:rPr lang="en-US" sz="3000" dirty="0" err="1">
                <a:latin typeface="Times New Roman" pitchFamily="18" charset="0"/>
                <a:cs typeface="Times New Roman" pitchFamily="18" charset="0"/>
              </a:rPr>
              <a:t>Brandwatch</a:t>
            </a:r>
            <a:r>
              <a:rPr lang="en-US" sz="3000" dirty="0">
                <a:latin typeface="Times New Roman" pitchFamily="18" charset="0"/>
                <a:cs typeface="Times New Roman" pitchFamily="18" charset="0"/>
              </a:rPr>
              <a:t> Analytics became their provider of social listening platform. The </a:t>
            </a:r>
            <a:r>
              <a:rPr lang="en-US" sz="3000" dirty="0">
                <a:solidFill>
                  <a:srgbClr val="FF0000"/>
                </a:solidFill>
                <a:latin typeface="Times New Roman" pitchFamily="18" charset="0"/>
                <a:cs typeface="Times New Roman" pitchFamily="18" charset="0"/>
              </a:rPr>
              <a:t>platform offered sentiment analysis features,</a:t>
            </a:r>
            <a:r>
              <a:rPr lang="en-US" sz="3000" dirty="0">
                <a:latin typeface="Times New Roman" pitchFamily="18" charset="0"/>
                <a:cs typeface="Times New Roman" pitchFamily="18" charset="0"/>
              </a:rPr>
              <a:t> it allowed Argos to understand people’s general sentiment about the change.</a:t>
            </a:r>
          </a:p>
        </p:txBody>
      </p:sp>
    </p:spTree>
    <p:extLst>
      <p:ext uri="{BB962C8B-B14F-4D97-AF65-F5344CB8AC3E}">
        <p14:creationId xmlns:p14="http://schemas.microsoft.com/office/powerpoint/2010/main" val="33201165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152400"/>
            <a:ext cx="11226800" cy="731838"/>
          </a:xfrm>
        </p:spPr>
        <p:txBody>
          <a:bodyPr>
            <a:normAutofit/>
          </a:bodyPr>
          <a:lstStyle/>
          <a:p>
            <a:pPr algn="l"/>
            <a:endParaRPr lang="en-US" dirty="0"/>
          </a:p>
        </p:txBody>
      </p:sp>
      <p:sp>
        <p:nvSpPr>
          <p:cNvPr id="3" name="Content Placeholder 2"/>
          <p:cNvSpPr>
            <a:spLocks noGrp="1"/>
          </p:cNvSpPr>
          <p:nvPr>
            <p:ph idx="1"/>
          </p:nvPr>
        </p:nvSpPr>
        <p:spPr>
          <a:xfrm>
            <a:off x="508000" y="914401"/>
            <a:ext cx="11074400" cy="5664199"/>
          </a:xfrm>
        </p:spPr>
        <p:txBody>
          <a:bodyPr>
            <a:noAutofit/>
          </a:bodyPr>
          <a:lstStyle/>
          <a:p>
            <a:pPr algn="just">
              <a:buFont typeface="Wingdings" pitchFamily="2" charset="2"/>
              <a:buChar char="Ø"/>
            </a:pPr>
            <a:r>
              <a:rPr lang="en-US" sz="3200" dirty="0">
                <a:latin typeface="Times New Roman" pitchFamily="18" charset="0"/>
                <a:cs typeface="Times New Roman" pitchFamily="18" charset="0"/>
              </a:rPr>
              <a:t>Other significant insights that Argos received with this platform are:</a:t>
            </a:r>
          </a:p>
          <a:p>
            <a:pPr algn="just" fontAlgn="base">
              <a:buFont typeface="Wingdings" pitchFamily="2" charset="2"/>
              <a:buChar char="Ø"/>
            </a:pPr>
            <a:r>
              <a:rPr lang="en-US" sz="3200" dirty="0">
                <a:latin typeface="Times New Roman" pitchFamily="18" charset="0"/>
                <a:cs typeface="Times New Roman" pitchFamily="18" charset="0"/>
              </a:rPr>
              <a:t>Demographic and behavioral features of the individuals who commented about Argos</a:t>
            </a:r>
          </a:p>
          <a:p>
            <a:pPr algn="just" fontAlgn="base">
              <a:buFont typeface="Wingdings" pitchFamily="2" charset="2"/>
              <a:buChar char="Ø"/>
            </a:pPr>
            <a:r>
              <a:rPr lang="en-US" sz="3200" dirty="0">
                <a:latin typeface="Times New Roman" pitchFamily="18" charset="0"/>
                <a:cs typeface="Times New Roman" pitchFamily="18" charset="0"/>
              </a:rPr>
              <a:t>Difference of sentiments according to gender, region and user journey</a:t>
            </a:r>
          </a:p>
          <a:p>
            <a:pPr algn="just">
              <a:buFont typeface="Wingdings" pitchFamily="2" charset="2"/>
              <a:buChar char="Ø"/>
            </a:pPr>
            <a:r>
              <a:rPr lang="en-US" sz="3200" dirty="0">
                <a:latin typeface="Times New Roman" pitchFamily="18" charset="0"/>
                <a:cs typeface="Times New Roman" pitchFamily="18" charset="0"/>
              </a:rPr>
              <a:t>The social monitoring data provide Argos some valuable inputs. For example</a:t>
            </a:r>
            <a:r>
              <a:rPr lang="en-US" sz="3200" dirty="0">
                <a:solidFill>
                  <a:srgbClr val="FF0000"/>
                </a:solidFill>
                <a:latin typeface="Times New Roman" pitchFamily="18" charset="0"/>
                <a:cs typeface="Times New Roman" pitchFamily="18" charset="0"/>
              </a:rPr>
              <a:t>, the male population welcomed the digital change more cordially than their female counterpart.</a:t>
            </a:r>
            <a:r>
              <a:rPr lang="en-US" sz="3200" dirty="0">
                <a:latin typeface="Times New Roman" pitchFamily="18" charset="0"/>
                <a:cs typeface="Times New Roman" pitchFamily="18" charset="0"/>
              </a:rPr>
              <a:t> </a:t>
            </a:r>
            <a:r>
              <a:rPr lang="en-US" sz="3200" dirty="0">
                <a:solidFill>
                  <a:srgbClr val="FF0000"/>
                </a:solidFill>
                <a:latin typeface="Times New Roman" pitchFamily="18" charset="0"/>
                <a:cs typeface="Times New Roman" pitchFamily="18" charset="0"/>
              </a:rPr>
              <a:t>Londoners were more favorable to the new concept of stores.</a:t>
            </a:r>
            <a:r>
              <a:rPr lang="en-US" sz="3200" dirty="0">
                <a:latin typeface="Times New Roman" pitchFamily="18" charset="0"/>
                <a:cs typeface="Times New Roman" pitchFamily="18" charset="0"/>
              </a:rPr>
              <a:t> Overall, these data continuously helping Argos to mold their operations to increase customer satisfaction level and boosting profitability.</a:t>
            </a:r>
          </a:p>
        </p:txBody>
      </p:sp>
    </p:spTree>
    <p:extLst>
      <p:ext uri="{BB962C8B-B14F-4D97-AF65-F5344CB8AC3E}">
        <p14:creationId xmlns:p14="http://schemas.microsoft.com/office/powerpoint/2010/main" val="4295959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11277600" cy="919162"/>
          </a:xfrm>
        </p:spPr>
        <p:txBody>
          <a:bodyPr>
            <a:normAutofit/>
          </a:bodyPr>
          <a:lstStyle/>
          <a:p>
            <a:pPr algn="ctr"/>
            <a:r>
              <a:rPr lang="en-US" b="1" dirty="0">
                <a:latin typeface="Times New Roman" pitchFamily="18" charset="0"/>
                <a:cs typeface="Times New Roman" pitchFamily="18" charset="0"/>
              </a:rPr>
              <a:t>TARGET</a:t>
            </a:r>
          </a:p>
        </p:txBody>
      </p:sp>
      <p:sp>
        <p:nvSpPr>
          <p:cNvPr id="3" name="Content Placeholder 2"/>
          <p:cNvSpPr>
            <a:spLocks noGrp="1"/>
          </p:cNvSpPr>
          <p:nvPr>
            <p:ph idx="1"/>
          </p:nvPr>
        </p:nvSpPr>
        <p:spPr>
          <a:xfrm>
            <a:off x="444500" y="1511300"/>
            <a:ext cx="11315700" cy="4965700"/>
          </a:xfrm>
        </p:spPr>
        <p:txBody>
          <a:bodyPr>
            <a:normAutofit/>
          </a:bodyPr>
          <a:lstStyle/>
          <a:p>
            <a:pPr algn="just">
              <a:buFont typeface="Wingdings" pitchFamily="2" charset="2"/>
              <a:buChar char="Ø"/>
            </a:pPr>
            <a:r>
              <a:rPr lang="en-US" sz="3200" dirty="0">
                <a:latin typeface="Times New Roman" pitchFamily="18" charset="0"/>
                <a:cs typeface="Times New Roman" pitchFamily="18" charset="0"/>
              </a:rPr>
              <a:t>The company keeps the customer information in Guest ID that tracks extensive range of data like </a:t>
            </a:r>
            <a:r>
              <a:rPr lang="en-US" sz="3200" dirty="0">
                <a:solidFill>
                  <a:srgbClr val="FF0000"/>
                </a:solidFill>
                <a:latin typeface="Times New Roman" pitchFamily="18" charset="0"/>
                <a:cs typeface="Times New Roman" pitchFamily="18" charset="0"/>
              </a:rPr>
              <a:t>purchase history, card usage, survey responses, support issues, email responses, web site clicks and so on. </a:t>
            </a:r>
            <a:r>
              <a:rPr lang="en-US" sz="3200" dirty="0">
                <a:latin typeface="Times New Roman" pitchFamily="18" charset="0"/>
                <a:cs typeface="Times New Roman" pitchFamily="18" charset="0"/>
              </a:rPr>
              <a:t>This activity data is then further supplemented by purchasing </a:t>
            </a:r>
            <a:r>
              <a:rPr lang="en-US" sz="3200" dirty="0">
                <a:solidFill>
                  <a:srgbClr val="FF0000"/>
                </a:solidFill>
                <a:latin typeface="Times New Roman" pitchFamily="18" charset="0"/>
                <a:cs typeface="Times New Roman" pitchFamily="18" charset="0"/>
              </a:rPr>
              <a:t>demographic data like age, religion, education, marital status, children’s number, estimated income, job history </a:t>
            </a:r>
            <a:r>
              <a:rPr lang="en-US" sz="3200" dirty="0">
                <a:latin typeface="Times New Roman" pitchFamily="18" charset="0"/>
                <a:cs typeface="Times New Roman" pitchFamily="18" charset="0"/>
              </a:rPr>
              <a:t>and significant life events such as when you last moved or if you have been divorced or ever declared bankruptcy.</a:t>
            </a:r>
          </a:p>
        </p:txBody>
      </p:sp>
    </p:spTree>
    <p:extLst>
      <p:ext uri="{BB962C8B-B14F-4D97-AF65-F5344CB8AC3E}">
        <p14:creationId xmlns:p14="http://schemas.microsoft.com/office/powerpoint/2010/main" val="31917192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274638"/>
            <a:ext cx="11595100" cy="398462"/>
          </a:xfrm>
        </p:spPr>
        <p:txBody>
          <a:bodyPr>
            <a:normAutofit fontScale="90000"/>
          </a:bodyPr>
          <a:lstStyle/>
          <a:p>
            <a:pPr algn="l"/>
            <a:endParaRPr lang="en-US" dirty="0"/>
          </a:p>
        </p:txBody>
      </p:sp>
      <p:sp>
        <p:nvSpPr>
          <p:cNvPr id="3" name="Content Placeholder 2"/>
          <p:cNvSpPr>
            <a:spLocks noGrp="1"/>
          </p:cNvSpPr>
          <p:nvPr>
            <p:ph idx="1"/>
          </p:nvPr>
        </p:nvSpPr>
        <p:spPr>
          <a:xfrm>
            <a:off x="381000" y="914401"/>
            <a:ext cx="11252200" cy="5613399"/>
          </a:xfrm>
        </p:spPr>
        <p:txBody>
          <a:bodyPr>
            <a:normAutofit/>
          </a:bodyPr>
          <a:lstStyle/>
          <a:p>
            <a:pPr algn="just">
              <a:buFont typeface="Wingdings" pitchFamily="2" charset="2"/>
              <a:buChar char="Ø"/>
            </a:pPr>
            <a:r>
              <a:rPr lang="en-US" sz="3200" dirty="0">
                <a:latin typeface="Times New Roman" pitchFamily="18" charset="0"/>
                <a:cs typeface="Times New Roman" pitchFamily="18" charset="0"/>
              </a:rPr>
              <a:t>From the huge amount of customer data Target tracked, it </a:t>
            </a:r>
            <a:r>
              <a:rPr lang="en-US" sz="3200" dirty="0">
                <a:solidFill>
                  <a:srgbClr val="FF0000"/>
                </a:solidFill>
                <a:latin typeface="Times New Roman" pitchFamily="18" charset="0"/>
                <a:cs typeface="Times New Roman" pitchFamily="18" charset="0"/>
              </a:rPr>
              <a:t>saw a purchasing pattern of the woman who were in different phases of pregnancy.</a:t>
            </a:r>
            <a:r>
              <a:rPr lang="en-US" sz="3200" dirty="0">
                <a:latin typeface="Times New Roman" pitchFamily="18" charset="0"/>
                <a:cs typeface="Times New Roman" pitchFamily="18" charset="0"/>
              </a:rPr>
              <a:t> For instance, </a:t>
            </a:r>
            <a:r>
              <a:rPr lang="en-US" sz="3200" dirty="0">
                <a:solidFill>
                  <a:srgbClr val="FF0000"/>
                </a:solidFill>
                <a:latin typeface="Times New Roman" pitchFamily="18" charset="0"/>
                <a:cs typeface="Times New Roman" pitchFamily="18" charset="0"/>
              </a:rPr>
              <a:t>during the first 20 weeks pregnant women began purchasing calcium, magnesium and zinc supplements. In the second trimester, pregnant women began buying larger jeans and larger quantities of sanitizers.</a:t>
            </a:r>
            <a:r>
              <a:rPr lang="en-US" sz="3200" dirty="0">
                <a:latin typeface="Times New Roman" pitchFamily="18" charset="0"/>
                <a:cs typeface="Times New Roman" pitchFamily="18" charset="0"/>
              </a:rPr>
              <a:t> From the pattern, Target was able to identify pregnant customers even though they have not notified their pregnancy status to Target. Based on these customer information, Target started targeted product promotions to specific buyer segment. The financial result was astonishing for Target. </a:t>
            </a:r>
            <a:r>
              <a:rPr lang="en-US" sz="3200" dirty="0">
                <a:solidFill>
                  <a:srgbClr val="FF0000"/>
                </a:solidFill>
                <a:latin typeface="Times New Roman" pitchFamily="18" charset="0"/>
                <a:cs typeface="Times New Roman" pitchFamily="18" charset="0"/>
              </a:rPr>
              <a:t>It grew its revenue from </a:t>
            </a:r>
            <a:r>
              <a:rPr lang="en-US" sz="3200" b="1" dirty="0">
                <a:solidFill>
                  <a:srgbClr val="FF0000"/>
                </a:solidFill>
                <a:latin typeface="Times New Roman" pitchFamily="18" charset="0"/>
                <a:cs typeface="Times New Roman" pitchFamily="18" charset="0"/>
              </a:rPr>
              <a:t>$44 billion to $67 billion</a:t>
            </a:r>
            <a:r>
              <a:rPr lang="en-US" sz="3200" dirty="0">
                <a:latin typeface="Times New Roman" pitchFamily="18" charset="0"/>
                <a:cs typeface="Times New Roman" pitchFamily="18" charset="0"/>
              </a:rPr>
              <a:t> after they started utilizing this data analytics.</a:t>
            </a:r>
          </a:p>
        </p:txBody>
      </p:sp>
    </p:spTree>
    <p:extLst>
      <p:ext uri="{BB962C8B-B14F-4D97-AF65-F5344CB8AC3E}">
        <p14:creationId xmlns:p14="http://schemas.microsoft.com/office/powerpoint/2010/main" val="7149572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target"/>
          <p:cNvPicPr>
            <a:picLocks noChangeAspect="1" noChangeArrowheads="1"/>
          </p:cNvPicPr>
          <p:nvPr/>
        </p:nvPicPr>
        <p:blipFill>
          <a:blip r:embed="rId2"/>
          <a:srcRect/>
          <a:stretch>
            <a:fillRect/>
          </a:stretch>
        </p:blipFill>
        <p:spPr bwMode="auto">
          <a:xfrm>
            <a:off x="146756" y="304800"/>
            <a:ext cx="11740441" cy="6096000"/>
          </a:xfrm>
          <a:prstGeom prst="rect">
            <a:avLst/>
          </a:prstGeom>
          <a:noFill/>
        </p:spPr>
      </p:pic>
    </p:spTree>
    <p:extLst>
      <p:ext uri="{BB962C8B-B14F-4D97-AF65-F5344CB8AC3E}">
        <p14:creationId xmlns:p14="http://schemas.microsoft.com/office/powerpoint/2010/main" val="3676944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8" y="365125"/>
            <a:ext cx="11053761" cy="1325563"/>
          </a:xfrm>
        </p:spPr>
        <p:txBody>
          <a:bodyPr/>
          <a:lstStyle/>
          <a:p>
            <a:r>
              <a:rPr lang="en-US" b="1" u="sng" dirty="0">
                <a:latin typeface="Times New Roman" pitchFamily="18" charset="0"/>
                <a:cs typeface="Times New Roman" pitchFamily="18" charset="0"/>
                <a:sym typeface="+mn-ea"/>
              </a:rPr>
              <a:t>Retailer</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300039" y="1914524"/>
            <a:ext cx="11515724" cy="4643439"/>
          </a:xfrm>
        </p:spPr>
        <p:txBody>
          <a:bodyPr>
            <a:noAutofit/>
          </a:bodyPr>
          <a:lstStyle/>
          <a:p>
            <a:pPr algn="just">
              <a:buFont typeface="Wingdings" pitchFamily="2" charset="2"/>
              <a:buChar char="Ø"/>
            </a:pPr>
            <a:r>
              <a:rPr lang="en-US" sz="3200" dirty="0">
                <a:latin typeface="Times New Roman" pitchFamily="18" charset="0"/>
                <a:cs typeface="Times New Roman" pitchFamily="18" charset="0"/>
              </a:rPr>
              <a:t>Retailers purchase goods either from the wholesaler or directly from the manufacturer. </a:t>
            </a:r>
          </a:p>
          <a:p>
            <a:pPr algn="just">
              <a:buFont typeface="Wingdings" pitchFamily="2" charset="2"/>
              <a:buChar char="Ø"/>
            </a:pPr>
            <a:r>
              <a:rPr lang="en-US" sz="3200" dirty="0">
                <a:latin typeface="Times New Roman" pitchFamily="18" charset="0"/>
                <a:cs typeface="Times New Roman" pitchFamily="18" charset="0"/>
              </a:rPr>
              <a:t>From there they will sell those goods in small quantities to end users.</a:t>
            </a:r>
          </a:p>
          <a:p>
            <a:pPr marL="0" indent="0" algn="just">
              <a:buNone/>
            </a:pPr>
            <a:r>
              <a:rPr lang="en-US" sz="4000" b="1" u="sng" dirty="0">
                <a:latin typeface="Times New Roman" pitchFamily="18" charset="0"/>
                <a:cs typeface="Times New Roman" pitchFamily="18" charset="0"/>
                <a:sym typeface="+mn-ea"/>
              </a:rPr>
              <a:t>Consumer</a:t>
            </a:r>
          </a:p>
          <a:p>
            <a:pPr marL="0" lvl="4" indent="0" algn="just">
              <a:spcBef>
                <a:spcPts val="1000"/>
              </a:spcBef>
              <a:buNone/>
            </a:pPr>
            <a:endParaRPr lang="en-US" sz="2000" dirty="0">
              <a:latin typeface="Times New Roman" pitchFamily="18" charset="0"/>
              <a:cs typeface="Times New Roman" pitchFamily="18" charset="0"/>
              <a:sym typeface="+mn-ea"/>
            </a:endParaRPr>
          </a:p>
          <a:p>
            <a:pPr marL="457200" lvl="4" indent="-457200" algn="just">
              <a:spcBef>
                <a:spcPts val="1000"/>
              </a:spcBef>
              <a:buFont typeface="Wingdings" pitchFamily="2" charset="2"/>
              <a:buChar char="Ø"/>
            </a:pPr>
            <a:r>
              <a:rPr lang="en-US" sz="3200" dirty="0">
                <a:latin typeface="Times New Roman" pitchFamily="18" charset="0"/>
                <a:cs typeface="Times New Roman" pitchFamily="18" charset="0"/>
                <a:sym typeface="+mn-ea"/>
              </a:rPr>
              <a:t>Purchases goods from the retailer in small quantities to satisfy demand.</a:t>
            </a:r>
            <a:endParaRPr lang="en-US" sz="3200" dirty="0">
              <a:latin typeface="Times New Roman" pitchFamily="18" charset="0"/>
              <a:cs typeface="Times New Roman" pitchFamily="18" charset="0"/>
            </a:endParaRPr>
          </a:p>
          <a:p>
            <a:pPr algn="just">
              <a:buFont typeface="Wingdings" pitchFamily="2" charset="2"/>
              <a:buChar char="Ø"/>
            </a:pPr>
            <a:endParaRPr lang="en-US" sz="3000" dirty="0">
              <a:latin typeface="Times New Roman" pitchFamily="18" charset="0"/>
              <a:cs typeface="Times New Roman"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127000"/>
            <a:ext cx="11582400" cy="685800"/>
          </a:xfrm>
        </p:spPr>
        <p:txBody>
          <a:bodyPr>
            <a:normAutofit fontScale="90000"/>
          </a:bodyPr>
          <a:lstStyle/>
          <a:p>
            <a:pPr algn="ctr"/>
            <a:r>
              <a:rPr lang="en-US" b="1" dirty="0">
                <a:latin typeface="Times New Roman" pitchFamily="18" charset="0"/>
                <a:cs typeface="Times New Roman" pitchFamily="18" charset="0"/>
              </a:rPr>
              <a:t>IKEA</a:t>
            </a:r>
          </a:p>
        </p:txBody>
      </p:sp>
      <p:sp>
        <p:nvSpPr>
          <p:cNvPr id="3" name="Content Placeholder 2"/>
          <p:cNvSpPr>
            <a:spLocks noGrp="1"/>
          </p:cNvSpPr>
          <p:nvPr>
            <p:ph idx="1"/>
          </p:nvPr>
        </p:nvSpPr>
        <p:spPr>
          <a:xfrm>
            <a:off x="469900" y="876300"/>
            <a:ext cx="11112500" cy="5626100"/>
          </a:xfrm>
        </p:spPr>
        <p:txBody>
          <a:bodyPr>
            <a:normAutofit fontScale="92500" lnSpcReduction="10000"/>
          </a:bodyPr>
          <a:lstStyle/>
          <a:p>
            <a:pPr algn="just">
              <a:buFont typeface="Wingdings" pitchFamily="2" charset="2"/>
              <a:buChar char="Ø"/>
            </a:pPr>
            <a:r>
              <a:rPr lang="en-US" sz="3500" dirty="0">
                <a:latin typeface="Times New Roman" pitchFamily="18" charset="0"/>
                <a:cs typeface="Times New Roman" pitchFamily="18" charset="0"/>
              </a:rPr>
              <a:t>IKEA is one of the reputed Home Retailers across the globe, attracting millions of footfalls in their physical and digital sphere. Their research team had </a:t>
            </a:r>
            <a:r>
              <a:rPr lang="en-US" sz="3500" dirty="0">
                <a:solidFill>
                  <a:srgbClr val="FF0000"/>
                </a:solidFill>
                <a:latin typeface="Times New Roman" pitchFamily="18" charset="0"/>
                <a:cs typeface="Times New Roman" pitchFamily="18" charset="0"/>
              </a:rPr>
              <a:t>this assumption that there is a strong correlation between people browsing their website and then visiting their store.</a:t>
            </a:r>
          </a:p>
          <a:p>
            <a:pPr algn="just" fontAlgn="base">
              <a:buFont typeface="Wingdings" pitchFamily="2" charset="2"/>
              <a:buChar char="Ø"/>
            </a:pPr>
            <a:r>
              <a:rPr lang="en-US" sz="3500" dirty="0">
                <a:latin typeface="Times New Roman" pitchFamily="18" charset="0"/>
                <a:cs typeface="Times New Roman" pitchFamily="18" charset="0"/>
              </a:rPr>
              <a:t>Match Media started off with pulling data from different sources to get the following metrics:</a:t>
            </a:r>
          </a:p>
          <a:p>
            <a:pPr algn="just" fontAlgn="base">
              <a:buFont typeface="Wingdings" pitchFamily="2" charset="2"/>
              <a:buChar char="Ø"/>
            </a:pPr>
            <a:r>
              <a:rPr lang="en-US" sz="3500" dirty="0">
                <a:latin typeface="Times New Roman" pitchFamily="18" charset="0"/>
                <a:cs typeface="Times New Roman" pitchFamily="18" charset="0"/>
              </a:rPr>
              <a:t>Products Added to “Shipping List”</a:t>
            </a:r>
          </a:p>
          <a:p>
            <a:pPr algn="just" fontAlgn="base">
              <a:buFont typeface="Wingdings" pitchFamily="2" charset="2"/>
              <a:buChar char="Ø"/>
            </a:pPr>
            <a:r>
              <a:rPr lang="en-US" sz="3500" dirty="0">
                <a:latin typeface="Times New Roman" pitchFamily="18" charset="0"/>
                <a:cs typeface="Times New Roman" pitchFamily="18" charset="0"/>
              </a:rPr>
              <a:t>Stock Availability Checks</a:t>
            </a:r>
          </a:p>
          <a:p>
            <a:pPr algn="just" fontAlgn="base">
              <a:buFont typeface="Wingdings" pitchFamily="2" charset="2"/>
              <a:buChar char="Ø"/>
            </a:pPr>
            <a:r>
              <a:rPr lang="en-US" sz="3500" dirty="0">
                <a:latin typeface="Times New Roman" pitchFamily="18" charset="0"/>
                <a:cs typeface="Times New Roman" pitchFamily="18" charset="0"/>
              </a:rPr>
              <a:t>Visits to local store page</a:t>
            </a:r>
          </a:p>
          <a:p>
            <a:pPr algn="just" fontAlgn="base">
              <a:buFont typeface="Wingdings" pitchFamily="2" charset="2"/>
              <a:buChar char="Ø"/>
            </a:pPr>
            <a:r>
              <a:rPr lang="en-US" sz="3500" dirty="0">
                <a:latin typeface="Times New Roman" pitchFamily="18" charset="0"/>
                <a:cs typeface="Times New Roman" pitchFamily="18" charset="0"/>
              </a:rPr>
              <a:t>Website Searches</a:t>
            </a:r>
          </a:p>
          <a:p>
            <a:pPr algn="just" fontAlgn="base">
              <a:buFont typeface="Wingdings" pitchFamily="2" charset="2"/>
              <a:buChar char="Ø"/>
            </a:pPr>
            <a:r>
              <a:rPr lang="en-US" sz="3500" dirty="0">
                <a:latin typeface="Times New Roman" pitchFamily="18" charset="0"/>
                <a:cs typeface="Times New Roman" pitchFamily="18" charset="0"/>
              </a:rPr>
              <a:t>Products Viewed</a:t>
            </a:r>
          </a:p>
          <a:p>
            <a:pPr algn="just"/>
            <a:endParaRPr lang="en-US" dirty="0"/>
          </a:p>
        </p:txBody>
      </p:sp>
    </p:spTree>
    <p:extLst>
      <p:ext uri="{BB962C8B-B14F-4D97-AF65-F5344CB8AC3E}">
        <p14:creationId xmlns:p14="http://schemas.microsoft.com/office/powerpoint/2010/main" val="20614202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38"/>
            <a:ext cx="11074400" cy="563562"/>
          </a:xfrm>
        </p:spPr>
        <p:txBody>
          <a:bodyPr>
            <a:normAutofit fontScale="90000"/>
          </a:bodyPr>
          <a:lstStyle/>
          <a:p>
            <a:pPr algn="l"/>
            <a:endParaRPr lang="en-US" dirty="0"/>
          </a:p>
        </p:txBody>
      </p:sp>
      <p:sp>
        <p:nvSpPr>
          <p:cNvPr id="3" name="Content Placeholder 2"/>
          <p:cNvSpPr>
            <a:spLocks noGrp="1"/>
          </p:cNvSpPr>
          <p:nvPr>
            <p:ph idx="1"/>
          </p:nvPr>
        </p:nvSpPr>
        <p:spPr>
          <a:xfrm>
            <a:off x="457200" y="952501"/>
            <a:ext cx="11137900" cy="5211763"/>
          </a:xfrm>
        </p:spPr>
        <p:txBody>
          <a:bodyPr>
            <a:normAutofit/>
          </a:bodyPr>
          <a:lstStyle/>
          <a:p>
            <a:pPr algn="just" fontAlgn="base">
              <a:buFont typeface="Wingdings" pitchFamily="2" charset="2"/>
              <a:buChar char="Ø"/>
            </a:pPr>
            <a:r>
              <a:rPr lang="en-US" sz="3200" dirty="0">
                <a:latin typeface="Times New Roman" pitchFamily="18" charset="0"/>
                <a:cs typeface="Times New Roman" pitchFamily="18" charset="0"/>
              </a:rPr>
              <a:t>Using these metrics, they created an online conversion model which was used to </a:t>
            </a:r>
            <a:r>
              <a:rPr lang="en-US" sz="3200" dirty="0">
                <a:solidFill>
                  <a:srgbClr val="FF0000"/>
                </a:solidFill>
                <a:latin typeface="Times New Roman" pitchFamily="18" charset="0"/>
                <a:cs typeface="Times New Roman" pitchFamily="18" charset="0"/>
              </a:rPr>
              <a:t>execute a promotional campaign titled “My Kitchen”.</a:t>
            </a:r>
            <a:r>
              <a:rPr lang="en-US" sz="3200" dirty="0">
                <a:latin typeface="Times New Roman" pitchFamily="18" charset="0"/>
                <a:cs typeface="Times New Roman" pitchFamily="18" charset="0"/>
              </a:rPr>
              <a:t> The following outcome was observed:</a:t>
            </a:r>
          </a:p>
          <a:p>
            <a:pPr algn="just" fontAlgn="base">
              <a:buFont typeface="Wingdings" pitchFamily="2" charset="2"/>
              <a:buChar char="Ø"/>
            </a:pPr>
            <a:r>
              <a:rPr lang="en-US" sz="3200" dirty="0">
                <a:latin typeface="Times New Roman" pitchFamily="18" charset="0"/>
                <a:cs typeface="Times New Roman" pitchFamily="18" charset="0"/>
              </a:rPr>
              <a:t>a) 11% of family members who were exposed to the online ad went to IKEA to purchase kitchen items.</a:t>
            </a:r>
          </a:p>
          <a:p>
            <a:pPr algn="just" fontAlgn="base">
              <a:buFont typeface="Wingdings" pitchFamily="2" charset="2"/>
              <a:buChar char="Ø"/>
            </a:pPr>
            <a:r>
              <a:rPr lang="en-US" sz="3200" dirty="0">
                <a:latin typeface="Times New Roman" pitchFamily="18" charset="0"/>
                <a:cs typeface="Times New Roman" pitchFamily="18" charset="0"/>
              </a:rPr>
              <a:t>b) Average basket size of those who were exposed to the promotion was 45% higher than non-exposed.</a:t>
            </a:r>
          </a:p>
          <a:p>
            <a:pPr algn="just" fontAlgn="base">
              <a:buFont typeface="Wingdings" pitchFamily="2" charset="2"/>
              <a:buChar char="Ø"/>
            </a:pPr>
            <a:r>
              <a:rPr lang="en-US" sz="3200" dirty="0">
                <a:latin typeface="Times New Roman" pitchFamily="18" charset="0"/>
                <a:cs typeface="Times New Roman" pitchFamily="18" charset="0"/>
              </a:rPr>
              <a:t>c) The campaign resulted in an impressive 464% ROI.</a:t>
            </a:r>
          </a:p>
          <a:p>
            <a:pPr algn="just"/>
            <a:endParaRPr lang="en-US" dirty="0"/>
          </a:p>
        </p:txBody>
      </p:sp>
    </p:spTree>
    <p:extLst>
      <p:ext uri="{BB962C8B-B14F-4D97-AF65-F5344CB8AC3E}">
        <p14:creationId xmlns:p14="http://schemas.microsoft.com/office/powerpoint/2010/main" val="18177786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123825"/>
            <a:ext cx="11404600" cy="1019175"/>
          </a:xfrm>
        </p:spPr>
        <p:txBody>
          <a:bodyPr/>
          <a:lstStyle/>
          <a:p>
            <a:pPr algn="ctr"/>
            <a:r>
              <a:rPr lang="en-IN" b="1" dirty="0">
                <a:latin typeface="Times New Roman" pitchFamily="18" charset="0"/>
                <a:cs typeface="Times New Roman" pitchFamily="18" charset="0"/>
              </a:rPr>
              <a:t>ALGORITHMS FOR RETAILERS</a:t>
            </a:r>
            <a:endParaRPr lang="en-US" b="1" dirty="0">
              <a:latin typeface="Times New Roman" pitchFamily="18" charset="0"/>
              <a:cs typeface="Times New Roman" pitchFamily="18" charset="0"/>
            </a:endParaRPr>
          </a:p>
        </p:txBody>
      </p:sp>
      <p:pic>
        <p:nvPicPr>
          <p:cNvPr id="3074" name="Picture 2" descr="https://miro.medium.com/max/1688/1*KtrFIZ7Iqlilw9yezcEZC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100" y="1022011"/>
            <a:ext cx="11607800" cy="5715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3571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A311-D072-3D4A-8E3F-4C52956E71E7}"/>
              </a:ext>
            </a:extLst>
          </p:cNvPr>
          <p:cNvSpPr>
            <a:spLocks noGrp="1"/>
          </p:cNvSpPr>
          <p:nvPr>
            <p:ph type="title"/>
          </p:nvPr>
        </p:nvSpPr>
        <p:spPr>
          <a:xfrm>
            <a:off x="444500" y="365125"/>
            <a:ext cx="11188700" cy="866775"/>
          </a:xfrm>
        </p:spPr>
        <p:txBody>
          <a:bodyPr>
            <a:normAutofit/>
          </a:bodyPr>
          <a:lstStyle/>
          <a:p>
            <a:r>
              <a:rPr lang="en-US" b="1" dirty="0">
                <a:latin typeface="Times New Roman" pitchFamily="18" charset="0"/>
                <a:cs typeface="Times New Roman" pitchFamily="18" charset="0"/>
              </a:rPr>
              <a:t>Opportunities in Retail Data Science</a:t>
            </a:r>
          </a:p>
        </p:txBody>
      </p:sp>
      <p:sp>
        <p:nvSpPr>
          <p:cNvPr id="3" name="Content Placeholder 2">
            <a:extLst>
              <a:ext uri="{FF2B5EF4-FFF2-40B4-BE49-F238E27FC236}">
                <a16:creationId xmlns:a16="http://schemas.microsoft.com/office/drawing/2014/main" id="{54BE4F11-8FAC-E847-95ED-254320E4B410}"/>
              </a:ext>
            </a:extLst>
          </p:cNvPr>
          <p:cNvSpPr>
            <a:spLocks noGrp="1"/>
          </p:cNvSpPr>
          <p:nvPr>
            <p:ph idx="1"/>
          </p:nvPr>
        </p:nvSpPr>
        <p:spPr>
          <a:xfrm>
            <a:off x="419100" y="1270000"/>
            <a:ext cx="11379200" cy="5321300"/>
          </a:xfrm>
        </p:spPr>
        <p:txBody>
          <a:bodyPr>
            <a:noAutofit/>
          </a:bodyPr>
          <a:lstStyle/>
          <a:p>
            <a:pPr algn="just">
              <a:buFont typeface="Wingdings" pitchFamily="2" charset="2"/>
              <a:buChar char="Ø"/>
            </a:pPr>
            <a:r>
              <a:rPr lang="en-US" sz="3000" dirty="0">
                <a:solidFill>
                  <a:srgbClr val="333333"/>
                </a:solidFill>
                <a:latin typeface="Times New Roman" pitchFamily="18" charset="0"/>
                <a:cs typeface="Times New Roman" pitchFamily="18" charset="0"/>
              </a:rPr>
              <a:t>Retail data is increasing exponentially in volume, variety, velocity and value with every year. Smart retailers are aware that each one of these interactions holds the potential for profit.McKinsey reviews how retailers can turn insights from </a:t>
            </a:r>
            <a:r>
              <a:rPr lang="en-US" sz="3000" dirty="0">
                <a:solidFill>
                  <a:srgbClr val="0064E5"/>
                </a:solidFill>
                <a:latin typeface="Times New Roman" pitchFamily="18" charset="0"/>
                <a:cs typeface="Times New Roman" pitchFamily="18" charset="0"/>
              </a:rPr>
              <a:t>big data into profitable margins</a:t>
            </a:r>
            <a:r>
              <a:rPr lang="en-US" sz="3000" dirty="0">
                <a:solidFill>
                  <a:srgbClr val="333333"/>
                </a:solidFill>
                <a:latin typeface="Times New Roman" pitchFamily="18" charset="0"/>
                <a:cs typeface="Times New Roman" pitchFamily="18" charset="0"/>
              </a:rPr>
              <a:t> by developing insight-driven plans, investing in big data talent, and investing in existing employees.</a:t>
            </a:r>
            <a:endParaRPr lang="en-IN" sz="3000" dirty="0">
              <a:solidFill>
                <a:srgbClr val="333333"/>
              </a:solidFill>
              <a:latin typeface="Times New Roman" pitchFamily="18" charset="0"/>
              <a:cs typeface="Times New Roman" pitchFamily="18" charset="0"/>
              <a:hlinkClick r:id="rId2"/>
            </a:endParaRPr>
          </a:p>
          <a:p>
            <a:pPr algn="just">
              <a:buFont typeface="Wingdings" pitchFamily="2" charset="2"/>
              <a:buChar char="Ø"/>
            </a:pPr>
            <a:endParaRPr lang="en-IN" sz="3000" dirty="0">
              <a:solidFill>
                <a:srgbClr val="333333"/>
              </a:solidFill>
              <a:latin typeface="Times New Roman" pitchFamily="18" charset="0"/>
              <a:cs typeface="Times New Roman" pitchFamily="18" charset="0"/>
              <a:hlinkClick r:id="rId2"/>
            </a:endParaRPr>
          </a:p>
          <a:p>
            <a:pPr algn="just">
              <a:buFont typeface="Wingdings" pitchFamily="2" charset="2"/>
              <a:buChar char="Ø"/>
            </a:pPr>
            <a:r>
              <a:rPr lang="en-US" sz="3000" dirty="0">
                <a:solidFill>
                  <a:srgbClr val="333333"/>
                </a:solidFill>
                <a:latin typeface="Times New Roman" pitchFamily="18" charset="0"/>
                <a:cs typeface="Times New Roman" pitchFamily="18" charset="0"/>
              </a:rPr>
              <a:t>This has created a need for a new brand of analyst – the </a:t>
            </a:r>
            <a:r>
              <a:rPr lang="en-US" sz="3000" dirty="0">
                <a:solidFill>
                  <a:srgbClr val="0064E5"/>
                </a:solidFill>
                <a:latin typeface="Times New Roman" pitchFamily="18" charset="0"/>
                <a:cs typeface="Times New Roman" pitchFamily="18" charset="0"/>
              </a:rPr>
              <a:t>data scientist</a:t>
            </a:r>
            <a:r>
              <a:rPr lang="en-US" sz="3000" dirty="0">
                <a:solidFill>
                  <a:srgbClr val="333333"/>
                </a:solidFill>
                <a:latin typeface="Times New Roman" pitchFamily="18" charset="0"/>
                <a:cs typeface="Times New Roman" pitchFamily="18" charset="0"/>
              </a:rPr>
              <a:t>. His or her job is to burrow into the mountain of big data (internal or external, structured or unstructured) to find gold. In other words, the actions retailers can take to reduce costs and increase sales.</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7500495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57855-82B4-D144-8720-12C36595068D}"/>
              </a:ext>
            </a:extLst>
          </p:cNvPr>
          <p:cNvSpPr>
            <a:spLocks noGrp="1"/>
          </p:cNvSpPr>
          <p:nvPr>
            <p:ph type="title"/>
          </p:nvPr>
        </p:nvSpPr>
        <p:spPr>
          <a:xfrm>
            <a:off x="406400" y="139701"/>
            <a:ext cx="11252200" cy="850900"/>
          </a:xfrm>
        </p:spPr>
        <p:txBody>
          <a:bodyPr>
            <a:normAutofit/>
          </a:bodyPr>
          <a:lstStyle/>
          <a:p>
            <a:r>
              <a:rPr lang="en-US" sz="3200" b="1" dirty="0">
                <a:solidFill>
                  <a:prstClr val="black"/>
                </a:solidFill>
                <a:latin typeface="Times New Roman" pitchFamily="18" charset="0"/>
                <a:cs typeface="Times New Roman" pitchFamily="18" charset="0"/>
              </a:rPr>
              <a:t>Why Retailers Want to Fill More Data Scientist Positions</a:t>
            </a:r>
            <a:r>
              <a:rPr lang="en-IN" sz="3200" b="1" dirty="0">
                <a:solidFill>
                  <a:prstClr val="black"/>
                </a:solidFill>
                <a:latin typeface="Times New Roman" pitchFamily="18" charset="0"/>
                <a:cs typeface="Times New Roman" pitchFamily="18" charset="0"/>
              </a:rPr>
              <a:t> ???</a:t>
            </a:r>
            <a:endParaRPr lang="en-US"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B0DCD482-F5A5-F545-AE3D-F504A4FB9002}"/>
              </a:ext>
            </a:extLst>
          </p:cNvPr>
          <p:cNvSpPr>
            <a:spLocks noGrp="1"/>
          </p:cNvSpPr>
          <p:nvPr>
            <p:ph idx="1"/>
          </p:nvPr>
        </p:nvSpPr>
        <p:spPr>
          <a:xfrm>
            <a:off x="609600" y="1460500"/>
            <a:ext cx="10985500" cy="5283200"/>
          </a:xfrm>
        </p:spPr>
        <p:txBody>
          <a:bodyPr>
            <a:noAutofit/>
          </a:bodyPr>
          <a:lstStyle/>
          <a:p>
            <a:pPr marL="400050" indent="-400050" algn="just">
              <a:buFont typeface="+mj-lt"/>
              <a:buAutoNum type="romanLcPeriod"/>
            </a:pPr>
            <a:r>
              <a:rPr lang="en-US" sz="3000" b="1" dirty="0">
                <a:solidFill>
                  <a:prstClr val="black"/>
                </a:solidFill>
                <a:latin typeface="Times New Roman" pitchFamily="18" charset="0"/>
                <a:cs typeface="Times New Roman" pitchFamily="18" charset="0"/>
              </a:rPr>
              <a:t>They Want to Follow the Lead of Major Competitors</a:t>
            </a:r>
            <a:endParaRPr lang="en-IN" sz="3000" b="0" dirty="0">
              <a:solidFill>
                <a:prstClr val="black"/>
              </a:solidFill>
              <a:latin typeface="Times New Roman" pitchFamily="18" charset="0"/>
              <a:cs typeface="Times New Roman" pitchFamily="18" charset="0"/>
            </a:endParaRPr>
          </a:p>
          <a:p>
            <a:pPr marL="400050" indent="-400050" algn="just">
              <a:buFont typeface="+mj-lt"/>
              <a:buAutoNum type="romanLcPeriod"/>
            </a:pPr>
            <a:endParaRPr lang="en-IN" sz="3000" dirty="0">
              <a:solidFill>
                <a:prstClr val="black"/>
              </a:solidFill>
              <a:latin typeface="Times New Roman" pitchFamily="18" charset="0"/>
              <a:cs typeface="Times New Roman" pitchFamily="18" charset="0"/>
            </a:endParaRPr>
          </a:p>
          <a:p>
            <a:pPr marL="400050" indent="-400050" algn="just">
              <a:buFont typeface="+mj-lt"/>
              <a:buAutoNum type="romanLcPeriod"/>
            </a:pPr>
            <a:r>
              <a:rPr lang="en-US" sz="3000" b="1" dirty="0">
                <a:solidFill>
                  <a:prstClr val="black"/>
                </a:solidFill>
                <a:latin typeface="Times New Roman" pitchFamily="18" charset="0"/>
                <a:cs typeface="Times New Roman" pitchFamily="18" charset="0"/>
              </a:rPr>
              <a:t>Data-Related Insights Help Retailers Engage Customers</a:t>
            </a:r>
            <a:endParaRPr lang="en-IN" sz="3000" b="1" dirty="0">
              <a:solidFill>
                <a:prstClr val="black"/>
              </a:solidFill>
              <a:latin typeface="Times New Roman" pitchFamily="18" charset="0"/>
              <a:cs typeface="Times New Roman" pitchFamily="18" charset="0"/>
            </a:endParaRPr>
          </a:p>
          <a:p>
            <a:pPr marL="400050" indent="-400050" algn="just">
              <a:buFont typeface="+mj-lt"/>
              <a:buAutoNum type="romanLcPeriod"/>
            </a:pPr>
            <a:endParaRPr lang="en-IN" sz="3000" b="1" dirty="0">
              <a:solidFill>
                <a:prstClr val="black"/>
              </a:solidFill>
              <a:latin typeface="Times New Roman" pitchFamily="18" charset="0"/>
              <a:cs typeface="Times New Roman" pitchFamily="18" charset="0"/>
            </a:endParaRPr>
          </a:p>
          <a:p>
            <a:pPr marL="400050" indent="-400050" algn="just">
              <a:buFont typeface="+mj-lt"/>
              <a:buAutoNum type="romanLcPeriod"/>
            </a:pPr>
            <a:r>
              <a:rPr lang="en-US" sz="3000" b="1" dirty="0">
                <a:solidFill>
                  <a:prstClr val="black"/>
                </a:solidFill>
                <a:latin typeface="Times New Roman" pitchFamily="18" charset="0"/>
                <a:cs typeface="Times New Roman" pitchFamily="18" charset="0"/>
              </a:rPr>
              <a:t>Technology Makes Data Collection More Straightforward</a:t>
            </a:r>
            <a:endParaRPr lang="en-IN" sz="3000" b="1" dirty="0">
              <a:solidFill>
                <a:prstClr val="black"/>
              </a:solidFill>
              <a:latin typeface="Times New Roman" pitchFamily="18" charset="0"/>
              <a:cs typeface="Times New Roman" pitchFamily="18" charset="0"/>
            </a:endParaRPr>
          </a:p>
          <a:p>
            <a:pPr marL="400050" indent="-400050" algn="just">
              <a:buFont typeface="+mj-lt"/>
              <a:buAutoNum type="romanLcPeriod"/>
            </a:pPr>
            <a:endParaRPr lang="en-IN" sz="3000" b="1" dirty="0">
              <a:solidFill>
                <a:prstClr val="black"/>
              </a:solidFill>
              <a:latin typeface="Times New Roman" pitchFamily="18" charset="0"/>
              <a:cs typeface="Times New Roman" pitchFamily="18" charset="0"/>
            </a:endParaRPr>
          </a:p>
          <a:p>
            <a:pPr marL="400050" indent="-400050" algn="just">
              <a:buFont typeface="+mj-lt"/>
              <a:buAutoNum type="romanLcPeriod"/>
            </a:pPr>
            <a:r>
              <a:rPr lang="en-US" sz="3000" b="1" dirty="0">
                <a:solidFill>
                  <a:prstClr val="black"/>
                </a:solidFill>
                <a:latin typeface="Times New Roman" pitchFamily="18" charset="0"/>
                <a:cs typeface="Times New Roman" pitchFamily="18" charset="0"/>
              </a:rPr>
              <a:t>Data Aids Retailers in Deciding Which Enhancements to Make</a:t>
            </a:r>
            <a:endParaRPr lang="en-IN" sz="3000" b="1" dirty="0">
              <a:solidFill>
                <a:prstClr val="black"/>
              </a:solidFill>
              <a:latin typeface="Times New Roman" pitchFamily="18" charset="0"/>
              <a:cs typeface="Times New Roman" pitchFamily="18" charset="0"/>
            </a:endParaRPr>
          </a:p>
          <a:p>
            <a:pPr marL="400050" indent="-400050" algn="just">
              <a:buFont typeface="+mj-lt"/>
              <a:buAutoNum type="romanLcPeriod"/>
            </a:pPr>
            <a:endParaRPr lang="en-IN" sz="3000" b="1" dirty="0">
              <a:solidFill>
                <a:prstClr val="black"/>
              </a:solidFill>
              <a:latin typeface="Times New Roman" pitchFamily="18" charset="0"/>
              <a:cs typeface="Times New Roman" pitchFamily="18" charset="0"/>
            </a:endParaRPr>
          </a:p>
          <a:p>
            <a:pPr marL="400050" indent="-400050" algn="just">
              <a:buFont typeface="+mj-lt"/>
              <a:buAutoNum type="romanLcPeriod"/>
            </a:pPr>
            <a:r>
              <a:rPr lang="en-US" sz="3000" b="1" dirty="0">
                <a:solidFill>
                  <a:prstClr val="black"/>
                </a:solidFill>
                <a:latin typeface="Times New Roman" pitchFamily="18" charset="0"/>
                <a:cs typeface="Times New Roman" pitchFamily="18" charset="0"/>
              </a:rPr>
              <a:t>Data Scientists Possess In-Demand Skills for the Retail Sector</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5568262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946400"/>
            <a:ext cx="11506200" cy="876300"/>
          </a:xfrm>
        </p:spPr>
        <p:txBody>
          <a:bodyPr/>
          <a:lstStyle/>
          <a:p>
            <a:pPr algn="ctr"/>
            <a:r>
              <a:rPr lang="en-IN" b="1" dirty="0">
                <a:latin typeface="Times New Roman" pitchFamily="18" charset="0"/>
                <a:cs typeface="Times New Roman" pitchFamily="18" charset="0"/>
              </a:rPr>
              <a:t>DATA SETS</a:t>
            </a:r>
          </a:p>
        </p:txBody>
      </p:sp>
    </p:spTree>
    <p:extLst>
      <p:ext uri="{BB962C8B-B14F-4D97-AF65-F5344CB8AC3E}">
        <p14:creationId xmlns:p14="http://schemas.microsoft.com/office/powerpoint/2010/main" val="27817715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9788" y="457200"/>
            <a:ext cx="3932237" cy="530225"/>
          </a:xfrm>
        </p:spPr>
        <p:txBody>
          <a:bodyPr>
            <a:normAutofit fontScale="90000"/>
          </a:bodyPr>
          <a:lstStyle/>
          <a:p>
            <a:r>
              <a:rPr lang="en-IN" dirty="0"/>
              <a:t>Regression Dataset</a:t>
            </a:r>
          </a:p>
        </p:txBody>
      </p:sp>
      <p:sp>
        <p:nvSpPr>
          <p:cNvPr id="4" name="Content Placeholder 3"/>
          <p:cNvSpPr>
            <a:spLocks noGrp="1"/>
          </p:cNvSpPr>
          <p:nvPr>
            <p:ph type="body" sz="half" idx="2"/>
          </p:nvPr>
        </p:nvSpPr>
        <p:spPr>
          <a:xfrm>
            <a:off x="751012" y="1098612"/>
            <a:ext cx="3932237" cy="354147"/>
          </a:xfrm>
        </p:spPr>
        <p:txBody>
          <a:bodyPr/>
          <a:lstStyle/>
          <a:p>
            <a:r>
              <a:rPr lang="en-IN" dirty="0"/>
              <a:t>NAME : Big Mart</a:t>
            </a:r>
          </a:p>
          <a:p>
            <a:endParaRPr lang="en-IN" dirty="0"/>
          </a:p>
        </p:txBody>
      </p:sp>
      <p:sp>
        <p:nvSpPr>
          <p:cNvPr id="2" name="Rectangle 1">
            <a:extLst>
              <a:ext uri="{FF2B5EF4-FFF2-40B4-BE49-F238E27FC236}">
                <a16:creationId xmlns:a16="http://schemas.microsoft.com/office/drawing/2014/main" id="{F8F66E93-120F-4EFF-810E-3BD4A347A55C}"/>
              </a:ext>
            </a:extLst>
          </p:cNvPr>
          <p:cNvSpPr/>
          <p:nvPr/>
        </p:nvSpPr>
        <p:spPr>
          <a:xfrm>
            <a:off x="751013" y="1563946"/>
            <a:ext cx="4318138" cy="4401205"/>
          </a:xfrm>
          <a:prstGeom prst="rect">
            <a:avLst/>
          </a:prstGeom>
        </p:spPr>
        <p:txBody>
          <a:bodyPr wrap="square">
            <a:spAutoFit/>
          </a:bodyPr>
          <a:lstStyle/>
          <a:p>
            <a:pPr algn="just"/>
            <a:r>
              <a:rPr lang="en-US" sz="2000" dirty="0">
                <a:solidFill>
                  <a:srgbClr val="4D4D4D"/>
                </a:solidFill>
                <a:latin typeface="robotoregular"/>
              </a:rPr>
              <a:t>The data scientists at </a:t>
            </a:r>
            <a:r>
              <a:rPr lang="en-US" sz="2000" dirty="0" err="1">
                <a:solidFill>
                  <a:srgbClr val="4D4D4D"/>
                </a:solidFill>
                <a:latin typeface="robotoregular"/>
              </a:rPr>
              <a:t>BigMart</a:t>
            </a:r>
            <a:r>
              <a:rPr lang="en-US" sz="2000" dirty="0">
                <a:solidFill>
                  <a:srgbClr val="4D4D4D"/>
                </a:solidFill>
                <a:latin typeface="robotoregular"/>
              </a:rPr>
              <a:t> have collected 2013 sales data for 1559 products across 10 stores in different cities. Also, certain attributes of each product and store have been defined. The aim is to build a predictive model and find out the sales of each product at a particular store.</a:t>
            </a:r>
          </a:p>
          <a:p>
            <a:pPr algn="just"/>
            <a:r>
              <a:rPr lang="en-US" sz="2000" dirty="0">
                <a:solidFill>
                  <a:srgbClr val="4D4D4D"/>
                </a:solidFill>
                <a:latin typeface="robotoregular"/>
              </a:rPr>
              <a:t>Using this model, </a:t>
            </a:r>
            <a:r>
              <a:rPr lang="en-US" sz="2000" dirty="0" err="1">
                <a:solidFill>
                  <a:srgbClr val="4D4D4D"/>
                </a:solidFill>
                <a:latin typeface="robotoregular"/>
              </a:rPr>
              <a:t>BigMart</a:t>
            </a:r>
            <a:r>
              <a:rPr lang="en-US" sz="2000" dirty="0">
                <a:solidFill>
                  <a:srgbClr val="4D4D4D"/>
                </a:solidFill>
                <a:latin typeface="robotoregular"/>
              </a:rPr>
              <a:t> will try to understand the properties of products and stores which play a key role in increasing sales.</a:t>
            </a:r>
          </a:p>
          <a:p>
            <a:pPr algn="just"/>
            <a:r>
              <a:rPr lang="en-US" sz="2000" dirty="0">
                <a:solidFill>
                  <a:srgbClr val="4D4D4D"/>
                </a:solidFill>
                <a:latin typeface="robotoregular"/>
              </a:rPr>
              <a:t> </a:t>
            </a:r>
            <a:endParaRPr lang="en-US" sz="2000" b="0" i="0" dirty="0">
              <a:solidFill>
                <a:srgbClr val="4D4D4D"/>
              </a:solidFill>
              <a:effectLst/>
              <a:latin typeface="robotoregular"/>
            </a:endParaRPr>
          </a:p>
        </p:txBody>
      </p:sp>
      <p:pic>
        <p:nvPicPr>
          <p:cNvPr id="17" name="Picture 16">
            <a:extLst>
              <a:ext uri="{FF2B5EF4-FFF2-40B4-BE49-F238E27FC236}">
                <a16:creationId xmlns:a16="http://schemas.microsoft.com/office/drawing/2014/main" id="{D59A27C6-4A3E-493F-A443-74FE0CD22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4010" y="2114361"/>
            <a:ext cx="5966977" cy="3040603"/>
          </a:xfrm>
          <a:prstGeom prst="rect">
            <a:avLst/>
          </a:prstGeom>
        </p:spPr>
      </p:pic>
    </p:spTree>
    <p:extLst>
      <p:ext uri="{BB962C8B-B14F-4D97-AF65-F5344CB8AC3E}">
        <p14:creationId xmlns:p14="http://schemas.microsoft.com/office/powerpoint/2010/main" val="24991818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190501"/>
            <a:ext cx="11518900" cy="939800"/>
          </a:xfrm>
        </p:spPr>
        <p:txBody>
          <a:bodyPr>
            <a:normAutofit/>
          </a:bodyPr>
          <a:lstStyle/>
          <a:p>
            <a:r>
              <a:rPr lang="en-US" altLang="en-US" b="1" dirty="0">
                <a:latin typeface="Times New Roman" pitchFamily="18" charset="0"/>
                <a:cs typeface="Times New Roman" pitchFamily="18" charset="0"/>
              </a:rPr>
              <a:t>Big Mart: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368300" y="1066800"/>
            <a:ext cx="11442700" cy="5511799"/>
          </a:xfrm>
        </p:spPr>
        <p:txBody>
          <a:bodyPr>
            <a:normAutofit fontScale="70000" lnSpcReduction="20000"/>
          </a:bodyPr>
          <a:lstStyle/>
          <a:p>
            <a:pPr marL="514350" indent="-514350">
              <a:buFont typeface="+mj-lt"/>
              <a:buAutoNum type="arabicParenR"/>
            </a:pPr>
            <a:r>
              <a:rPr lang="en-IN" sz="3500" b="1" dirty="0" err="1">
                <a:latin typeface="Times New Roman" pitchFamily="18" charset="0"/>
                <a:cs typeface="Times New Roman" pitchFamily="18" charset="0"/>
              </a:rPr>
              <a:t>Item_Identifier</a:t>
            </a:r>
            <a:r>
              <a:rPr lang="en-IN" sz="3500" dirty="0">
                <a:latin typeface="Times New Roman" pitchFamily="18" charset="0"/>
                <a:cs typeface="Times New Roman" pitchFamily="18" charset="0"/>
              </a:rPr>
              <a:t>: Unique product ID</a:t>
            </a:r>
          </a:p>
          <a:p>
            <a:pPr marL="514350" indent="-514350">
              <a:buFont typeface="+mj-lt"/>
              <a:buAutoNum type="arabicParenR"/>
            </a:pPr>
            <a:r>
              <a:rPr lang="en-IN" sz="3500" b="1" dirty="0" err="1">
                <a:latin typeface="Times New Roman" pitchFamily="18" charset="0"/>
                <a:cs typeface="Times New Roman" pitchFamily="18" charset="0"/>
              </a:rPr>
              <a:t>Item_Weight</a:t>
            </a:r>
            <a:r>
              <a:rPr lang="en-IN" sz="3500" b="1" dirty="0">
                <a:latin typeface="Times New Roman" pitchFamily="18" charset="0"/>
                <a:cs typeface="Times New Roman" pitchFamily="18" charset="0"/>
              </a:rPr>
              <a:t>: </a:t>
            </a:r>
            <a:r>
              <a:rPr lang="en-IN" sz="3500" dirty="0">
                <a:latin typeface="Times New Roman" pitchFamily="18" charset="0"/>
                <a:cs typeface="Times New Roman" pitchFamily="18" charset="0"/>
              </a:rPr>
              <a:t>Weight of product</a:t>
            </a:r>
          </a:p>
          <a:p>
            <a:pPr marL="514350" indent="-514350">
              <a:buFont typeface="+mj-lt"/>
              <a:buAutoNum type="arabicParenR"/>
            </a:pPr>
            <a:r>
              <a:rPr lang="en-IN" sz="3500" b="1" dirty="0" err="1">
                <a:latin typeface="Times New Roman" pitchFamily="18" charset="0"/>
                <a:cs typeface="Times New Roman" pitchFamily="18" charset="0"/>
              </a:rPr>
              <a:t>Item_Fat_Content</a:t>
            </a:r>
            <a:r>
              <a:rPr lang="en-IN" sz="3500" b="1" dirty="0">
                <a:latin typeface="Times New Roman" pitchFamily="18" charset="0"/>
                <a:cs typeface="Times New Roman" pitchFamily="18" charset="0"/>
              </a:rPr>
              <a:t>: </a:t>
            </a:r>
            <a:r>
              <a:rPr lang="en-IN" sz="3500" dirty="0">
                <a:latin typeface="Times New Roman" pitchFamily="18" charset="0"/>
                <a:cs typeface="Times New Roman" pitchFamily="18" charset="0"/>
              </a:rPr>
              <a:t>Whether the product is low fat or not</a:t>
            </a:r>
          </a:p>
          <a:p>
            <a:pPr marL="514350" indent="-514350">
              <a:buFont typeface="+mj-lt"/>
              <a:buAutoNum type="arabicParenR"/>
            </a:pPr>
            <a:r>
              <a:rPr lang="en-IN" sz="3500" b="1" dirty="0" err="1">
                <a:latin typeface="Times New Roman" pitchFamily="18" charset="0"/>
                <a:cs typeface="Times New Roman" pitchFamily="18" charset="0"/>
              </a:rPr>
              <a:t>Item_Visibility</a:t>
            </a:r>
            <a:r>
              <a:rPr lang="en-IN" sz="3500" b="1" dirty="0">
                <a:latin typeface="Times New Roman" pitchFamily="18" charset="0"/>
                <a:cs typeface="Times New Roman" pitchFamily="18" charset="0"/>
              </a:rPr>
              <a:t>: </a:t>
            </a:r>
            <a:r>
              <a:rPr lang="en-IN" sz="3500" dirty="0">
                <a:latin typeface="Times New Roman" pitchFamily="18" charset="0"/>
                <a:cs typeface="Times New Roman" pitchFamily="18" charset="0"/>
              </a:rPr>
              <a:t>The % of total display area of all products in a store allocated to the particular product</a:t>
            </a:r>
          </a:p>
          <a:p>
            <a:pPr marL="514350" indent="-514350">
              <a:buFont typeface="+mj-lt"/>
              <a:buAutoNum type="arabicParenR"/>
            </a:pPr>
            <a:r>
              <a:rPr lang="en-IN" sz="3500" b="1" dirty="0" err="1">
                <a:latin typeface="Times New Roman" pitchFamily="18" charset="0"/>
                <a:cs typeface="Times New Roman" pitchFamily="18" charset="0"/>
              </a:rPr>
              <a:t>Item_Type</a:t>
            </a:r>
            <a:r>
              <a:rPr lang="en-IN" sz="3500" b="1" dirty="0">
                <a:latin typeface="Times New Roman" pitchFamily="18" charset="0"/>
                <a:cs typeface="Times New Roman" pitchFamily="18" charset="0"/>
              </a:rPr>
              <a:t>: </a:t>
            </a:r>
            <a:r>
              <a:rPr lang="en-IN" sz="3500" dirty="0">
                <a:latin typeface="Times New Roman" pitchFamily="18" charset="0"/>
                <a:cs typeface="Times New Roman" pitchFamily="18" charset="0"/>
              </a:rPr>
              <a:t>The category to which the product belongs</a:t>
            </a:r>
          </a:p>
          <a:p>
            <a:pPr marL="514350" indent="-514350">
              <a:buFont typeface="+mj-lt"/>
              <a:buAutoNum type="arabicParenR"/>
            </a:pPr>
            <a:r>
              <a:rPr lang="en-IN" sz="3500" b="1" dirty="0" err="1">
                <a:latin typeface="Times New Roman" pitchFamily="18" charset="0"/>
                <a:cs typeface="Times New Roman" pitchFamily="18" charset="0"/>
              </a:rPr>
              <a:t>Item_MRP</a:t>
            </a:r>
            <a:r>
              <a:rPr lang="en-IN" sz="3500" b="1" dirty="0">
                <a:latin typeface="Times New Roman" pitchFamily="18" charset="0"/>
                <a:cs typeface="Times New Roman" pitchFamily="18" charset="0"/>
              </a:rPr>
              <a:t>: </a:t>
            </a:r>
            <a:r>
              <a:rPr lang="en-IN" sz="3500" dirty="0">
                <a:latin typeface="Times New Roman" pitchFamily="18" charset="0"/>
                <a:cs typeface="Times New Roman" pitchFamily="18" charset="0"/>
              </a:rPr>
              <a:t>Maximum Retail Price (list price) of the product</a:t>
            </a:r>
          </a:p>
          <a:p>
            <a:pPr marL="514350" indent="-514350">
              <a:buFont typeface="+mj-lt"/>
              <a:buAutoNum type="arabicParenR"/>
            </a:pPr>
            <a:r>
              <a:rPr lang="en-IN" sz="3500" b="1" dirty="0" err="1">
                <a:latin typeface="Times New Roman" pitchFamily="18" charset="0"/>
                <a:cs typeface="Times New Roman" pitchFamily="18" charset="0"/>
              </a:rPr>
              <a:t>Outlet_Identifier</a:t>
            </a:r>
            <a:r>
              <a:rPr lang="en-IN" sz="3500" b="1" dirty="0">
                <a:latin typeface="Times New Roman" pitchFamily="18" charset="0"/>
                <a:cs typeface="Times New Roman" pitchFamily="18" charset="0"/>
              </a:rPr>
              <a:t>: </a:t>
            </a:r>
            <a:r>
              <a:rPr lang="en-IN" sz="3500" dirty="0">
                <a:latin typeface="Times New Roman" pitchFamily="18" charset="0"/>
                <a:cs typeface="Times New Roman" pitchFamily="18" charset="0"/>
              </a:rPr>
              <a:t>Unique store ID</a:t>
            </a:r>
          </a:p>
          <a:p>
            <a:pPr marL="514350" indent="-514350">
              <a:buFont typeface="+mj-lt"/>
              <a:buAutoNum type="arabicParenR"/>
            </a:pPr>
            <a:r>
              <a:rPr lang="en-IN" sz="3500" b="1" dirty="0" err="1">
                <a:latin typeface="Times New Roman" pitchFamily="18" charset="0"/>
                <a:cs typeface="Times New Roman" pitchFamily="18" charset="0"/>
              </a:rPr>
              <a:t>Outlet_Establishment_Year</a:t>
            </a:r>
            <a:r>
              <a:rPr lang="en-IN" sz="3500" b="1" dirty="0">
                <a:latin typeface="Times New Roman" pitchFamily="18" charset="0"/>
                <a:cs typeface="Times New Roman" pitchFamily="18" charset="0"/>
              </a:rPr>
              <a:t>: </a:t>
            </a:r>
            <a:r>
              <a:rPr lang="en-IN" sz="3500" dirty="0">
                <a:latin typeface="Times New Roman" pitchFamily="18" charset="0"/>
                <a:cs typeface="Times New Roman" pitchFamily="18" charset="0"/>
              </a:rPr>
              <a:t>The year in which store was established</a:t>
            </a:r>
          </a:p>
          <a:p>
            <a:pPr marL="514350" indent="-514350">
              <a:buFont typeface="+mj-lt"/>
              <a:buAutoNum type="arabicParenR"/>
            </a:pPr>
            <a:r>
              <a:rPr lang="en-IN" sz="3500" b="1" dirty="0" err="1">
                <a:latin typeface="Times New Roman" pitchFamily="18" charset="0"/>
                <a:cs typeface="Times New Roman" pitchFamily="18" charset="0"/>
              </a:rPr>
              <a:t>Outlet_Size</a:t>
            </a:r>
            <a:r>
              <a:rPr lang="en-IN" sz="3500" b="1" dirty="0">
                <a:latin typeface="Times New Roman" pitchFamily="18" charset="0"/>
                <a:cs typeface="Times New Roman" pitchFamily="18" charset="0"/>
              </a:rPr>
              <a:t>: </a:t>
            </a:r>
            <a:r>
              <a:rPr lang="en-IN" sz="3500" dirty="0">
                <a:latin typeface="Times New Roman" pitchFamily="18" charset="0"/>
                <a:cs typeface="Times New Roman" pitchFamily="18" charset="0"/>
              </a:rPr>
              <a:t>The size of the store in terms of ground area covered</a:t>
            </a:r>
          </a:p>
          <a:p>
            <a:pPr marL="514350" indent="-514350">
              <a:buFont typeface="+mj-lt"/>
              <a:buAutoNum type="arabicParenR"/>
            </a:pPr>
            <a:r>
              <a:rPr lang="en-IN" sz="3500" b="1" dirty="0" err="1">
                <a:latin typeface="Times New Roman" pitchFamily="18" charset="0"/>
                <a:cs typeface="Times New Roman" pitchFamily="18" charset="0"/>
              </a:rPr>
              <a:t>Outlet_Location_Type</a:t>
            </a:r>
            <a:r>
              <a:rPr lang="en-IN" sz="3500" b="1" dirty="0">
                <a:latin typeface="Times New Roman" pitchFamily="18" charset="0"/>
                <a:cs typeface="Times New Roman" pitchFamily="18" charset="0"/>
              </a:rPr>
              <a:t>: </a:t>
            </a:r>
            <a:r>
              <a:rPr lang="en-IN" sz="3500" dirty="0">
                <a:latin typeface="Times New Roman" pitchFamily="18" charset="0"/>
                <a:cs typeface="Times New Roman" pitchFamily="18" charset="0"/>
              </a:rPr>
              <a:t>The type of city in which the store is located</a:t>
            </a:r>
          </a:p>
          <a:p>
            <a:pPr marL="514350" indent="-514350">
              <a:buFont typeface="+mj-lt"/>
              <a:buAutoNum type="arabicParenR"/>
            </a:pPr>
            <a:r>
              <a:rPr lang="en-IN" sz="3500" b="1" dirty="0" err="1">
                <a:latin typeface="Times New Roman" pitchFamily="18" charset="0"/>
                <a:cs typeface="Times New Roman" pitchFamily="18" charset="0"/>
              </a:rPr>
              <a:t>Outlet_Type</a:t>
            </a:r>
            <a:r>
              <a:rPr lang="en-IN" sz="3500" b="1" dirty="0">
                <a:latin typeface="Times New Roman" pitchFamily="18" charset="0"/>
                <a:cs typeface="Times New Roman" pitchFamily="18" charset="0"/>
              </a:rPr>
              <a:t>: </a:t>
            </a:r>
            <a:r>
              <a:rPr lang="en-IN" sz="3500" dirty="0">
                <a:latin typeface="Times New Roman" pitchFamily="18" charset="0"/>
                <a:cs typeface="Times New Roman" pitchFamily="18" charset="0"/>
              </a:rPr>
              <a:t>Whether the outlet is just a grocery store or some sort of supermarket</a:t>
            </a:r>
          </a:p>
          <a:p>
            <a:pPr marL="514350" indent="-514350">
              <a:buFont typeface="+mj-lt"/>
              <a:buAutoNum type="arabicParenR"/>
            </a:pPr>
            <a:r>
              <a:rPr lang="en-IN" sz="3500" b="1" dirty="0" err="1">
                <a:latin typeface="Times New Roman" pitchFamily="18" charset="0"/>
                <a:cs typeface="Times New Roman" pitchFamily="18" charset="0"/>
              </a:rPr>
              <a:t>Item_Outlet_Sales</a:t>
            </a:r>
            <a:r>
              <a:rPr lang="en-IN" sz="3500" b="1" dirty="0">
                <a:latin typeface="Times New Roman" pitchFamily="18" charset="0"/>
                <a:cs typeface="Times New Roman" pitchFamily="18" charset="0"/>
              </a:rPr>
              <a:t>: </a:t>
            </a:r>
            <a:r>
              <a:rPr lang="en-IN" sz="3500" dirty="0">
                <a:latin typeface="Times New Roman" pitchFamily="18" charset="0"/>
                <a:cs typeface="Times New Roman" pitchFamily="18" charset="0"/>
              </a:rPr>
              <a:t>Sales of the product in the </a:t>
            </a:r>
            <a:r>
              <a:rPr lang="en-IN" sz="3500" dirty="0" err="1">
                <a:latin typeface="Times New Roman" pitchFamily="18" charset="0"/>
                <a:cs typeface="Times New Roman" pitchFamily="18" charset="0"/>
              </a:rPr>
              <a:t>particulat</a:t>
            </a:r>
            <a:r>
              <a:rPr lang="en-IN" sz="3500" dirty="0">
                <a:latin typeface="Times New Roman" pitchFamily="18" charset="0"/>
                <a:cs typeface="Times New Roman" pitchFamily="18" charset="0"/>
              </a:rPr>
              <a:t> store. This is the outcome </a:t>
            </a:r>
          </a:p>
          <a:p>
            <a:pPr marL="0" indent="0">
              <a:buNone/>
            </a:pPr>
            <a:r>
              <a:rPr lang="en-IN" sz="3500" dirty="0">
                <a:latin typeface="Times New Roman" pitchFamily="18" charset="0"/>
                <a:cs typeface="Times New Roman" pitchFamily="18" charset="0"/>
              </a:rPr>
              <a:t>variable to be predicted.</a:t>
            </a:r>
          </a:p>
        </p:txBody>
      </p:sp>
    </p:spTree>
    <p:extLst>
      <p:ext uri="{BB962C8B-B14F-4D97-AF65-F5344CB8AC3E}">
        <p14:creationId xmlns:p14="http://schemas.microsoft.com/office/powerpoint/2010/main" val="20168248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365125"/>
            <a:ext cx="3381899" cy="981075"/>
          </a:xfrm>
        </p:spPr>
        <p:txBody>
          <a:bodyPr/>
          <a:lstStyle/>
          <a:p>
            <a:r>
              <a:rPr lang="en-IN" b="1" dirty="0">
                <a:latin typeface="Times New Roman" pitchFamily="18" charset="0"/>
                <a:cs typeface="Times New Roman" pitchFamily="18" charset="0"/>
              </a:rPr>
              <a:t>Super Store: </a:t>
            </a:r>
          </a:p>
        </p:txBody>
      </p:sp>
      <p:sp>
        <p:nvSpPr>
          <p:cNvPr id="3" name="Content Placeholder 2"/>
          <p:cNvSpPr>
            <a:spLocks noGrp="1"/>
          </p:cNvSpPr>
          <p:nvPr>
            <p:ph sz="half" idx="1"/>
          </p:nvPr>
        </p:nvSpPr>
        <p:spPr>
          <a:xfrm>
            <a:off x="520700" y="1574800"/>
            <a:ext cx="5499100" cy="4914900"/>
          </a:xfrm>
        </p:spPr>
        <p:txBody>
          <a:bodyPr>
            <a:normAutofit fontScale="92500" lnSpcReduction="10000"/>
          </a:bodyPr>
          <a:lstStyle/>
          <a:p>
            <a:pPr marL="0" indent="0">
              <a:buNone/>
            </a:pPr>
            <a:r>
              <a:rPr lang="en-IN" sz="3500" b="1" dirty="0">
                <a:latin typeface="Times New Roman" pitchFamily="18" charset="0"/>
                <a:cs typeface="Times New Roman" pitchFamily="18" charset="0"/>
              </a:rPr>
              <a:t>1. Row ID</a:t>
            </a:r>
            <a:br>
              <a:rPr lang="en-IN" sz="3500" b="1" dirty="0">
                <a:latin typeface="Times New Roman" pitchFamily="18" charset="0"/>
                <a:cs typeface="Times New Roman" pitchFamily="18" charset="0"/>
              </a:rPr>
            </a:br>
            <a:r>
              <a:rPr lang="en-IN" sz="3500" b="1" dirty="0">
                <a:latin typeface="Times New Roman" pitchFamily="18" charset="0"/>
                <a:cs typeface="Times New Roman" pitchFamily="18" charset="0"/>
              </a:rPr>
              <a:t>2. Order ID</a:t>
            </a:r>
            <a:br>
              <a:rPr lang="en-IN" sz="3500" b="1" dirty="0">
                <a:latin typeface="Times New Roman" pitchFamily="18" charset="0"/>
                <a:cs typeface="Times New Roman" pitchFamily="18" charset="0"/>
              </a:rPr>
            </a:br>
            <a:r>
              <a:rPr lang="en-IN" sz="3500" b="1" dirty="0">
                <a:latin typeface="Times New Roman" pitchFamily="18" charset="0"/>
                <a:cs typeface="Times New Roman" pitchFamily="18" charset="0"/>
              </a:rPr>
              <a:t>3. Order Date</a:t>
            </a:r>
            <a:br>
              <a:rPr lang="en-IN" sz="3500" b="1" dirty="0">
                <a:latin typeface="Times New Roman" pitchFamily="18" charset="0"/>
                <a:cs typeface="Times New Roman" pitchFamily="18" charset="0"/>
              </a:rPr>
            </a:br>
            <a:r>
              <a:rPr lang="en-IN" sz="3500" b="1" dirty="0">
                <a:latin typeface="Times New Roman" pitchFamily="18" charset="0"/>
                <a:cs typeface="Times New Roman" pitchFamily="18" charset="0"/>
              </a:rPr>
              <a:t>4. Ship Date</a:t>
            </a:r>
            <a:br>
              <a:rPr lang="en-IN" sz="3500" b="1" dirty="0">
                <a:latin typeface="Times New Roman" pitchFamily="18" charset="0"/>
                <a:cs typeface="Times New Roman" pitchFamily="18" charset="0"/>
              </a:rPr>
            </a:br>
            <a:r>
              <a:rPr lang="en-IN" sz="3500" b="1" dirty="0">
                <a:latin typeface="Times New Roman" pitchFamily="18" charset="0"/>
                <a:cs typeface="Times New Roman" pitchFamily="18" charset="0"/>
              </a:rPr>
              <a:t>5. Ship Mode</a:t>
            </a:r>
            <a:br>
              <a:rPr lang="en-IN" sz="3500" b="1" dirty="0">
                <a:latin typeface="Times New Roman" pitchFamily="18" charset="0"/>
                <a:cs typeface="Times New Roman" pitchFamily="18" charset="0"/>
              </a:rPr>
            </a:br>
            <a:r>
              <a:rPr lang="en-IN" sz="3500" b="1" dirty="0">
                <a:latin typeface="Times New Roman" pitchFamily="18" charset="0"/>
                <a:cs typeface="Times New Roman" pitchFamily="18" charset="0"/>
              </a:rPr>
              <a:t>6. Customer ID</a:t>
            </a:r>
            <a:br>
              <a:rPr lang="en-IN" sz="3500" b="1" dirty="0">
                <a:latin typeface="Times New Roman" pitchFamily="18" charset="0"/>
                <a:cs typeface="Times New Roman" pitchFamily="18" charset="0"/>
              </a:rPr>
            </a:br>
            <a:r>
              <a:rPr lang="en-IN" sz="3500" b="1" dirty="0">
                <a:latin typeface="Times New Roman" pitchFamily="18" charset="0"/>
                <a:cs typeface="Times New Roman" pitchFamily="18" charset="0"/>
              </a:rPr>
              <a:t>7. Customer Name</a:t>
            </a:r>
            <a:br>
              <a:rPr lang="en-IN" sz="3500" b="1" dirty="0">
                <a:latin typeface="Times New Roman" pitchFamily="18" charset="0"/>
                <a:cs typeface="Times New Roman" pitchFamily="18" charset="0"/>
              </a:rPr>
            </a:br>
            <a:r>
              <a:rPr lang="en-IN" sz="3500" b="1" dirty="0">
                <a:latin typeface="Times New Roman" pitchFamily="18" charset="0"/>
                <a:cs typeface="Times New Roman" pitchFamily="18" charset="0"/>
              </a:rPr>
              <a:t>8. Segment</a:t>
            </a:r>
            <a:br>
              <a:rPr lang="en-IN" sz="3500" b="1" dirty="0">
                <a:latin typeface="Times New Roman" pitchFamily="18" charset="0"/>
                <a:cs typeface="Times New Roman" pitchFamily="18" charset="0"/>
              </a:rPr>
            </a:br>
            <a:r>
              <a:rPr lang="en-IN" sz="3500" b="1" dirty="0">
                <a:latin typeface="Times New Roman" pitchFamily="18" charset="0"/>
                <a:cs typeface="Times New Roman" pitchFamily="18" charset="0"/>
              </a:rPr>
              <a:t>9. City</a:t>
            </a:r>
            <a:br>
              <a:rPr lang="en-IN" sz="3500" b="1" dirty="0">
                <a:latin typeface="Times New Roman" pitchFamily="18" charset="0"/>
                <a:cs typeface="Times New Roman" pitchFamily="18" charset="0"/>
              </a:rPr>
            </a:br>
            <a:r>
              <a:rPr lang="en-IN" sz="3500" b="1" dirty="0">
                <a:latin typeface="Times New Roman" pitchFamily="18" charset="0"/>
                <a:cs typeface="Times New Roman" pitchFamily="18" charset="0"/>
              </a:rPr>
              <a:t>10. State</a:t>
            </a:r>
            <a:br>
              <a:rPr lang="en-IN" sz="3500" b="1" dirty="0">
                <a:latin typeface="Times New Roman" pitchFamily="18" charset="0"/>
                <a:cs typeface="Times New Roman" pitchFamily="18" charset="0"/>
              </a:rPr>
            </a:br>
            <a:r>
              <a:rPr lang="en-IN" sz="3500" b="1" dirty="0">
                <a:latin typeface="Times New Roman" pitchFamily="18" charset="0"/>
                <a:cs typeface="Times New Roman" pitchFamily="18" charset="0"/>
              </a:rPr>
              <a:t>11. Country</a:t>
            </a:r>
            <a:br>
              <a:rPr lang="en-IN" sz="3500" b="1" dirty="0">
                <a:latin typeface="Times New Roman" pitchFamily="18" charset="0"/>
                <a:cs typeface="Times New Roman" pitchFamily="18" charset="0"/>
              </a:rPr>
            </a:br>
            <a:r>
              <a:rPr lang="en-IN" sz="3500" b="1" dirty="0">
                <a:latin typeface="Times New Roman" pitchFamily="18" charset="0"/>
                <a:cs typeface="Times New Roman" pitchFamily="18" charset="0"/>
              </a:rPr>
              <a:t>12. Postal Code</a:t>
            </a:r>
          </a:p>
        </p:txBody>
      </p:sp>
      <p:sp>
        <p:nvSpPr>
          <p:cNvPr id="4" name="Content Placeholder 3"/>
          <p:cNvSpPr>
            <a:spLocks noGrp="1"/>
          </p:cNvSpPr>
          <p:nvPr>
            <p:ph sz="half" idx="2"/>
          </p:nvPr>
        </p:nvSpPr>
        <p:spPr>
          <a:xfrm>
            <a:off x="6159500" y="1384300"/>
            <a:ext cx="5651500" cy="5118100"/>
          </a:xfrm>
        </p:spPr>
        <p:txBody>
          <a:bodyPr>
            <a:normAutofit fontScale="92500" lnSpcReduction="10000"/>
          </a:bodyPr>
          <a:lstStyle/>
          <a:p>
            <a:pPr marL="0" indent="0">
              <a:buNone/>
            </a:pPr>
            <a:r>
              <a:rPr lang="en-IN" sz="3500" b="1" dirty="0">
                <a:latin typeface="Times New Roman" pitchFamily="18" charset="0"/>
                <a:cs typeface="Times New Roman" pitchFamily="18" charset="0"/>
              </a:rPr>
              <a:t>13. Market</a:t>
            </a:r>
            <a:br>
              <a:rPr lang="en-IN" sz="3500" b="1" dirty="0">
                <a:latin typeface="Times New Roman" pitchFamily="18" charset="0"/>
                <a:cs typeface="Times New Roman" pitchFamily="18" charset="0"/>
              </a:rPr>
            </a:br>
            <a:r>
              <a:rPr lang="en-IN" sz="3500" b="1" dirty="0">
                <a:latin typeface="Times New Roman" pitchFamily="18" charset="0"/>
                <a:cs typeface="Times New Roman" pitchFamily="18" charset="0"/>
              </a:rPr>
              <a:t>14. Region</a:t>
            </a:r>
            <a:br>
              <a:rPr lang="en-IN" sz="3500" b="1" dirty="0">
                <a:latin typeface="Times New Roman" pitchFamily="18" charset="0"/>
                <a:cs typeface="Times New Roman" pitchFamily="18" charset="0"/>
              </a:rPr>
            </a:br>
            <a:r>
              <a:rPr lang="en-IN" sz="3500" b="1" dirty="0">
                <a:latin typeface="Times New Roman" pitchFamily="18" charset="0"/>
                <a:cs typeface="Times New Roman" pitchFamily="18" charset="0"/>
              </a:rPr>
              <a:t>15. Product ID</a:t>
            </a:r>
          </a:p>
          <a:p>
            <a:pPr marL="0" indent="0">
              <a:buNone/>
            </a:pPr>
            <a:r>
              <a:rPr lang="en-IN" sz="3500" b="1" dirty="0">
                <a:latin typeface="Times New Roman" pitchFamily="18" charset="0"/>
                <a:cs typeface="Times New Roman" pitchFamily="18" charset="0"/>
              </a:rPr>
              <a:t>16. Category</a:t>
            </a:r>
            <a:br>
              <a:rPr lang="en-IN" sz="3500" b="1" dirty="0">
                <a:latin typeface="Times New Roman" pitchFamily="18" charset="0"/>
                <a:cs typeface="Times New Roman" pitchFamily="18" charset="0"/>
              </a:rPr>
            </a:br>
            <a:r>
              <a:rPr lang="en-IN" sz="3500" b="1" dirty="0">
                <a:latin typeface="Times New Roman" pitchFamily="18" charset="0"/>
                <a:cs typeface="Times New Roman" pitchFamily="18" charset="0"/>
              </a:rPr>
              <a:t>17. Sub-Category</a:t>
            </a:r>
            <a:br>
              <a:rPr lang="en-IN" sz="3500" b="1" dirty="0">
                <a:latin typeface="Times New Roman" pitchFamily="18" charset="0"/>
                <a:cs typeface="Times New Roman" pitchFamily="18" charset="0"/>
              </a:rPr>
            </a:br>
            <a:r>
              <a:rPr lang="en-IN" sz="3500" b="1" dirty="0">
                <a:latin typeface="Times New Roman" pitchFamily="18" charset="0"/>
                <a:cs typeface="Times New Roman" pitchFamily="18" charset="0"/>
              </a:rPr>
              <a:t>18. Product Name</a:t>
            </a:r>
            <a:br>
              <a:rPr lang="en-IN" sz="3500" b="1" dirty="0">
                <a:latin typeface="Times New Roman" pitchFamily="18" charset="0"/>
                <a:cs typeface="Times New Roman" pitchFamily="18" charset="0"/>
              </a:rPr>
            </a:br>
            <a:r>
              <a:rPr lang="en-IN" sz="3500" b="1" dirty="0">
                <a:latin typeface="Times New Roman" pitchFamily="18" charset="0"/>
                <a:cs typeface="Times New Roman" pitchFamily="18" charset="0"/>
              </a:rPr>
              <a:t>19. Sales</a:t>
            </a:r>
            <a:br>
              <a:rPr lang="en-IN" sz="3500" b="1" dirty="0">
                <a:latin typeface="Times New Roman" pitchFamily="18" charset="0"/>
                <a:cs typeface="Times New Roman" pitchFamily="18" charset="0"/>
              </a:rPr>
            </a:br>
            <a:r>
              <a:rPr lang="en-IN" sz="3500" b="1" dirty="0">
                <a:latin typeface="Times New Roman" pitchFamily="18" charset="0"/>
                <a:cs typeface="Times New Roman" pitchFamily="18" charset="0"/>
              </a:rPr>
              <a:t>20. Quantity</a:t>
            </a:r>
            <a:br>
              <a:rPr lang="en-IN" sz="3500" b="1" dirty="0">
                <a:latin typeface="Times New Roman" pitchFamily="18" charset="0"/>
                <a:cs typeface="Times New Roman" pitchFamily="18" charset="0"/>
              </a:rPr>
            </a:br>
            <a:r>
              <a:rPr lang="en-IN" sz="3500" b="1" dirty="0">
                <a:latin typeface="Times New Roman" pitchFamily="18" charset="0"/>
                <a:cs typeface="Times New Roman" pitchFamily="18" charset="0"/>
              </a:rPr>
              <a:t>21. Discount</a:t>
            </a:r>
            <a:br>
              <a:rPr lang="en-IN" sz="3500" b="1" dirty="0">
                <a:latin typeface="Times New Roman" pitchFamily="18" charset="0"/>
                <a:cs typeface="Times New Roman" pitchFamily="18" charset="0"/>
              </a:rPr>
            </a:br>
            <a:r>
              <a:rPr lang="en-IN" sz="3500" b="1" dirty="0">
                <a:latin typeface="Times New Roman" pitchFamily="18" charset="0"/>
                <a:cs typeface="Times New Roman" pitchFamily="18" charset="0"/>
              </a:rPr>
              <a:t>22. Profit</a:t>
            </a:r>
            <a:br>
              <a:rPr lang="en-IN" sz="3500" b="1" dirty="0">
                <a:latin typeface="Times New Roman" pitchFamily="18" charset="0"/>
                <a:cs typeface="Times New Roman" pitchFamily="18" charset="0"/>
              </a:rPr>
            </a:br>
            <a:r>
              <a:rPr lang="en-IN" sz="3500" b="1" dirty="0">
                <a:latin typeface="Times New Roman" pitchFamily="18" charset="0"/>
                <a:cs typeface="Times New Roman" pitchFamily="18" charset="0"/>
              </a:rPr>
              <a:t>23. Shipping Cost</a:t>
            </a:r>
            <a:br>
              <a:rPr lang="en-IN" sz="3500" b="1" dirty="0">
                <a:latin typeface="Times New Roman" pitchFamily="18" charset="0"/>
                <a:cs typeface="Times New Roman" pitchFamily="18" charset="0"/>
              </a:rPr>
            </a:br>
            <a:r>
              <a:rPr lang="en-IN" sz="3500" b="1" dirty="0">
                <a:latin typeface="Times New Roman" pitchFamily="18" charset="0"/>
                <a:cs typeface="Times New Roman" pitchFamily="18" charset="0"/>
              </a:rPr>
              <a:t>24. Order Priority</a:t>
            </a:r>
          </a:p>
          <a:p>
            <a:pPr marL="0" indent="0">
              <a:buNone/>
            </a:pPr>
            <a:endParaRPr lang="en-IN" dirty="0"/>
          </a:p>
        </p:txBody>
      </p:sp>
      <p:sp>
        <p:nvSpPr>
          <p:cNvPr id="5" name="TextBox 4">
            <a:extLst>
              <a:ext uri="{FF2B5EF4-FFF2-40B4-BE49-F238E27FC236}">
                <a16:creationId xmlns:a16="http://schemas.microsoft.com/office/drawing/2014/main" id="{97A3429E-37C7-4887-AB85-67B0F7702CD2}"/>
              </a:ext>
            </a:extLst>
          </p:cNvPr>
          <p:cNvSpPr txBox="1"/>
          <p:nvPr/>
        </p:nvSpPr>
        <p:spPr>
          <a:xfrm>
            <a:off x="3737499" y="648070"/>
            <a:ext cx="4962618" cy="584775"/>
          </a:xfrm>
          <a:prstGeom prst="rect">
            <a:avLst/>
          </a:prstGeom>
          <a:noFill/>
        </p:spPr>
        <p:txBody>
          <a:bodyPr wrap="square" rtlCol="0">
            <a:spAutoFit/>
          </a:bodyPr>
          <a:lstStyle/>
          <a:p>
            <a:r>
              <a:rPr lang="en-IN" sz="3200" dirty="0"/>
              <a:t>Classification dataset</a:t>
            </a:r>
          </a:p>
        </p:txBody>
      </p:sp>
    </p:spTree>
    <p:extLst>
      <p:ext uri="{BB962C8B-B14F-4D97-AF65-F5344CB8AC3E}">
        <p14:creationId xmlns:p14="http://schemas.microsoft.com/office/powerpoint/2010/main" val="5440803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972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65125"/>
            <a:ext cx="11379200" cy="828675"/>
          </a:xfrm>
        </p:spPr>
        <p:txBody>
          <a:bodyPr/>
          <a:lstStyle/>
          <a:p>
            <a:r>
              <a:rPr lang="en-IN" b="1" dirty="0">
                <a:latin typeface="Times New Roman" pitchFamily="18" charset="0"/>
                <a:cs typeface="Times New Roman" pitchFamily="18" charset="0"/>
              </a:rPr>
              <a:t>Internal factors of Retail Pricing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66700" y="1282700"/>
            <a:ext cx="11620500" cy="5283200"/>
          </a:xfrm>
        </p:spPr>
        <p:txBody>
          <a:bodyPr>
            <a:normAutofit fontScale="47500" lnSpcReduction="20000"/>
          </a:bodyPr>
          <a:lstStyle/>
          <a:p>
            <a:pPr algn="just"/>
            <a:endParaRPr lang="en-US" dirty="0"/>
          </a:p>
          <a:p>
            <a:pPr algn="just">
              <a:buFont typeface="Wingdings" pitchFamily="2" charset="2"/>
              <a:buChar char="Ø"/>
            </a:pPr>
            <a:r>
              <a:rPr lang="en-US" sz="6700" dirty="0">
                <a:latin typeface="Times New Roman" pitchFamily="18" charset="0"/>
                <a:cs typeface="Times New Roman" pitchFamily="18" charset="0"/>
              </a:rPr>
              <a:t>Internal factors that influence retail prices include the following −</a:t>
            </a:r>
          </a:p>
          <a:p>
            <a:pPr algn="just">
              <a:buFont typeface="Wingdings" pitchFamily="2" charset="2"/>
              <a:buChar char="Ø"/>
            </a:pPr>
            <a:endParaRPr lang="en-US" sz="6700" dirty="0">
              <a:latin typeface="Times New Roman" pitchFamily="18" charset="0"/>
              <a:cs typeface="Times New Roman" pitchFamily="18" charset="0"/>
            </a:endParaRPr>
          </a:p>
          <a:p>
            <a:pPr algn="just">
              <a:buFont typeface="Wingdings" pitchFamily="2" charset="2"/>
              <a:buChar char="§"/>
            </a:pPr>
            <a:r>
              <a:rPr lang="en-US" sz="6700" b="1" dirty="0">
                <a:latin typeface="Times New Roman" pitchFamily="18" charset="0"/>
                <a:cs typeface="Times New Roman" pitchFamily="18" charset="0"/>
              </a:rPr>
              <a:t>Manufacturing Cost</a:t>
            </a:r>
            <a:r>
              <a:rPr lang="en-US" sz="6700" dirty="0">
                <a:latin typeface="Times New Roman" pitchFamily="18" charset="0"/>
                <a:cs typeface="Times New Roman" pitchFamily="18" charset="0"/>
              </a:rPr>
              <a:t> − The retail company considers both, fixed and variable costs of manufacturing the product. The fixed costs does not vary depending upon the production volume. For example, property tax. The variable costs include varying costs of raw material and costs depending upon volume of production. For example, labor.</a:t>
            </a:r>
          </a:p>
          <a:p>
            <a:pPr algn="just">
              <a:buFont typeface="Wingdings" pitchFamily="2" charset="2"/>
              <a:buChar char="§"/>
            </a:pPr>
            <a:r>
              <a:rPr lang="en-US" sz="6700" b="1" dirty="0">
                <a:latin typeface="Times New Roman" pitchFamily="18" charset="0"/>
                <a:cs typeface="Times New Roman" pitchFamily="18" charset="0"/>
              </a:rPr>
              <a:t>The Predetermined Objectives</a:t>
            </a:r>
            <a:r>
              <a:rPr lang="en-US" sz="6700" dirty="0">
                <a:latin typeface="Times New Roman" pitchFamily="18" charset="0"/>
                <a:cs typeface="Times New Roman" pitchFamily="18" charset="0"/>
              </a:rPr>
              <a:t> − The objective of the retail company varies with time and market situations. If the objective is to increase return on investment, then the company may charge a higher price. If the objective is to increase market share, then it may charge a lower price.</a:t>
            </a:r>
          </a:p>
          <a:p>
            <a:pPr algn="just"/>
            <a:endParaRPr lang="en-US" sz="1400" dirty="0"/>
          </a:p>
        </p:txBody>
      </p:sp>
    </p:spTree>
    <p:extLst>
      <p:ext uri="{BB962C8B-B14F-4D97-AF65-F5344CB8AC3E}">
        <p14:creationId xmlns:p14="http://schemas.microsoft.com/office/powerpoint/2010/main" val="1614118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1872</TotalTime>
  <Words>3082</Words>
  <Application>Microsoft Office PowerPoint</Application>
  <PresentationFormat>Widescreen</PresentationFormat>
  <Paragraphs>328</Paragraphs>
  <Slides>89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89</vt:i4>
      </vt:variant>
    </vt:vector>
  </HeadingPairs>
  <TitlesOfParts>
    <vt:vector size="96" baseType="lpstr">
      <vt:lpstr>Arial</vt:lpstr>
      <vt:lpstr>Calibri</vt:lpstr>
      <vt:lpstr>Calibri Light</vt:lpstr>
      <vt:lpstr>robotoregular</vt:lpstr>
      <vt:lpstr>Times New Roman</vt:lpstr>
      <vt:lpstr>Wingdings</vt:lpstr>
      <vt:lpstr>Office Theme</vt:lpstr>
      <vt:lpstr>PowerPoint Presentation</vt:lpstr>
      <vt:lpstr>                     Market</vt:lpstr>
      <vt:lpstr>          Goods</vt:lpstr>
      <vt:lpstr>                    INTRODUCTION</vt:lpstr>
      <vt:lpstr>                         Supply Chain</vt:lpstr>
      <vt:lpstr>PowerPoint Presentation</vt:lpstr>
      <vt:lpstr>Manufacturers and Wholesalers</vt:lpstr>
      <vt:lpstr>Retailer</vt:lpstr>
      <vt:lpstr>Internal factors of Retail Pricing</vt:lpstr>
      <vt:lpstr>PowerPoint Presentation</vt:lpstr>
      <vt:lpstr>External Factors</vt:lpstr>
      <vt:lpstr>PowerPoint Presentation</vt:lpstr>
      <vt:lpstr>Common retail types:</vt:lpstr>
      <vt:lpstr>PowerPoint Presentation</vt:lpstr>
      <vt:lpstr>Different types of Retail outlets:</vt:lpstr>
      <vt:lpstr>PowerPoint Presentation</vt:lpstr>
      <vt:lpstr>PowerPoint Presentation</vt:lpstr>
      <vt:lpstr>PowerPoint Presentation</vt:lpstr>
      <vt:lpstr>          PROBLEMS FACED BY RETAIL                     INDUSTRY   </vt:lpstr>
      <vt:lpstr>Investment</vt:lpstr>
      <vt:lpstr>Choosing the Right Mix</vt:lpstr>
      <vt:lpstr>Inventory management</vt:lpstr>
      <vt:lpstr>Visual Display</vt:lpstr>
      <vt:lpstr>PowerPoint Presentation</vt:lpstr>
      <vt:lpstr>Customer Experience Management (CEM) </vt:lpstr>
      <vt:lpstr>    Challenges in retail industry</vt:lpstr>
      <vt:lpstr>WHAT HAPPENS WHEN YOU DON’T USE  ANALYTICS?</vt:lpstr>
      <vt:lpstr>TOYS R US</vt:lpstr>
      <vt:lpstr>  </vt:lpstr>
      <vt:lpstr>  What is Retail Analytics?  </vt:lpstr>
      <vt:lpstr>PowerPoint Presentation</vt:lpstr>
      <vt:lpstr>PowerPoint Presentation</vt:lpstr>
      <vt:lpstr>PowerPoint Presentation</vt:lpstr>
      <vt:lpstr>Consumer Behavior Insights:</vt:lpstr>
      <vt:lpstr>Marketing Strategies:</vt:lpstr>
      <vt:lpstr>Personalized Offers:</vt:lpstr>
      <vt:lpstr>Store Optimization:</vt:lpstr>
      <vt:lpstr>Customer Satisfaction:</vt:lpstr>
      <vt:lpstr>Step involved in retail analytics:</vt:lpstr>
      <vt:lpstr>Descriptive analytics in retail</vt:lpstr>
      <vt:lpstr>PowerPoint Presentation</vt:lpstr>
      <vt:lpstr>PowerPoint Presentation</vt:lpstr>
      <vt:lpstr>PowerPoint Presentation</vt:lpstr>
      <vt:lpstr> Diagnostic Analytics in retail</vt:lpstr>
      <vt:lpstr>           Predictive Analysis </vt:lpstr>
      <vt:lpstr>                Prescriptive Analysis</vt:lpstr>
      <vt:lpstr>         WHY RETAIL ANALYTICS ARE A         BUSINESS NECESSITY?</vt:lpstr>
      <vt:lpstr>PowerPoint Presentation</vt:lpstr>
      <vt:lpstr>Customer experience decisions: </vt:lpstr>
      <vt:lpstr>Strategic decisions:</vt:lpstr>
      <vt:lpstr>Operational decisions:</vt:lpstr>
      <vt:lpstr>How Retailers Harness the Power of Retail Data Analytics? </vt:lpstr>
      <vt:lpstr>EXAMPLE 1: KROGER</vt:lpstr>
      <vt:lpstr>PowerPoint Presentation</vt:lpstr>
      <vt:lpstr>EXAMPLE 2: AMAZON</vt:lpstr>
      <vt:lpstr>           How analytics in retail</vt:lpstr>
      <vt:lpstr>PowerPoint Presentation</vt:lpstr>
      <vt:lpstr>How it works:</vt:lpstr>
      <vt:lpstr>PowerPoint Presentation</vt:lpstr>
      <vt:lpstr>PowerPoint Presentation</vt:lpstr>
      <vt:lpstr>PowerPoint Presentation</vt:lpstr>
      <vt:lpstr>Top companies that works on Retail Analytics: </vt:lpstr>
      <vt:lpstr>Benefits of Data Analysis</vt:lpstr>
      <vt:lpstr>CASE STUDY</vt:lpstr>
      <vt:lpstr>REAL LIFE EXAMPLES</vt:lpstr>
      <vt:lpstr>PowerPoint Presentation</vt:lpstr>
      <vt:lpstr>Zookies Cookies</vt:lpstr>
      <vt:lpstr>PowerPoint Presentation</vt:lpstr>
      <vt:lpstr>Starbucks</vt:lpstr>
      <vt:lpstr>PowerPoint Presentation</vt:lpstr>
      <vt:lpstr>Black Friday</vt:lpstr>
      <vt:lpstr>PowerPoint Presentation</vt:lpstr>
      <vt:lpstr>GROUPON</vt:lpstr>
      <vt:lpstr>PowerPoint Presentation</vt:lpstr>
      <vt:lpstr>ARGOS</vt:lpstr>
      <vt:lpstr>PowerPoint Presentation</vt:lpstr>
      <vt:lpstr>TARGET</vt:lpstr>
      <vt:lpstr>PowerPoint Presentation</vt:lpstr>
      <vt:lpstr>PowerPoint Presentation</vt:lpstr>
      <vt:lpstr>IKEA</vt:lpstr>
      <vt:lpstr>PowerPoint Presentation</vt:lpstr>
      <vt:lpstr>ALGORITHMS FOR RETAILERS</vt:lpstr>
      <vt:lpstr>Opportunities in Retail Data Science</vt:lpstr>
      <vt:lpstr>Why Retailers Want to Fill More Data Scientist Positions ???</vt:lpstr>
      <vt:lpstr>DATA SETS</vt:lpstr>
      <vt:lpstr>Regression Dataset</vt:lpstr>
      <vt:lpstr>Big Mart:</vt:lpstr>
      <vt:lpstr>Super Store: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dc:title>
  <dc:creator>Aanand R</dc:creator>
  <cp:lastModifiedBy>Pragatheesh Ravi</cp:lastModifiedBy>
  <cp:revision>91</cp:revision>
  <dcterms:created xsi:type="dcterms:W3CDTF">2019-09-18T09:14:40Z</dcterms:created>
  <dcterms:modified xsi:type="dcterms:W3CDTF">2019-09-20T03:27:02Z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