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88" r:id="rId7"/>
    <p:sldId id="263" r:id="rId8"/>
    <p:sldId id="275" r:id="rId9"/>
    <p:sldId id="287" r:id="rId10"/>
    <p:sldId id="276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77" r:id="rId20"/>
    <p:sldId id="286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507474-E49C-4397-B7DB-8531F88EAFCA}" v="52" dt="2024-06-25T07:39:35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670A1-98A0-474F-98C3-E1FB94AC8280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830A6-3F83-44A3-8625-3BED3AE0FD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618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830A6-3F83-44A3-8625-3BED3AE0FD2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419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5E0E-5352-44FA-886F-E3D4358CB44B}" type="datetime1">
              <a:rPr lang="es-ES" smtClean="0"/>
              <a:t>02/07/2024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MINERÍA DE DATOS EN LA PRIMERA DIVISIÓN ESPAÑOLA DE FÚTBOL CON POWER BI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3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D10F-0FDC-4709-8047-1183A7CCD186}" type="datetime1">
              <a:rPr lang="es-ES" smtClean="0"/>
              <a:t>02/07/2024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MINERÍA DE DATOS EN LA PRIMERA DIVISIÓN ESPAÑOLA DE FÚTBOL CON POWER BI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3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1954-07FC-435B-A4C1-8B886D51430A}" type="datetime1">
              <a:rPr lang="es-ES" smtClean="0"/>
              <a:t>02/07/2024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MINERÍA DE DATOS EN LA PRIMERA DIVISIÓN ESPAÑOLA DE FÚTBOL CON POWER BI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5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25D4-4A3E-4A45-B519-9C00B73998FB}" type="datetime1">
              <a:rPr lang="es-ES" smtClean="0"/>
              <a:t>02/07/2024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MINERÍA DE DATOS EN LA PRIMERA DIVISIÓN ESPAÑOLA DE FÚTBOL CON POWER BI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7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10F7-89A3-475F-90A8-E331AD367673}" type="datetime1">
              <a:rPr lang="es-ES" smtClean="0"/>
              <a:t>02/07/2024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MINERÍA DE DATOS EN LA PRIMERA DIVISIÓN ESPAÑOLA DE FÚTBOL CON POWER BI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7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9BFB-9950-4242-80BE-F07B69E4F89B}" type="datetime1">
              <a:rPr lang="es-ES" smtClean="0"/>
              <a:t>02/07/2024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MINERÍA DE DATOS EN LA PRIMERA DIVISIÓN ESPAÑOLA DE FÚTBOL CON POWER BI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6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0919-E474-4745-9CBD-D569383EBEC3}" type="datetime1">
              <a:rPr lang="es-ES" smtClean="0"/>
              <a:t>02/07/2024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MINERÍA DE DATOS EN LA PRIMERA DIVISIÓN ESPAÑOLA DE FÚTBOL CON POWER BI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5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C183-F762-4A32-A410-496D1465A8D4}" type="datetime1">
              <a:rPr lang="es-ES" smtClean="0"/>
              <a:t>02/07/2024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MINERÍA DE DATOS EN LA PRIMERA DIVISIÓN ESPAÑOLA DE FÚTBOL CON POWER BI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3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1CE-1EB9-418B-AEEE-D9A6FF6D3E48}" type="datetime1">
              <a:rPr lang="es-ES" smtClean="0"/>
              <a:t>02/07/2024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MINERÍA DE DATOS EN LA PRIMERA DIVISIÓN ESPAÑOLA DE FÚTBOL CON POWER BI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0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B49D-AEE3-469E-B104-0A493146D083}" type="datetime1">
              <a:rPr lang="es-ES" smtClean="0"/>
              <a:t>02/07/2024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MINERÍA DE DATOS EN LA PRIMERA DIVISIÓN ESPAÑOLA DE FÚTBOL CON POWER BI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7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AF2A-3E65-455C-BA24-89002B5A6607}" type="datetime1">
              <a:rPr lang="es-ES" smtClean="0"/>
              <a:t>02/07/2024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MINERÍA DE DATOS EN LA PRIMERA DIVISIÓN ESPAÑOLA DE FÚTBOL CON POWER BI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0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2C53EBF-2256-4E4E-9176-3EEF42063656}" type="datetime1">
              <a:rPr lang="es-ES" smtClean="0"/>
              <a:t>02/07/2024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s-ES"/>
              <a:t>MINERÍA DE DATOS EN LA PRIMERA DIVISIÓN ESPAÑOLA DE FÚTBOL CON POWER BI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8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51" r:id="rId4"/>
    <p:sldLayoutId id="2147483752" r:id="rId5"/>
    <p:sldLayoutId id="2147483757" r:id="rId6"/>
    <p:sldLayoutId id="2147483753" r:id="rId7"/>
    <p:sldLayoutId id="2147483754" r:id="rId8"/>
    <p:sldLayoutId id="2147483755" r:id="rId9"/>
    <p:sldLayoutId id="2147483756" r:id="rId10"/>
    <p:sldLayoutId id="2147483758" r:id="rId11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9A2386-C19C-5871-F14B-0C59E71DE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777" y="821345"/>
            <a:ext cx="5608409" cy="2335142"/>
          </a:xfrm>
        </p:spPr>
        <p:txBody>
          <a:bodyPr>
            <a:noAutofit/>
          </a:bodyPr>
          <a:lstStyle/>
          <a:p>
            <a:r>
              <a:rPr lang="es-ES" sz="4400" i="0" dirty="0">
                <a:effectLst/>
                <a:latin typeface="+mn-lt"/>
              </a:rPr>
              <a:t>MINERÍA DE DATOS EN LA PRIMERA DIVISIÓN ESPAÑOLA DE FÚTBOL CON POWER BI</a:t>
            </a:r>
            <a:endParaRPr lang="es-ES" sz="4400" dirty="0">
              <a:latin typeface="+mn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B284DA-0D30-7AD6-E0ED-42700C40F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622" y="3621347"/>
            <a:ext cx="5934723" cy="1604222"/>
          </a:xfrm>
        </p:spPr>
        <p:txBody>
          <a:bodyPr>
            <a:normAutofit/>
          </a:bodyPr>
          <a:lstStyle/>
          <a:p>
            <a:r>
              <a:rPr lang="es-ES" dirty="0"/>
              <a:t>Autor: RUBÉN AJENJO ROIG</a:t>
            </a:r>
          </a:p>
          <a:p>
            <a:r>
              <a:rPr lang="es-ES" sz="1400" dirty="0"/>
              <a:t>TUTOR: FRANCISCO JAVIER Pérez Blanco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3121156B-B03F-0989-7FD7-8D9607C5EF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68" r="29015" b="1"/>
          <a:stretch/>
        </p:blipFill>
        <p:spPr>
          <a:xfrm>
            <a:off x="7960943" y="10630"/>
            <a:ext cx="4231057" cy="684736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F720BF8-76FF-6C05-8513-1AA2895F0A15}"/>
              </a:ext>
            </a:extLst>
          </p:cNvPr>
          <p:cNvSpPr txBox="1"/>
          <p:nvPr/>
        </p:nvSpPr>
        <p:spPr>
          <a:xfrm>
            <a:off x="1155147" y="4856238"/>
            <a:ext cx="423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Madrid, 3 de julio de 2024</a:t>
            </a:r>
          </a:p>
        </p:txBody>
      </p:sp>
      <p:pic>
        <p:nvPicPr>
          <p:cNvPr id="1026" name="Picture 2" descr="Universidad Rey Juan Carlos - Wikipedia, la enciclopedia libre">
            <a:extLst>
              <a:ext uri="{FF2B5EF4-FFF2-40B4-BE49-F238E27FC236}">
                <a16:creationId xmlns:a16="http://schemas.microsoft.com/office/drawing/2014/main" id="{8F51F855-D1D0-33FC-E706-A5D7B45A3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519" y="5487646"/>
            <a:ext cx="1530927" cy="58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5BD109-7BCA-69A1-B7E6-F5530F95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3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9A806F54-313F-7B6C-CC84-60B8D71E8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54" y="28825"/>
            <a:ext cx="859536" cy="859536"/>
          </a:xfrm>
          <a:prstGeom prst="rect">
            <a:avLst/>
          </a:prstGeom>
        </p:spPr>
      </p:pic>
      <p:sp>
        <p:nvSpPr>
          <p:cNvPr id="3" name="Flecha: a la derecha con muesca 2">
            <a:extLst>
              <a:ext uri="{FF2B5EF4-FFF2-40B4-BE49-F238E27FC236}">
                <a16:creationId xmlns:a16="http://schemas.microsoft.com/office/drawing/2014/main" id="{DBC31D8B-F02F-8F37-CFFA-C443A3248840}"/>
              </a:ext>
            </a:extLst>
          </p:cNvPr>
          <p:cNvSpPr>
            <a:spLocks noChangeAspect="1"/>
          </p:cNvSpPr>
          <p:nvPr/>
        </p:nvSpPr>
        <p:spPr>
          <a:xfrm>
            <a:off x="7321731" y="732664"/>
            <a:ext cx="4140926" cy="2634715"/>
          </a:xfrm>
          <a:prstGeom prst="notchedRightArrow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s-ES" sz="2200" b="1" dirty="0">
                <a:solidFill>
                  <a:schemeClr val="tx1"/>
                </a:solidFill>
              </a:rPr>
              <a:t>Visualizaciones</a:t>
            </a:r>
          </a:p>
        </p:txBody>
      </p:sp>
      <p:sp>
        <p:nvSpPr>
          <p:cNvPr id="8" name="Flecha: a la derecha con muesca 7">
            <a:extLst>
              <a:ext uri="{FF2B5EF4-FFF2-40B4-BE49-F238E27FC236}">
                <a16:creationId xmlns:a16="http://schemas.microsoft.com/office/drawing/2014/main" id="{6668444A-6A35-7AAF-5CDF-22CC32D4920B}"/>
              </a:ext>
            </a:extLst>
          </p:cNvPr>
          <p:cNvSpPr/>
          <p:nvPr/>
        </p:nvSpPr>
        <p:spPr>
          <a:xfrm>
            <a:off x="4111643" y="952224"/>
            <a:ext cx="3450772" cy="2195596"/>
          </a:xfrm>
          <a:prstGeom prst="notchedRightArrow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200" b="1" dirty="0"/>
              <a:t>ETL</a:t>
            </a:r>
          </a:p>
        </p:txBody>
      </p:sp>
      <p:sp>
        <p:nvSpPr>
          <p:cNvPr id="9" name="Flecha: a la derecha con muesca 8">
            <a:extLst>
              <a:ext uri="{FF2B5EF4-FFF2-40B4-BE49-F238E27FC236}">
                <a16:creationId xmlns:a16="http://schemas.microsoft.com/office/drawing/2014/main" id="{C05016B9-0A1B-1E9D-8FEB-EE1DECF8064D}"/>
              </a:ext>
            </a:extLst>
          </p:cNvPr>
          <p:cNvSpPr/>
          <p:nvPr/>
        </p:nvSpPr>
        <p:spPr>
          <a:xfrm>
            <a:off x="859971" y="952225"/>
            <a:ext cx="3450772" cy="2195596"/>
          </a:xfrm>
          <a:prstGeom prst="notchedRightArrow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200" b="1" dirty="0"/>
              <a:t>Contextualización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1CCED05B-C9AC-A09C-E506-B4D5FE40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455" y="69142"/>
            <a:ext cx="4881090" cy="85953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6000" b="1" i="0" dirty="0">
                <a:latin typeface="+mn-lt"/>
              </a:rPr>
              <a:t>CASO PRÁCTICO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A90AFA-2869-BFE5-369A-0E4EDA3F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4878EC-3E85-8D38-043D-4173D6F12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456" y="6504106"/>
            <a:ext cx="6286501" cy="365125"/>
          </a:xfrm>
        </p:spPr>
        <p:txBody>
          <a:bodyPr>
            <a:normAutofit fontScale="92500"/>
          </a:bodyPr>
          <a:lstStyle/>
          <a:p>
            <a:r>
              <a:rPr lang="es-ES" dirty="0"/>
              <a:t>MINERÍA DE DATOS EN LA PRIMERA DIVISIÓN ESPAÑOLA DE FÚTBOL CON POWER BI</a:t>
            </a:r>
            <a:endParaRPr lang="en-US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F50DA14-F4C7-8755-B9CE-F88DC4022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215" y="3814290"/>
            <a:ext cx="5457569" cy="161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5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9A806F54-313F-7B6C-CC84-60B8D71E8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54" y="28825"/>
            <a:ext cx="859536" cy="859536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1CCED05B-C9AC-A09C-E506-B4D5FE40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455" y="69142"/>
            <a:ext cx="4881090" cy="85953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6000" b="1" i="0" dirty="0">
                <a:latin typeface="+mn-lt"/>
              </a:rPr>
              <a:t>visualizaciones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405C953-48C7-BB00-7C9E-15646B8C45D2}"/>
              </a:ext>
            </a:extLst>
          </p:cNvPr>
          <p:cNvSpPr/>
          <p:nvPr/>
        </p:nvSpPr>
        <p:spPr>
          <a:xfrm>
            <a:off x="529354" y="928678"/>
            <a:ext cx="357808" cy="3816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pic>
        <p:nvPicPr>
          <p:cNvPr id="14" name="Imagen 13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8EF3E33-FB65-8416-175C-F6E8154F3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264" y="928678"/>
            <a:ext cx="9685471" cy="5444092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5AB2FF-3097-215A-69CF-928D1987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5B4340-E962-273E-4836-3861B7F7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456" y="6504106"/>
            <a:ext cx="6286501" cy="365125"/>
          </a:xfrm>
        </p:spPr>
        <p:txBody>
          <a:bodyPr>
            <a:normAutofit fontScale="92500"/>
          </a:bodyPr>
          <a:lstStyle/>
          <a:p>
            <a:r>
              <a:rPr lang="es-ES" dirty="0"/>
              <a:t>MINERÍA DE DATOS EN LA PRIMERA DIVISIÓN ESPAÑOLA DE FÚTBOL CON 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9A806F54-313F-7B6C-CC84-60B8D71E8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54" y="28825"/>
            <a:ext cx="859536" cy="859536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1CCED05B-C9AC-A09C-E506-B4D5FE40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455" y="69142"/>
            <a:ext cx="4881090" cy="85953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6000" b="1" i="0">
                <a:latin typeface="+mn-lt"/>
              </a:rPr>
              <a:t>visualizaciones</a:t>
            </a:r>
            <a:endParaRPr lang="en-US" sz="6000" b="1" i="0" dirty="0">
              <a:latin typeface="+mn-lt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405C953-48C7-BB00-7C9E-15646B8C45D2}"/>
              </a:ext>
            </a:extLst>
          </p:cNvPr>
          <p:cNvSpPr/>
          <p:nvPr/>
        </p:nvSpPr>
        <p:spPr>
          <a:xfrm>
            <a:off x="529354" y="928678"/>
            <a:ext cx="357808" cy="3816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2</a:t>
            </a:r>
            <a:endParaRPr lang="es-ES" dirty="0"/>
          </a:p>
        </p:txBody>
      </p:sp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8F37D1B-FBE5-E731-4862-3E2294EF9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800" y="928678"/>
            <a:ext cx="9684000" cy="541935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F9035C-76F1-88CD-2D4D-DFD79C1E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157560-AE22-C504-2DA1-83A006BE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456" y="6504106"/>
            <a:ext cx="6286501" cy="365125"/>
          </a:xfrm>
        </p:spPr>
        <p:txBody>
          <a:bodyPr>
            <a:normAutofit fontScale="92500"/>
          </a:bodyPr>
          <a:lstStyle/>
          <a:p>
            <a:r>
              <a:rPr lang="es-ES" dirty="0"/>
              <a:t>MINERÍA DE DATOS EN LA PRIMERA DIVISIÓN ESPAÑOLA DE FÚTBOL CON 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20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9A806F54-313F-7B6C-CC84-60B8D71E8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54" y="28825"/>
            <a:ext cx="859536" cy="859536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1CCED05B-C9AC-A09C-E506-B4D5FE40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455" y="69142"/>
            <a:ext cx="4881090" cy="85953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6000" b="1" i="0" dirty="0">
                <a:latin typeface="+mn-lt"/>
              </a:rPr>
              <a:t>visualizaciones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405C953-48C7-BB00-7C9E-15646B8C45D2}"/>
              </a:ext>
            </a:extLst>
          </p:cNvPr>
          <p:cNvSpPr/>
          <p:nvPr/>
        </p:nvSpPr>
        <p:spPr>
          <a:xfrm>
            <a:off x="529354" y="928678"/>
            <a:ext cx="357808" cy="3816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pic>
        <p:nvPicPr>
          <p:cNvPr id="2" name="Imagen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92E508B8-21D3-3B9E-620D-EE91C635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800" y="928678"/>
            <a:ext cx="9684000" cy="5452375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908F1C-4BF7-1AF3-B866-1F5A2B65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6DC536-3EE7-EC35-C30A-3AEA2D97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456" y="6504106"/>
            <a:ext cx="6286501" cy="365125"/>
          </a:xfrm>
        </p:spPr>
        <p:txBody>
          <a:bodyPr>
            <a:normAutofit fontScale="92500"/>
          </a:bodyPr>
          <a:lstStyle/>
          <a:p>
            <a:r>
              <a:rPr lang="es-ES" dirty="0"/>
              <a:t>MINERÍA DE DATOS EN LA PRIMERA DIVISIÓN ESPAÑOLA DE FÚTBOL CON 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9A806F54-313F-7B6C-CC84-60B8D71E8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54" y="28825"/>
            <a:ext cx="859536" cy="859536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1CCED05B-C9AC-A09C-E506-B4D5FE40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455" y="69142"/>
            <a:ext cx="4881090" cy="85953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6000" b="1" i="0" dirty="0">
                <a:latin typeface="+mn-lt"/>
              </a:rPr>
              <a:t>visualizaciones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405C953-48C7-BB00-7C9E-15646B8C45D2}"/>
              </a:ext>
            </a:extLst>
          </p:cNvPr>
          <p:cNvSpPr/>
          <p:nvPr/>
        </p:nvSpPr>
        <p:spPr>
          <a:xfrm>
            <a:off x="529354" y="928678"/>
            <a:ext cx="357808" cy="3816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8E99CCD-8613-ABEE-76EE-94811743A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800" y="928800"/>
            <a:ext cx="9684000" cy="5417073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DBBE27-44D0-609B-6D52-69A48087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5B0E32-E0C6-D016-330B-4D41C5DC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456" y="6504106"/>
            <a:ext cx="6286501" cy="365125"/>
          </a:xfrm>
        </p:spPr>
        <p:txBody>
          <a:bodyPr>
            <a:normAutofit fontScale="92500"/>
          </a:bodyPr>
          <a:lstStyle/>
          <a:p>
            <a:r>
              <a:rPr lang="es-ES" dirty="0"/>
              <a:t>MINERÍA DE DATOS EN LA PRIMERA DIVISIÓN ESPAÑOLA DE FÚTBOL CON 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0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9A806F54-313F-7B6C-CC84-60B8D71E8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54" y="28825"/>
            <a:ext cx="859536" cy="859536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1CCED05B-C9AC-A09C-E506-B4D5FE40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455" y="69142"/>
            <a:ext cx="4881090" cy="85953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6000" b="1" i="0" dirty="0">
                <a:latin typeface="+mn-lt"/>
              </a:rPr>
              <a:t>visualizaciones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405C953-48C7-BB00-7C9E-15646B8C45D2}"/>
              </a:ext>
            </a:extLst>
          </p:cNvPr>
          <p:cNvSpPr/>
          <p:nvPr/>
        </p:nvSpPr>
        <p:spPr>
          <a:xfrm>
            <a:off x="529354" y="928678"/>
            <a:ext cx="357808" cy="3816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pic>
        <p:nvPicPr>
          <p:cNvPr id="2" name="Imagen 1" descr="Interfaz de usuario gráfica, Aplicación, Excel&#10;&#10;Descripción generada automáticamente">
            <a:extLst>
              <a:ext uri="{FF2B5EF4-FFF2-40B4-BE49-F238E27FC236}">
                <a16:creationId xmlns:a16="http://schemas.microsoft.com/office/drawing/2014/main" id="{6FC6FE48-30B1-C2A8-6DB9-0D12E11DF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800" y="928800"/>
            <a:ext cx="9684000" cy="5421628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797EDA-6924-5217-9F30-70606EB8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D27172-5DAC-9AD4-71B4-F14421D38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456" y="6504106"/>
            <a:ext cx="6286501" cy="365125"/>
          </a:xfrm>
        </p:spPr>
        <p:txBody>
          <a:bodyPr>
            <a:normAutofit fontScale="92500"/>
          </a:bodyPr>
          <a:lstStyle/>
          <a:p>
            <a:r>
              <a:rPr lang="es-ES" dirty="0"/>
              <a:t>MINERÍA DE DATOS EN LA PRIMERA DIVISIÓN ESPAÑOLA DE FÚTBOL CON 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4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9A806F54-313F-7B6C-CC84-60B8D71E8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54" y="28825"/>
            <a:ext cx="859536" cy="859536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1CCED05B-C9AC-A09C-E506-B4D5FE40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455" y="69142"/>
            <a:ext cx="4881090" cy="85953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6000" b="1" i="0" dirty="0">
                <a:latin typeface="+mn-lt"/>
              </a:rPr>
              <a:t>visualizaciones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405C953-48C7-BB00-7C9E-15646B8C45D2}"/>
              </a:ext>
            </a:extLst>
          </p:cNvPr>
          <p:cNvSpPr/>
          <p:nvPr/>
        </p:nvSpPr>
        <p:spPr>
          <a:xfrm>
            <a:off x="529354" y="928678"/>
            <a:ext cx="357808" cy="3816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6</a:t>
            </a:r>
          </a:p>
        </p:txBody>
      </p:sp>
      <p:pic>
        <p:nvPicPr>
          <p:cNvPr id="2" name="Imagen 1" descr="Interfaz de usuario gráfica, Aplicación, PowerPoint&#10;&#10;Descripción generada automáticamente">
            <a:extLst>
              <a:ext uri="{FF2B5EF4-FFF2-40B4-BE49-F238E27FC236}">
                <a16:creationId xmlns:a16="http://schemas.microsoft.com/office/drawing/2014/main" id="{D37E4226-37C9-E0D6-F088-54FAA4775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800" y="928800"/>
            <a:ext cx="9684000" cy="5421628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5F1DE3-7D46-9FD4-344E-BE8FB50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16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150674-13AB-451D-17F2-F52F116D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456" y="6504106"/>
            <a:ext cx="6286501" cy="365125"/>
          </a:xfrm>
        </p:spPr>
        <p:txBody>
          <a:bodyPr>
            <a:normAutofit fontScale="92500"/>
          </a:bodyPr>
          <a:lstStyle/>
          <a:p>
            <a:r>
              <a:rPr lang="es-ES" dirty="0"/>
              <a:t>MINERÍA DE DATOS EN LA PRIMERA DIVISIÓN ESPAÑOLA DE FÚTBOL CON 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3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9A806F54-313F-7B6C-CC84-60B8D71E8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54" y="28825"/>
            <a:ext cx="859536" cy="859536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1CCED05B-C9AC-A09C-E506-B4D5FE40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455" y="69142"/>
            <a:ext cx="4881090" cy="85953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6000" b="1" i="0" dirty="0">
                <a:latin typeface="+mn-lt"/>
              </a:rPr>
              <a:t>visualizaciones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405C953-48C7-BB00-7C9E-15646B8C45D2}"/>
              </a:ext>
            </a:extLst>
          </p:cNvPr>
          <p:cNvSpPr/>
          <p:nvPr/>
        </p:nvSpPr>
        <p:spPr>
          <a:xfrm>
            <a:off x="529354" y="928678"/>
            <a:ext cx="357808" cy="3816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7</a:t>
            </a:r>
          </a:p>
        </p:txBody>
      </p:sp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567D11F-1D9D-8E02-83CC-FA1A5E739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800" y="928800"/>
            <a:ext cx="9684000" cy="5422767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F7B5EE-62B4-DFBF-B6DA-FC33B85B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17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9EBA03-0ABF-B514-4E23-5C9A086A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456" y="6504106"/>
            <a:ext cx="6286501" cy="365125"/>
          </a:xfrm>
        </p:spPr>
        <p:txBody>
          <a:bodyPr>
            <a:normAutofit fontScale="92500"/>
          </a:bodyPr>
          <a:lstStyle/>
          <a:p>
            <a:r>
              <a:rPr lang="es-ES" dirty="0"/>
              <a:t>MINERÍA DE DATOS EN LA PRIMERA DIVISIÓN ESPAÑOLA DE FÚTBOL CON 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3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9A806F54-313F-7B6C-CC84-60B8D71E8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54" y="28825"/>
            <a:ext cx="859536" cy="859536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1CCED05B-C9AC-A09C-E506-B4D5FE40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455" y="69142"/>
            <a:ext cx="4881090" cy="85953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6000" b="1" i="0" dirty="0">
                <a:latin typeface="+mn-lt"/>
              </a:rPr>
              <a:t>visualizaciones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405C953-48C7-BB00-7C9E-15646B8C45D2}"/>
              </a:ext>
            </a:extLst>
          </p:cNvPr>
          <p:cNvSpPr/>
          <p:nvPr/>
        </p:nvSpPr>
        <p:spPr>
          <a:xfrm>
            <a:off x="529354" y="928678"/>
            <a:ext cx="357808" cy="3816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8</a:t>
            </a:r>
          </a:p>
        </p:txBody>
      </p:sp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DC5F987-3DE7-483C-995E-CB4AD86D4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800" y="928800"/>
            <a:ext cx="9684000" cy="5463762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8A6EE7-190B-9EF2-4602-F535C695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9528D0-0515-5FBA-2E58-5A98DF00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456" y="6504106"/>
            <a:ext cx="6286501" cy="365125"/>
          </a:xfrm>
        </p:spPr>
        <p:txBody>
          <a:bodyPr>
            <a:normAutofit fontScale="92500"/>
          </a:bodyPr>
          <a:lstStyle/>
          <a:p>
            <a:r>
              <a:rPr lang="es-ES" dirty="0"/>
              <a:t>MINERÍA DE DATOS EN LA PRIMERA DIVISIÓN ESPAÑOLA DE FÚTBOL CON 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5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4DA38-59A5-5F32-40B9-909096D0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472" y="775254"/>
            <a:ext cx="4676427" cy="11820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000" b="1" i="0" dirty="0">
                <a:latin typeface="+mn-lt"/>
              </a:rPr>
              <a:t>conclusión</a:t>
            </a:r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9A806F54-313F-7B6C-CC84-60B8D71E8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54" y="28825"/>
            <a:ext cx="859536" cy="859536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79DA011-6F58-F2E1-3692-717F6E207B43}"/>
              </a:ext>
            </a:extLst>
          </p:cNvPr>
          <p:cNvSpPr/>
          <p:nvPr/>
        </p:nvSpPr>
        <p:spPr>
          <a:xfrm>
            <a:off x="4175458" y="1954933"/>
            <a:ext cx="4118457" cy="714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Conclusiones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89DAEB9-B874-ACF5-3A2F-15863B3F4293}"/>
              </a:ext>
            </a:extLst>
          </p:cNvPr>
          <p:cNvSpPr/>
          <p:nvPr/>
        </p:nvSpPr>
        <p:spPr>
          <a:xfrm>
            <a:off x="4175459" y="3040150"/>
            <a:ext cx="4118457" cy="714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Consecución de objetivos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7DD57C2-10C6-FB7C-4773-FC6D10F43CC8}"/>
              </a:ext>
            </a:extLst>
          </p:cNvPr>
          <p:cNvSpPr/>
          <p:nvPr/>
        </p:nvSpPr>
        <p:spPr>
          <a:xfrm>
            <a:off x="4175458" y="4125367"/>
            <a:ext cx="4118457" cy="714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Estimación de esfuerzos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D6EC66D-70BA-B80C-BF0C-D04CA09109CB}"/>
              </a:ext>
            </a:extLst>
          </p:cNvPr>
          <p:cNvSpPr/>
          <p:nvPr/>
        </p:nvSpPr>
        <p:spPr>
          <a:xfrm>
            <a:off x="4175458" y="5208198"/>
            <a:ext cx="4118457" cy="714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Trabajos futuros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C25C72-411E-D48F-ABDA-A1921790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6BA41C-DA56-F272-6830-77BB3615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456" y="6504106"/>
            <a:ext cx="6286501" cy="365125"/>
          </a:xfrm>
        </p:spPr>
        <p:txBody>
          <a:bodyPr>
            <a:normAutofit fontScale="92500"/>
          </a:bodyPr>
          <a:lstStyle/>
          <a:p>
            <a:r>
              <a:rPr lang="es-ES" dirty="0"/>
              <a:t>MINERÍA DE DATOS EN LA PRIMERA DIVISIÓN ESPAÑOLA DE FÚTBOL CON 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8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04DA38-59A5-5F32-40B9-909096D0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494" y="1733668"/>
            <a:ext cx="6525168" cy="405753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s-ES" sz="5300" i="0" dirty="0">
                <a:latin typeface="+mn-lt"/>
              </a:rPr>
              <a:t>	1. Introducción</a:t>
            </a:r>
            <a:br>
              <a:rPr lang="en-US" sz="5300" i="0" dirty="0">
                <a:latin typeface="+mn-lt"/>
              </a:rPr>
            </a:br>
            <a:r>
              <a:rPr lang="en-US" sz="5300" i="0" dirty="0">
                <a:latin typeface="+mn-lt"/>
              </a:rPr>
              <a:t>	2. Estado del Arte</a:t>
            </a:r>
            <a:br>
              <a:rPr lang="en-US" sz="5300" i="0" dirty="0">
                <a:latin typeface="+mn-lt"/>
              </a:rPr>
            </a:br>
            <a:r>
              <a:rPr lang="en-US" sz="5300" i="0" dirty="0">
                <a:latin typeface="+mn-lt"/>
              </a:rPr>
              <a:t>	3. </a:t>
            </a:r>
            <a:r>
              <a:rPr lang="es-ES" sz="5300" i="0" dirty="0">
                <a:latin typeface="+mn-lt"/>
              </a:rPr>
              <a:t>herramientas</a:t>
            </a:r>
            <a:br>
              <a:rPr lang="en-US" sz="5300" i="0" dirty="0">
                <a:latin typeface="+mn-lt"/>
              </a:rPr>
            </a:br>
            <a:r>
              <a:rPr lang="en-US" sz="5300" i="0" dirty="0">
                <a:latin typeface="+mn-lt"/>
              </a:rPr>
              <a:t>	4. Caso práctico</a:t>
            </a:r>
            <a:br>
              <a:rPr lang="en-US" sz="5300" i="0" dirty="0">
                <a:latin typeface="+mn-lt"/>
              </a:rPr>
            </a:br>
            <a:r>
              <a:rPr lang="en-US" sz="5300" i="0" dirty="0">
                <a:latin typeface="+mn-lt"/>
              </a:rPr>
              <a:t>	5. conclusión</a:t>
            </a:r>
            <a:br>
              <a:rPr lang="en-US" sz="6600" dirty="0"/>
            </a:br>
            <a:br>
              <a:rPr lang="en-US" sz="6600" dirty="0"/>
            </a:br>
            <a:endParaRPr lang="en-US" sz="66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9882" y="0"/>
            <a:ext cx="4318598" cy="133719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487595" y="0"/>
            <a:ext cx="1466711" cy="685800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4C10EA2-1BD8-4267-AA7D-AB8CCA53C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482080" y="4171575"/>
            <a:ext cx="5739800" cy="268642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296432" y="1116305"/>
            <a:ext cx="1895568" cy="574169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78150" y="4219"/>
            <a:ext cx="3227294" cy="30814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D75F78-4912-4FB5-834D-1817BF0A2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56" y="4619"/>
            <a:ext cx="2771388" cy="77388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29880" y="5342966"/>
            <a:ext cx="8964704" cy="151503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9A806F54-313F-7B6C-CC84-60B8D71E8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54" y="28825"/>
            <a:ext cx="859536" cy="85953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84954A8-E024-78A2-7945-4A00A57CA19C}"/>
              </a:ext>
            </a:extLst>
          </p:cNvPr>
          <p:cNvSpPr txBox="1"/>
          <p:nvPr/>
        </p:nvSpPr>
        <p:spPr>
          <a:xfrm>
            <a:off x="2202206" y="718004"/>
            <a:ext cx="6473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chemeClr val="tx2"/>
                </a:solidFill>
              </a:rPr>
              <a:t>CONTENIDO</a:t>
            </a:r>
            <a:r>
              <a:rPr lang="es-ES" sz="6000" b="1" dirty="0"/>
              <a:t>: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D7A95E-471C-B408-CA0C-BDF1EBE7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F9D0B8-F96E-BC1B-9C1D-A7EBDEDC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456" y="6504106"/>
            <a:ext cx="6286501" cy="365125"/>
          </a:xfrm>
        </p:spPr>
        <p:txBody>
          <a:bodyPr>
            <a:normAutofit fontScale="92500"/>
          </a:bodyPr>
          <a:lstStyle/>
          <a:p>
            <a:r>
              <a:rPr lang="es-ES" dirty="0"/>
              <a:t>MINERÍA DE DATOS EN LA PRIMERA DIVISIÓN ESPAÑOLA DE FÚTBOL CON 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7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4DA38-59A5-5F32-40B9-909096D0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776" y="1477994"/>
            <a:ext cx="7962448" cy="118206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6000" b="1" i="0" dirty="0">
                <a:latin typeface="+mn-lt"/>
              </a:rPr>
              <a:t>¡Gracias por su atención!</a:t>
            </a:r>
            <a:br>
              <a:rPr lang="en-US" sz="6000" b="1" i="0" dirty="0">
                <a:latin typeface="+mn-lt"/>
              </a:rPr>
            </a:br>
            <a:r>
              <a:rPr lang="en-US" sz="6000" b="1" i="0" dirty="0">
                <a:latin typeface="+mn-lt"/>
              </a:rPr>
              <a:t>¿PREGUNTAS?</a:t>
            </a:r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9A806F54-313F-7B6C-CC84-60B8D71E8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54" y="28825"/>
            <a:ext cx="859536" cy="85953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C25C72-411E-D48F-ABDA-A1921790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6BA41C-DA56-F272-6830-77BB3615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456" y="6504106"/>
            <a:ext cx="6286501" cy="365125"/>
          </a:xfrm>
        </p:spPr>
        <p:txBody>
          <a:bodyPr>
            <a:normAutofit fontScale="92500"/>
          </a:bodyPr>
          <a:lstStyle/>
          <a:p>
            <a:r>
              <a:rPr lang="es-ES" dirty="0"/>
              <a:t>MINERÍA DE DATOS EN LA PRIMERA DIVISIÓN ESPAÑOLA DE FÚTBOL CON POWER BI</a:t>
            </a:r>
            <a:endParaRPr lang="en-US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BC9E4AB3-26F0-F1B4-B6BE-3AF62D1CC273}"/>
              </a:ext>
            </a:extLst>
          </p:cNvPr>
          <p:cNvSpPr/>
          <p:nvPr/>
        </p:nvSpPr>
        <p:spPr>
          <a:xfrm>
            <a:off x="7899662" y="5099901"/>
            <a:ext cx="3702815" cy="11053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4AA6623-DC71-01E0-A190-49B429F1C5B9}"/>
              </a:ext>
            </a:extLst>
          </p:cNvPr>
          <p:cNvSpPr txBox="1"/>
          <p:nvPr/>
        </p:nvSpPr>
        <p:spPr>
          <a:xfrm>
            <a:off x="8029492" y="5467932"/>
            <a:ext cx="385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correo: r.ajenjo.2019@alumnos.urjc.es</a:t>
            </a:r>
          </a:p>
        </p:txBody>
      </p:sp>
    </p:spTree>
    <p:extLst>
      <p:ext uri="{BB962C8B-B14F-4D97-AF65-F5344CB8AC3E}">
        <p14:creationId xmlns:p14="http://schemas.microsoft.com/office/powerpoint/2010/main" val="225142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4DA38-59A5-5F32-40B9-909096D0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786" y="888361"/>
            <a:ext cx="4676427" cy="11820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000" b="1" i="0" dirty="0">
                <a:latin typeface="+mn-lt"/>
              </a:rPr>
              <a:t>introducción</a:t>
            </a:r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9A806F54-313F-7B6C-CC84-60B8D71E8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54" y="28825"/>
            <a:ext cx="859536" cy="859536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79DA011-6F58-F2E1-3692-717F6E207B43}"/>
              </a:ext>
            </a:extLst>
          </p:cNvPr>
          <p:cNvSpPr/>
          <p:nvPr/>
        </p:nvSpPr>
        <p:spPr>
          <a:xfrm>
            <a:off x="4036771" y="2333216"/>
            <a:ext cx="4118457" cy="714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Motivación del problema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89DAEB9-B874-ACF5-3A2F-15863B3F4293}"/>
              </a:ext>
            </a:extLst>
          </p:cNvPr>
          <p:cNvSpPr/>
          <p:nvPr/>
        </p:nvSpPr>
        <p:spPr>
          <a:xfrm>
            <a:off x="4036772" y="3418433"/>
            <a:ext cx="4118457" cy="714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Objetivos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7DD57C2-10C6-FB7C-4773-FC6D10F43CC8}"/>
              </a:ext>
            </a:extLst>
          </p:cNvPr>
          <p:cNvSpPr/>
          <p:nvPr/>
        </p:nvSpPr>
        <p:spPr>
          <a:xfrm>
            <a:off x="4036771" y="4503650"/>
            <a:ext cx="4118457" cy="714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Método de trabajo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8D33FA-0CCC-7B5B-29AB-016A3037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0254AC-4562-E6D0-260B-651A77EC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456" y="6504106"/>
            <a:ext cx="6286501" cy="365125"/>
          </a:xfrm>
        </p:spPr>
        <p:txBody>
          <a:bodyPr>
            <a:normAutofit fontScale="92500"/>
          </a:bodyPr>
          <a:lstStyle/>
          <a:p>
            <a:r>
              <a:rPr lang="es-ES" dirty="0"/>
              <a:t>MINERÍA DE DATOS EN LA PRIMERA DIVISIÓN ESPAÑOLA DE FÚTBOL CON 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8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4DA38-59A5-5F32-40B9-909096D0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879" y="501930"/>
            <a:ext cx="7889838" cy="11820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000" b="1" i="0" dirty="0">
                <a:latin typeface="+mn-lt"/>
              </a:rPr>
              <a:t>ESTADO DEL ARTE</a:t>
            </a:r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9A806F54-313F-7B6C-CC84-60B8D71E8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54" y="28825"/>
            <a:ext cx="859536" cy="859536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D9BD779F-5272-3D71-A11C-D8C41E4BD57E}"/>
              </a:ext>
            </a:extLst>
          </p:cNvPr>
          <p:cNvSpPr/>
          <p:nvPr/>
        </p:nvSpPr>
        <p:spPr>
          <a:xfrm>
            <a:off x="2069879" y="2122587"/>
            <a:ext cx="3155576" cy="4324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2"/>
                </a:solidFill>
              </a:rPr>
              <a:t>Introducción a la minería de datos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9958867-769F-49E5-B24C-9927FA8F268F}"/>
              </a:ext>
            </a:extLst>
          </p:cNvPr>
          <p:cNvSpPr/>
          <p:nvPr/>
        </p:nvSpPr>
        <p:spPr>
          <a:xfrm>
            <a:off x="6810183" y="2618125"/>
            <a:ext cx="3155576" cy="4324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2"/>
                </a:solidFill>
              </a:rPr>
              <a:t>Técnicas y métodos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88B79C9-012F-1A86-E4BE-4D682CF92376}"/>
              </a:ext>
            </a:extLst>
          </p:cNvPr>
          <p:cNvSpPr/>
          <p:nvPr/>
        </p:nvSpPr>
        <p:spPr>
          <a:xfrm>
            <a:off x="2069879" y="3191634"/>
            <a:ext cx="3155576" cy="4324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2"/>
                </a:solidFill>
              </a:rPr>
              <a:t>Big Data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EB7B498-45A8-A478-B5BA-AF8FBC5A2422}"/>
              </a:ext>
            </a:extLst>
          </p:cNvPr>
          <p:cNvSpPr/>
          <p:nvPr/>
        </p:nvSpPr>
        <p:spPr>
          <a:xfrm>
            <a:off x="6810183" y="3671762"/>
            <a:ext cx="3155576" cy="4324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2"/>
                </a:solidFill>
              </a:rPr>
              <a:t>Aprendizaje automático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94E8671-F6B8-4BC3-3165-3F4728FF5D7C}"/>
              </a:ext>
            </a:extLst>
          </p:cNvPr>
          <p:cNvSpPr/>
          <p:nvPr/>
        </p:nvSpPr>
        <p:spPr>
          <a:xfrm>
            <a:off x="2069879" y="4260681"/>
            <a:ext cx="3155576" cy="4324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2"/>
                </a:solidFill>
              </a:rPr>
              <a:t>Desafíos actuales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5BAE56D-589B-A0F7-9D2B-DA094364807F}"/>
              </a:ext>
            </a:extLst>
          </p:cNvPr>
          <p:cNvSpPr/>
          <p:nvPr/>
        </p:nvSpPr>
        <p:spPr>
          <a:xfrm>
            <a:off x="6810183" y="4725399"/>
            <a:ext cx="3155576" cy="4324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2"/>
                </a:solidFill>
              </a:rPr>
              <a:t>Tendencias futuras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03C6ED-9FE5-B348-7E20-E9C107A8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C1E9EA-260E-C0EC-C0A5-DB1C7300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456" y="6504106"/>
            <a:ext cx="6286501" cy="365125"/>
          </a:xfrm>
        </p:spPr>
        <p:txBody>
          <a:bodyPr>
            <a:normAutofit fontScale="92500"/>
          </a:bodyPr>
          <a:lstStyle/>
          <a:p>
            <a:r>
              <a:rPr lang="es-ES" dirty="0"/>
              <a:t>MINERÍA DE DATOS EN LA PRIMERA DIVISIÓN ESPAÑOLA DE FÚTBOL CON 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3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75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750" fill="hold"/>
                                        <p:tgtEl>
                                          <p:spTgt spid="1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75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750" fill="hold"/>
                                        <p:tgtEl>
                                          <p:spTgt spid="21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750" fill="hold"/>
                                        <p:tgtEl>
                                          <p:spTgt spid="22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7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4DA38-59A5-5F32-40B9-909096D0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592" y="52776"/>
            <a:ext cx="4494816" cy="11820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b="1" i="0" dirty="0">
                <a:latin typeface="+mn-lt"/>
              </a:rPr>
              <a:t>herramientas</a:t>
            </a:r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9A806F54-313F-7B6C-CC84-60B8D71E8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54" y="28825"/>
            <a:ext cx="859536" cy="859536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309A0E6A-84E1-92EE-813E-6AC179064113}"/>
              </a:ext>
            </a:extLst>
          </p:cNvPr>
          <p:cNvSpPr/>
          <p:nvPr/>
        </p:nvSpPr>
        <p:spPr>
          <a:xfrm>
            <a:off x="4880791" y="1761212"/>
            <a:ext cx="2510117" cy="35410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545DEA0-C329-FE1A-881F-9BCBBA257199}"/>
              </a:ext>
            </a:extLst>
          </p:cNvPr>
          <p:cNvSpPr/>
          <p:nvPr/>
        </p:nvSpPr>
        <p:spPr>
          <a:xfrm>
            <a:off x="1418174" y="1761214"/>
            <a:ext cx="2510117" cy="35410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79314B6-846E-4ABF-5A65-AFCBE3CD0278}"/>
              </a:ext>
            </a:extLst>
          </p:cNvPr>
          <p:cNvSpPr/>
          <p:nvPr/>
        </p:nvSpPr>
        <p:spPr>
          <a:xfrm>
            <a:off x="8343408" y="1761212"/>
            <a:ext cx="2510117" cy="35410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Power BI · Todos los datos en un Cuadro de Mando - Enetic">
            <a:extLst>
              <a:ext uri="{FF2B5EF4-FFF2-40B4-BE49-F238E27FC236}">
                <a16:creationId xmlns:a16="http://schemas.microsoft.com/office/drawing/2014/main" id="{65D6E896-5132-14A1-2E23-626814471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350" y="242031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n 18" descr="Logotipo&#10;&#10;Descripción generada automáticamente">
            <a:extLst>
              <a:ext uri="{FF2B5EF4-FFF2-40B4-BE49-F238E27FC236}">
                <a16:creationId xmlns:a16="http://schemas.microsoft.com/office/drawing/2014/main" id="{76434F20-AB23-6DB7-BBAA-28E261905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394" y="2662758"/>
            <a:ext cx="2356143" cy="1475924"/>
          </a:xfrm>
          <a:prstGeom prst="rect">
            <a:avLst/>
          </a:prstGeom>
        </p:spPr>
      </p:pic>
      <p:pic>
        <p:nvPicPr>
          <p:cNvPr id="21" name="Imagen 20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FD5FE03B-661A-D727-2EAD-5535F5AA41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41" y="2741816"/>
            <a:ext cx="2232851" cy="1255979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CC6643-DE48-0FEB-F034-E1D3ACDB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DB98BD-79B7-F948-4E84-8EFE348A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456" y="6504106"/>
            <a:ext cx="6286501" cy="365125"/>
          </a:xfrm>
        </p:spPr>
        <p:txBody>
          <a:bodyPr>
            <a:normAutofit fontScale="92500"/>
          </a:bodyPr>
          <a:lstStyle/>
          <a:p>
            <a:r>
              <a:rPr lang="es-ES" dirty="0"/>
              <a:t>MINERÍA DE DATOS EN LA PRIMERA DIVISIÓN ESPAÑOLA DE FÚTBOL CON 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2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4DA38-59A5-5F32-40B9-909096D0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592" y="52776"/>
            <a:ext cx="4494816" cy="11820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b="1" i="0" dirty="0">
                <a:latin typeface="+mn-lt"/>
              </a:rPr>
              <a:t>herramientas</a:t>
            </a:r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9A806F54-313F-7B6C-CC84-60B8D71E8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54" y="28825"/>
            <a:ext cx="859536" cy="85953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CC6643-DE48-0FEB-F034-E1D3ACDB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6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DB98BD-79B7-F948-4E84-8EFE348A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456" y="6504106"/>
            <a:ext cx="6286501" cy="365125"/>
          </a:xfrm>
        </p:spPr>
        <p:txBody>
          <a:bodyPr>
            <a:normAutofit fontScale="92500"/>
          </a:bodyPr>
          <a:lstStyle/>
          <a:p>
            <a:r>
              <a:rPr lang="es-ES" dirty="0"/>
              <a:t>MINERÍA DE DATOS EN LA PRIMERA DIVISIÓN ESPAÑOLA DE FÚTBOL CON POWER BI</a:t>
            </a:r>
            <a:endParaRPr lang="en-US" dirty="0"/>
          </a:p>
        </p:txBody>
      </p:sp>
      <p:pic>
        <p:nvPicPr>
          <p:cNvPr id="3" name="Imagen 2" descr="Cuadrante Mágico de Gartner para plataformas analíticas y de business intelligence abi 2023">
            <a:extLst>
              <a:ext uri="{FF2B5EF4-FFF2-40B4-BE49-F238E27FC236}">
                <a16:creationId xmlns:a16="http://schemas.microsoft.com/office/drawing/2014/main" id="{4CD47FE5-014A-2A0F-EE5E-F3029EB7B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648" y="888361"/>
            <a:ext cx="5382704" cy="5591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014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4DA38-59A5-5F32-40B9-909096D0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455" y="69142"/>
            <a:ext cx="4881090" cy="85953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6000" b="1" i="0" dirty="0">
                <a:latin typeface="+mn-lt"/>
              </a:rPr>
              <a:t>CASO PRÁCTICO</a:t>
            </a:r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9A806F54-313F-7B6C-CC84-60B8D71E8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54" y="28825"/>
            <a:ext cx="859536" cy="859536"/>
          </a:xfrm>
          <a:prstGeom prst="rect">
            <a:avLst/>
          </a:prstGeom>
        </p:spPr>
      </p:pic>
      <p:sp>
        <p:nvSpPr>
          <p:cNvPr id="4" name="Flecha: a la derecha con muesca 3">
            <a:extLst>
              <a:ext uri="{FF2B5EF4-FFF2-40B4-BE49-F238E27FC236}">
                <a16:creationId xmlns:a16="http://schemas.microsoft.com/office/drawing/2014/main" id="{48125F4B-6213-EC70-15CB-2BB57A2F2E05}"/>
              </a:ext>
            </a:extLst>
          </p:cNvPr>
          <p:cNvSpPr>
            <a:spLocks noChangeAspect="1"/>
          </p:cNvSpPr>
          <p:nvPr/>
        </p:nvSpPr>
        <p:spPr>
          <a:xfrm>
            <a:off x="859971" y="852403"/>
            <a:ext cx="4140926" cy="2634715"/>
          </a:xfrm>
          <a:prstGeom prst="notchedRightArrow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200" b="1" dirty="0">
                <a:solidFill>
                  <a:schemeClr val="tx1"/>
                </a:solidFill>
              </a:rPr>
              <a:t>Contextualización</a:t>
            </a:r>
          </a:p>
        </p:txBody>
      </p:sp>
      <p:sp>
        <p:nvSpPr>
          <p:cNvPr id="5" name="Flecha: a la derecha con muesca 4">
            <a:extLst>
              <a:ext uri="{FF2B5EF4-FFF2-40B4-BE49-F238E27FC236}">
                <a16:creationId xmlns:a16="http://schemas.microsoft.com/office/drawing/2014/main" id="{C6AF8C81-124A-4EC9-EFDB-BC7E6FA7C1F0}"/>
              </a:ext>
            </a:extLst>
          </p:cNvPr>
          <p:cNvSpPr/>
          <p:nvPr/>
        </p:nvSpPr>
        <p:spPr>
          <a:xfrm>
            <a:off x="4830101" y="1071962"/>
            <a:ext cx="3450772" cy="2195596"/>
          </a:xfrm>
          <a:prstGeom prst="notchedRightArrow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200" b="1" dirty="0"/>
              <a:t>ETL</a:t>
            </a:r>
          </a:p>
        </p:txBody>
      </p:sp>
      <p:sp>
        <p:nvSpPr>
          <p:cNvPr id="6" name="Flecha: a la derecha con muesca 5">
            <a:extLst>
              <a:ext uri="{FF2B5EF4-FFF2-40B4-BE49-F238E27FC236}">
                <a16:creationId xmlns:a16="http://schemas.microsoft.com/office/drawing/2014/main" id="{79D053A9-DCAE-5F06-112B-3DCB033B84D2}"/>
              </a:ext>
            </a:extLst>
          </p:cNvPr>
          <p:cNvSpPr/>
          <p:nvPr/>
        </p:nvSpPr>
        <p:spPr>
          <a:xfrm>
            <a:off x="8110077" y="1071962"/>
            <a:ext cx="3450772" cy="2195596"/>
          </a:xfrm>
          <a:prstGeom prst="notchedRightArrow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200" b="1" dirty="0"/>
              <a:t>Visualizaciones</a:t>
            </a:r>
          </a:p>
        </p:txBody>
      </p:sp>
      <p:pic>
        <p:nvPicPr>
          <p:cNvPr id="8" name="Imagen 7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9FDAB85A-640E-18C2-0557-EECD90446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96" y="3487118"/>
            <a:ext cx="3055115" cy="2797596"/>
          </a:xfrm>
          <a:prstGeom prst="rect">
            <a:avLst/>
          </a:prstGeom>
        </p:spPr>
      </p:pic>
      <p:pic>
        <p:nvPicPr>
          <p:cNvPr id="1032" name="Picture 8" descr="Big data - Iconos gratis de interfaz">
            <a:extLst>
              <a:ext uri="{FF2B5EF4-FFF2-40B4-BE49-F238E27FC236}">
                <a16:creationId xmlns:a16="http://schemas.microsoft.com/office/drawing/2014/main" id="{FD22B74D-1820-44F8-D21B-009AFECDD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22" y="3487118"/>
            <a:ext cx="2797596" cy="279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7806397-8C9E-19CD-F09B-B8A9CDEFB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7</a:t>
            </a:fld>
            <a:endParaRPr lang="en-US"/>
          </a:p>
        </p:txBody>
      </p:sp>
      <p:sp>
        <p:nvSpPr>
          <p:cNvPr id="12" name="Marcador de pie de página 5">
            <a:extLst>
              <a:ext uri="{FF2B5EF4-FFF2-40B4-BE49-F238E27FC236}">
                <a16:creationId xmlns:a16="http://schemas.microsoft.com/office/drawing/2014/main" id="{72FCEE42-6217-4C8B-6813-1F9A8363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456" y="6504106"/>
            <a:ext cx="6286501" cy="365125"/>
          </a:xfrm>
        </p:spPr>
        <p:txBody>
          <a:bodyPr>
            <a:normAutofit fontScale="92500"/>
          </a:bodyPr>
          <a:lstStyle/>
          <a:p>
            <a:r>
              <a:rPr lang="es-ES" dirty="0"/>
              <a:t>MINERÍA DE DATOS EN LA PRIMERA DIVISIÓN ESPAÑOLA DE FÚTBOL CON 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6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9A806F54-313F-7B6C-CC84-60B8D71E8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54" y="28825"/>
            <a:ext cx="859536" cy="859536"/>
          </a:xfrm>
          <a:prstGeom prst="rect">
            <a:avLst/>
          </a:prstGeom>
        </p:spPr>
      </p:pic>
      <p:sp>
        <p:nvSpPr>
          <p:cNvPr id="10" name="Flecha: a la derecha con muesca 9">
            <a:extLst>
              <a:ext uri="{FF2B5EF4-FFF2-40B4-BE49-F238E27FC236}">
                <a16:creationId xmlns:a16="http://schemas.microsoft.com/office/drawing/2014/main" id="{304A1D19-85BD-4535-77B6-055988B911B4}"/>
              </a:ext>
            </a:extLst>
          </p:cNvPr>
          <p:cNvSpPr>
            <a:spLocks noChangeAspect="1"/>
          </p:cNvSpPr>
          <p:nvPr/>
        </p:nvSpPr>
        <p:spPr>
          <a:xfrm>
            <a:off x="4081924" y="853200"/>
            <a:ext cx="4140926" cy="2634715"/>
          </a:xfrm>
          <a:prstGeom prst="notchedRightArrow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200" b="1" dirty="0">
                <a:solidFill>
                  <a:schemeClr val="tx1"/>
                </a:solidFill>
              </a:rPr>
              <a:t>ETL</a:t>
            </a:r>
          </a:p>
        </p:txBody>
      </p:sp>
      <p:sp>
        <p:nvSpPr>
          <p:cNvPr id="11" name="Flecha: a la derecha con muesca 10">
            <a:extLst>
              <a:ext uri="{FF2B5EF4-FFF2-40B4-BE49-F238E27FC236}">
                <a16:creationId xmlns:a16="http://schemas.microsoft.com/office/drawing/2014/main" id="{4A30D620-B939-21C9-B4D9-2A87425BC556}"/>
              </a:ext>
            </a:extLst>
          </p:cNvPr>
          <p:cNvSpPr/>
          <p:nvPr/>
        </p:nvSpPr>
        <p:spPr>
          <a:xfrm>
            <a:off x="859971" y="1104616"/>
            <a:ext cx="3450772" cy="2195596"/>
          </a:xfrm>
          <a:prstGeom prst="notchedRightArrow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200" b="1" dirty="0"/>
              <a:t>Contextualización</a:t>
            </a:r>
          </a:p>
        </p:txBody>
      </p:sp>
      <p:sp>
        <p:nvSpPr>
          <p:cNvPr id="12" name="Flecha: a la derecha con muesca 11">
            <a:extLst>
              <a:ext uri="{FF2B5EF4-FFF2-40B4-BE49-F238E27FC236}">
                <a16:creationId xmlns:a16="http://schemas.microsoft.com/office/drawing/2014/main" id="{232FFD84-D13B-B7FA-93FC-94AE4A89C019}"/>
              </a:ext>
            </a:extLst>
          </p:cNvPr>
          <p:cNvSpPr/>
          <p:nvPr/>
        </p:nvSpPr>
        <p:spPr>
          <a:xfrm>
            <a:off x="8110077" y="1104616"/>
            <a:ext cx="3450772" cy="2195596"/>
          </a:xfrm>
          <a:prstGeom prst="notchedRightArrow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200" b="1" dirty="0"/>
              <a:t>Visualizaciones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9B21927-AC24-F68F-DC3A-E0FE1B48A0C5}"/>
              </a:ext>
            </a:extLst>
          </p:cNvPr>
          <p:cNvSpPr txBox="1">
            <a:spLocks/>
          </p:cNvSpPr>
          <p:nvPr/>
        </p:nvSpPr>
        <p:spPr>
          <a:xfrm>
            <a:off x="3655455" y="69142"/>
            <a:ext cx="4881090" cy="8595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i="0" dirty="0">
                <a:latin typeface="+mn-lt"/>
              </a:rPr>
              <a:t>CASO PRÁCTICO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529517E-4FE0-6470-DA23-EE8C53DC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8</a:t>
            </a:fld>
            <a:endParaRPr lang="en-US"/>
          </a:p>
        </p:txBody>
      </p:sp>
      <p:sp>
        <p:nvSpPr>
          <p:cNvPr id="5" name="Marcador de pie de página 5">
            <a:extLst>
              <a:ext uri="{FF2B5EF4-FFF2-40B4-BE49-F238E27FC236}">
                <a16:creationId xmlns:a16="http://schemas.microsoft.com/office/drawing/2014/main" id="{47A41F52-CA8A-B0FD-2FD7-2C82A6B6D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456" y="6504106"/>
            <a:ext cx="6286501" cy="365125"/>
          </a:xfrm>
        </p:spPr>
        <p:txBody>
          <a:bodyPr>
            <a:normAutofit fontScale="92500"/>
          </a:bodyPr>
          <a:lstStyle/>
          <a:p>
            <a:r>
              <a:rPr lang="es-ES" dirty="0"/>
              <a:t>MINERÍA DE DATOS EN LA PRIMERA DIVISIÓN ESPAÑOLA DE FÚTBOL CON POWER BI</a:t>
            </a:r>
            <a:endParaRPr lang="en-US" dirty="0"/>
          </a:p>
        </p:txBody>
      </p:sp>
      <p:pic>
        <p:nvPicPr>
          <p:cNvPr id="2050" name="Picture 2" descr="Etl - Iconos gratis de redes">
            <a:extLst>
              <a:ext uri="{FF2B5EF4-FFF2-40B4-BE49-F238E27FC236}">
                <a16:creationId xmlns:a16="http://schemas.microsoft.com/office/drawing/2014/main" id="{21725848-06DB-9730-FB67-65998CE7F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161" y="3506934"/>
            <a:ext cx="2790451" cy="279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78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9A806F54-313F-7B6C-CC84-60B8D71E8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54" y="28825"/>
            <a:ext cx="859536" cy="859536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89B21927-AC24-F68F-DC3A-E0FE1B48A0C5}"/>
              </a:ext>
            </a:extLst>
          </p:cNvPr>
          <p:cNvSpPr txBox="1">
            <a:spLocks/>
          </p:cNvSpPr>
          <p:nvPr/>
        </p:nvSpPr>
        <p:spPr>
          <a:xfrm>
            <a:off x="3655455" y="69142"/>
            <a:ext cx="4881090" cy="8595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i="0" dirty="0">
                <a:latin typeface="+mn-lt"/>
              </a:rPr>
              <a:t>ETL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529517E-4FE0-6470-DA23-EE8C53DC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9</a:t>
            </a:fld>
            <a:endParaRPr lang="en-US"/>
          </a:p>
        </p:txBody>
      </p:sp>
      <p:sp>
        <p:nvSpPr>
          <p:cNvPr id="5" name="Marcador de pie de página 5">
            <a:extLst>
              <a:ext uri="{FF2B5EF4-FFF2-40B4-BE49-F238E27FC236}">
                <a16:creationId xmlns:a16="http://schemas.microsoft.com/office/drawing/2014/main" id="{47A41F52-CA8A-B0FD-2FD7-2C82A6B6D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456" y="6504106"/>
            <a:ext cx="6286501" cy="365125"/>
          </a:xfrm>
        </p:spPr>
        <p:txBody>
          <a:bodyPr>
            <a:normAutofit fontScale="92500"/>
          </a:bodyPr>
          <a:lstStyle/>
          <a:p>
            <a:r>
              <a:rPr lang="es-ES" dirty="0"/>
              <a:t>MINERÍA DE DATOS EN LA PRIMERA DIVISIÓN ESPAÑOLA DE FÚTBOL CON POWER BI</a:t>
            </a:r>
            <a:endParaRPr lang="en-US" dirty="0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DAD850BF-6439-3B04-B5C3-21A22D683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338" y="888361"/>
            <a:ext cx="9775016" cy="506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7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AnalogousFromLightSeedRightStep">
    <a:dk1>
      <a:srgbClr val="000000"/>
    </a:dk1>
    <a:lt1>
      <a:srgbClr val="FFFFFF"/>
    </a:lt1>
    <a:dk2>
      <a:srgbClr val="413424"/>
    </a:dk2>
    <a:lt2>
      <a:srgbClr val="E2E5E8"/>
    </a:lt2>
    <a:accent1>
      <a:srgbClr val="D19651"/>
    </a:accent1>
    <a:accent2>
      <a:srgbClr val="A9A64F"/>
    </a:accent2>
    <a:accent3>
      <a:srgbClr val="90AB63"/>
    </a:accent3>
    <a:accent4>
      <a:srgbClr val="66B253"/>
    </a:accent4>
    <a:accent5>
      <a:srgbClr val="58B46B"/>
    </a:accent5>
    <a:accent6>
      <a:srgbClr val="53B28E"/>
    </a:accent6>
    <a:hlink>
      <a:srgbClr val="6283AA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1440</TotalTime>
  <Words>425</Words>
  <Application>Microsoft Office PowerPoint</Application>
  <PresentationFormat>Panorámica</PresentationFormat>
  <Paragraphs>95</Paragraphs>
  <Slides>20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Aptos</vt:lpstr>
      <vt:lpstr>Arial</vt:lpstr>
      <vt:lpstr>Univers Condensed Light</vt:lpstr>
      <vt:lpstr>Walbaum Display Light</vt:lpstr>
      <vt:lpstr>AngleLinesVTI</vt:lpstr>
      <vt:lpstr>MINERÍA DE DATOS EN LA PRIMERA DIVISIÓN ESPAÑOLA DE FÚTBOL CON POWER BI</vt:lpstr>
      <vt:lpstr> 1. Introducción  2. Estado del Arte  3. herramientas  4. Caso práctico  5. conclusión  </vt:lpstr>
      <vt:lpstr>introducción</vt:lpstr>
      <vt:lpstr>ESTADO DEL ARTE</vt:lpstr>
      <vt:lpstr>herramientas</vt:lpstr>
      <vt:lpstr>herramientas</vt:lpstr>
      <vt:lpstr>CASO PRÁCTICO</vt:lpstr>
      <vt:lpstr>Presentación de PowerPoint</vt:lpstr>
      <vt:lpstr>Presentación de PowerPoint</vt:lpstr>
      <vt:lpstr>CASO PRÁCTICO</vt:lpstr>
      <vt:lpstr>visualizaciones</vt:lpstr>
      <vt:lpstr>visualizaciones</vt:lpstr>
      <vt:lpstr>visualizaciones</vt:lpstr>
      <vt:lpstr>visualizaciones</vt:lpstr>
      <vt:lpstr>visualizaciones</vt:lpstr>
      <vt:lpstr>visualizaciones</vt:lpstr>
      <vt:lpstr>visualizaciones</vt:lpstr>
      <vt:lpstr>visualizaciones</vt:lpstr>
      <vt:lpstr>conclusión</vt:lpstr>
      <vt:lpstr>¡Gracias por su atención! ¿PREGUNTAS?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Ruben Ajenjo Roig</dc:creator>
  <cp:lastModifiedBy>Ruben Ajenjo Roig</cp:lastModifiedBy>
  <cp:revision>22</cp:revision>
  <dcterms:created xsi:type="dcterms:W3CDTF">2024-06-23T11:15:19Z</dcterms:created>
  <dcterms:modified xsi:type="dcterms:W3CDTF">2024-07-02T22:10:17Z</dcterms:modified>
</cp:coreProperties>
</file>