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Helvetica Neue" panose="020B0604020202020204" charset="0"/>
      <p:regular r:id="rId13"/>
      <p:bold r:id="rId14"/>
      <p:italic r:id="rId15"/>
      <p:boldItalic r:id="rId16"/>
    </p:embeddedFont>
    <p:embeddedFont>
      <p:font typeface="Miriam Libre" panose="00000500000000000000" pitchFamily="2" charset="-79"/>
      <p:regular r:id="rId17"/>
      <p:bold r:id="rId18"/>
    </p:embeddedFont>
    <p:embeddedFont>
      <p:font typeface="Onest Medium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4" roundtripDataSignature="AMtx7miiS5dTMLR0C1YOgKhSo5yrEqim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1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0" name="Google Shape;60;p1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428625"/>
            <a:ext cx="2057400" cy="11572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p9:notes"/>
          <p:cNvSpPr txBox="1">
            <a:spLocks noGrp="1"/>
          </p:cNvSpPr>
          <p:nvPr>
            <p:ph type="body" idx="1"/>
          </p:nvPr>
        </p:nvSpPr>
        <p:spPr>
          <a:xfrm>
            <a:off x="342900" y="1650002"/>
            <a:ext cx="2743200" cy="13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4" name="Google Shape;144;p9:notes"/>
          <p:cNvSpPr txBox="1">
            <a:spLocks noGrp="1"/>
          </p:cNvSpPr>
          <p:nvPr>
            <p:ph type="sldNum" idx="12"/>
          </p:nvPr>
        </p:nvSpPr>
        <p:spPr>
          <a:xfrm>
            <a:off x="1942306" y="3256551"/>
            <a:ext cx="1485900" cy="1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900" tIns="20950" rIns="41900" bIns="209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a952afb2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g34a952afb2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a952afb2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g34a952afb2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a952afb2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34a952afb2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a952afb2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4a952afb2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a952afb2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34a952afb2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a952afb2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a952afb2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a952afb2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a952afb2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">
  <p:cSld name="DEFAUL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 txBox="1">
            <a:spLocks noGrp="1"/>
          </p:cNvSpPr>
          <p:nvPr>
            <p:ph type="title"/>
          </p:nvPr>
        </p:nvSpPr>
        <p:spPr>
          <a:xfrm>
            <a:off x="425767" y="411797"/>
            <a:ext cx="6603300" cy="3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1345564" y="1270317"/>
            <a:ext cx="6221100" cy="34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8682990" y="4851181"/>
            <a:ext cx="2031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3810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3810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3810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3810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3810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3810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810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810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3810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3810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" name="Google Shape;1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TITLE_AND_BODY_1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32cc56560a3_0_77"/>
          <p:cNvSpPr txBox="1">
            <a:spLocks noGrp="1"/>
          </p:cNvSpPr>
          <p:nvPr>
            <p:ph type="sldNum" idx="12"/>
          </p:nvPr>
        </p:nvSpPr>
        <p:spPr>
          <a:xfrm>
            <a:off x="8684345" y="4700819"/>
            <a:ext cx="3369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/>
          <p:nvPr/>
        </p:nvSpPr>
        <p:spPr>
          <a:xfrm>
            <a:off x="318300" y="2884650"/>
            <a:ext cx="8507400" cy="15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rgbClr val="0BD752"/>
                </a:solidFill>
                <a:latin typeface="Miriam Libre"/>
                <a:ea typeface="Miriam Libre"/>
                <a:cs typeface="Miriam Libre"/>
                <a:sym typeface="Miriam Libre"/>
              </a:rPr>
              <a:t>GUVI</a:t>
            </a: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- </a:t>
            </a:r>
            <a:r>
              <a:rPr lang="en" sz="3000" b="1">
                <a:solidFill>
                  <a:srgbClr val="304443"/>
                </a:solidFill>
                <a:latin typeface="Miriam Libre"/>
                <a:ea typeface="Miriam Libre"/>
                <a:cs typeface="Miriam Libre"/>
                <a:sym typeface="Miriam Libre"/>
              </a:rPr>
              <a:t>Naan Mudhalvan </a:t>
            </a:r>
            <a:endParaRPr sz="3000" b="1">
              <a:solidFill>
                <a:srgbClr val="304443"/>
              </a:solidFill>
              <a:latin typeface="Miriam Libre"/>
              <a:ea typeface="Miriam Libre"/>
              <a:cs typeface="Miriam Libre"/>
              <a:sym typeface="Miriam Libr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Engineering</a:t>
            </a:r>
            <a:r>
              <a:rPr lang="en" sz="4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</a:t>
            </a:r>
            <a:r>
              <a:rPr lang="en" sz="28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Hackathon 2025</a:t>
            </a:r>
            <a:endParaRPr sz="28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pic>
        <p:nvPicPr>
          <p:cNvPr id="63" name="Google Shape;63;p1" title="e16d1c85fa9b70d8d3e3ba871627db20-removebg-preview.png"/>
          <p:cNvPicPr preferRelativeResize="0"/>
          <p:nvPr/>
        </p:nvPicPr>
        <p:blipFill rotWithShape="1">
          <a:blip r:embed="rId3">
            <a:alphaModFix/>
          </a:blip>
          <a:srcRect t="20295" b="21733"/>
          <a:stretch/>
        </p:blipFill>
        <p:spPr>
          <a:xfrm>
            <a:off x="2902875" y="901450"/>
            <a:ext cx="3338250" cy="193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" title="TamilNadu_Logo.svg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2750" y="177075"/>
            <a:ext cx="805704" cy="884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" title="TNSDC-logo-08.png"/>
          <p:cNvPicPr preferRelativeResize="0"/>
          <p:nvPr/>
        </p:nvPicPr>
        <p:blipFill rotWithShape="1">
          <a:blip r:embed="rId5">
            <a:alphaModFix/>
          </a:blip>
          <a:srcRect l="17537" t="15632" r="14726" b="15321"/>
          <a:stretch/>
        </p:blipFill>
        <p:spPr>
          <a:xfrm>
            <a:off x="1210501" y="117312"/>
            <a:ext cx="984700" cy="100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357175" y="273500"/>
            <a:ext cx="2648475" cy="54957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BDD6DB-CD4A-DE7B-4CCE-39777E0F7926}"/>
              </a:ext>
            </a:extLst>
          </p:cNvPr>
          <p:cNvSpPr txBox="1"/>
          <p:nvPr/>
        </p:nvSpPr>
        <p:spPr>
          <a:xfrm>
            <a:off x="6002039" y="1244409"/>
            <a:ext cx="300361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        Team Code : </a:t>
            </a:r>
            <a:r>
              <a:rPr lang="en-IN" b="1" dirty="0"/>
              <a:t>NMGK01</a:t>
            </a:r>
          </a:p>
          <a:p>
            <a:endParaRPr lang="en-IN" b="1" dirty="0"/>
          </a:p>
          <a:p>
            <a:pPr algn="ctr"/>
            <a:r>
              <a:rPr lang="en-IN" b="1" dirty="0"/>
              <a:t>Team Members :</a:t>
            </a:r>
          </a:p>
          <a:p>
            <a:pPr algn="ctr"/>
            <a:br>
              <a:rPr lang="en-IN" b="1" dirty="0"/>
            </a:br>
            <a:r>
              <a:rPr lang="en-IN" i="1" dirty="0"/>
              <a:t>Ajesh S </a:t>
            </a:r>
          </a:p>
          <a:p>
            <a:pPr algn="ctr"/>
            <a:r>
              <a:rPr lang="en-IN" i="1" dirty="0"/>
              <a:t>Adithya V</a:t>
            </a:r>
            <a:br>
              <a:rPr lang="en-IN" dirty="0"/>
            </a:br>
            <a:r>
              <a:rPr lang="en-IN" i="1" dirty="0"/>
              <a:t>Abinesh R</a:t>
            </a:r>
          </a:p>
          <a:p>
            <a:pPr algn="ctr"/>
            <a:r>
              <a:rPr lang="en-IN" i="1" dirty="0"/>
              <a:t>Mani Mala M</a:t>
            </a:r>
            <a:br>
              <a:rPr lang="en-IN" i="1" dirty="0"/>
            </a:br>
            <a:r>
              <a:rPr lang="en-IN" i="1" dirty="0"/>
              <a:t>Keerthika K</a:t>
            </a:r>
          </a:p>
          <a:p>
            <a:pPr algn="ctr"/>
            <a:r>
              <a:rPr lang="en-IN" i="1" dirty="0" err="1"/>
              <a:t>Suryajothi</a:t>
            </a:r>
            <a:r>
              <a:rPr lang="en-IN" i="1" dirty="0"/>
              <a:t> A M</a:t>
            </a:r>
          </a:p>
          <a:p>
            <a:pPr algn="ctr"/>
            <a:r>
              <a:rPr lang="en-IN" i="1" dirty="0" err="1"/>
              <a:t>Muthumari</a:t>
            </a:r>
            <a:r>
              <a:rPr lang="en-IN" i="1" dirty="0"/>
              <a:t> M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/>
          <p:nvPr/>
        </p:nvSpPr>
        <p:spPr>
          <a:xfrm>
            <a:off x="1251300" y="2055750"/>
            <a:ext cx="6641400" cy="1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5000" b="1" i="0" u="none" strike="noStrike" cap="none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Thank You</a:t>
            </a:r>
            <a:endParaRPr sz="5000" b="1" i="0" u="none" strike="noStrike" cap="none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9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9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74" name="Google Shape;7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D51CC5-BEE3-9C7E-493E-A9869C6D3B0F}"/>
              </a:ext>
            </a:extLst>
          </p:cNvPr>
          <p:cNvSpPr txBox="1"/>
          <p:nvPr/>
        </p:nvSpPr>
        <p:spPr>
          <a:xfrm>
            <a:off x="385011" y="440012"/>
            <a:ext cx="8208974" cy="4457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Smart Surveillance System with Alert Mechanism </a:t>
            </a:r>
          </a:p>
          <a:p>
            <a:pPr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Introduction :</a:t>
            </a:r>
            <a:endParaRPr lang="en-US" sz="1600" dirty="0">
              <a:effectLst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Project Overview</a:t>
            </a:r>
            <a:r>
              <a:rPr lang="en-US" dirty="0"/>
              <a:t>: This project develops a real-time surveillance system to detect and alert unauthorized access, addressing the challenge of traditional CCTV limitations.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Objective</a:t>
            </a:r>
            <a:r>
              <a:rPr lang="en-US" dirty="0"/>
              <a:t>: Automatically identify known and unknown individuals using facial recognition and send email alerts for unauthorized access.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Approach</a:t>
            </a:r>
            <a:r>
              <a:rPr lang="en-US" dirty="0"/>
              <a:t>: Utilizes OpenCV for face detection, histogram-based face matching, and email notifications via Python’s </a:t>
            </a:r>
            <a:r>
              <a:rPr lang="en-US" dirty="0" err="1"/>
              <a:t>smtplib</a:t>
            </a:r>
            <a:r>
              <a:rPr lang="en-US" dirty="0"/>
              <a:t>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Significance</a:t>
            </a:r>
            <a:r>
              <a:rPr lang="en-US" dirty="0"/>
              <a:t>: Enhances security by providing instant alerts and reducing manual monitoring efforts.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a952afb28_0_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83" name="Google Shape;83;g34a952afb28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g34a952afb28_0_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g34a952afb28_0_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4a952afb28_0_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C5139-658A-E9E6-1107-B9681EC45286}"/>
              </a:ext>
            </a:extLst>
          </p:cNvPr>
          <p:cNvSpPr txBox="1"/>
          <p:nvPr/>
        </p:nvSpPr>
        <p:spPr>
          <a:xfrm>
            <a:off x="275008" y="502833"/>
            <a:ext cx="8614610" cy="439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Problem Statement :</a:t>
            </a:r>
            <a:endParaRPr lang="en-US" sz="1600" dirty="0">
              <a:effectLst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Challenge</a:t>
            </a:r>
            <a:r>
              <a:rPr lang="en-US" dirty="0"/>
              <a:t>: Traditional residential and office surveillance systems (e.g., CCTV) often fail to provide proactive unauthorized access detection, requiring constant manual monitoring.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Limitations</a:t>
            </a:r>
            <a:r>
              <a:rPr lang="en-US" dirty="0"/>
              <a:t>: Inconsistent lighting conditions, real-time processing needs, and lack of automation lead to delayed responses and missed threats.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Impact</a:t>
            </a:r>
            <a:r>
              <a:rPr lang="en-US" dirty="0"/>
              <a:t>: Inefficient monitoring increases security risks, with undetected unauthorized entries posing significant safety concerns.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Need</a:t>
            </a:r>
            <a:r>
              <a:rPr lang="en-US" dirty="0"/>
              <a:t>: A smart, automated surveillance system to detect unknown individuals in real-time and alert authorities instantly.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a952afb28_0_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92" name="Google Shape;92;g34a952afb28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g34a952afb28_0_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g34a952afb28_0_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4a952afb28_0_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E13073-B29A-D08D-3E34-3644F86A1682}"/>
              </a:ext>
            </a:extLst>
          </p:cNvPr>
          <p:cNvSpPr txBox="1"/>
          <p:nvPr/>
        </p:nvSpPr>
        <p:spPr>
          <a:xfrm>
            <a:off x="323134" y="502833"/>
            <a:ext cx="8502554" cy="376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b="1" dirty="0">
                <a:effectLst/>
              </a:rPr>
              <a:t>Objective :</a:t>
            </a:r>
            <a:endParaRPr lang="en-US" dirty="0">
              <a:effectLst/>
            </a:endParaRP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Primary Goal</a:t>
            </a:r>
            <a:r>
              <a:rPr lang="en-US" dirty="0"/>
              <a:t>: Develop a real-time surveillance system to detect and alert unauthorized access automatically.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Key Focus</a:t>
            </a:r>
            <a:r>
              <a:rPr lang="en-US" dirty="0"/>
              <a:t>: Identify known and unknown individuals using facial recognition with high accuracy.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Functionality</a:t>
            </a:r>
            <a:r>
              <a:rPr lang="en-US" dirty="0"/>
              <a:t>: Send instant email alerts when an unknown person is detected, ensuring timely action.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Outcome</a:t>
            </a:r>
            <a:r>
              <a:rPr lang="en-US" dirty="0"/>
              <a:t>: Enhance security by minimizing manual monitoring and improving response efficiency.</a:t>
            </a:r>
          </a:p>
          <a:p>
            <a:pPr>
              <a:lnSpc>
                <a:spcPct val="25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a952afb28_0_12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01" name="Google Shape;101;g34a952afb28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g34a952afb28_0_12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g34a952afb28_0_12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34a952afb28_0_12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5ACE9-F6FD-26CA-31D4-79D4E2BCD079}"/>
              </a:ext>
            </a:extLst>
          </p:cNvPr>
          <p:cNvSpPr txBox="1"/>
          <p:nvPr/>
        </p:nvSpPr>
        <p:spPr>
          <a:xfrm>
            <a:off x="231544" y="260316"/>
            <a:ext cx="8703988" cy="8817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1" dirty="0">
                <a:effectLst/>
              </a:rPr>
              <a:t>Existing Technologies &amp; Algorithms :</a:t>
            </a:r>
            <a:endParaRPr lang="en-IN" dirty="0">
              <a:effectLst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Technologies Used</a:t>
            </a:r>
            <a:r>
              <a:rPr lang="en-I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OpenCV</a:t>
            </a:r>
            <a:r>
              <a:rPr lang="en-IN" dirty="0"/>
              <a:t>: For face detection, image processing, and real-time video capture.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Python</a:t>
            </a:r>
            <a:r>
              <a:rPr lang="en-IN" dirty="0"/>
              <a:t>: Core programming language for implementation.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 err="1"/>
              <a:t>smtplib</a:t>
            </a:r>
            <a:r>
              <a:rPr lang="en-IN" b="1" dirty="0"/>
              <a:t> (Python)</a:t>
            </a:r>
            <a:r>
              <a:rPr lang="en-IN" dirty="0"/>
              <a:t>: For sending email alerts via Gmail’s SMTP server.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: For efficient array operations and histogram normalization.</a:t>
            </a:r>
          </a:p>
          <a:p>
            <a:pPr marL="457200" lvl="1">
              <a:lnSpc>
                <a:spcPct val="150000"/>
              </a:lnSpc>
            </a:pPr>
            <a:endParaRPr lang="en-IN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Algorithms &amp; Techniques</a:t>
            </a:r>
            <a:r>
              <a:rPr lang="en-IN" dirty="0"/>
              <a:t>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Haar Cascade Classifier</a:t>
            </a:r>
            <a:r>
              <a:rPr lang="en-IN" dirty="0"/>
              <a:t>: Detects faces in images/videos using pre-trained XML models.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CLAHE (Contrast Limited Adaptive Histogram Equalization)</a:t>
            </a:r>
            <a:r>
              <a:rPr lang="en-IN" dirty="0"/>
              <a:t>: Enhances image contrast for better face detection in varying lighting.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Histogram Comparison</a:t>
            </a:r>
            <a:r>
              <a:rPr lang="en-IN" dirty="0"/>
              <a:t>: Matches faces by comparing HSV </a:t>
            </a:r>
            <a:r>
              <a:rPr lang="en-IN" dirty="0" err="1"/>
              <a:t>color</a:t>
            </a:r>
            <a:r>
              <a:rPr lang="en-IN" dirty="0"/>
              <a:t> histograms (using correlation method).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Gaussian Blur</a:t>
            </a:r>
            <a:r>
              <a:rPr lang="en-IN" dirty="0"/>
              <a:t>: Reduces noise in face images for accurate histogram generation.</a:t>
            </a:r>
            <a:endParaRPr lang="en-IN" sz="16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a952afb28_0_18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0" name="Google Shape;110;g34a952afb28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34a952afb28_0_18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g34a952afb28_0_18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g34a952afb28_0_18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0F4ABD-718F-C5E7-E7F5-3B0D9348DE4F}"/>
              </a:ext>
            </a:extLst>
          </p:cNvPr>
          <p:cNvSpPr txBox="1"/>
          <p:nvPr/>
        </p:nvSpPr>
        <p:spPr>
          <a:xfrm>
            <a:off x="171880" y="502833"/>
            <a:ext cx="8587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Sample Input:</a:t>
            </a:r>
          </a:p>
          <a:p>
            <a:endParaRPr lang="en-IN" sz="1600" b="1" dirty="0"/>
          </a:p>
          <a:p>
            <a:endParaRPr lang="en-IN" sz="1600" b="1" dirty="0"/>
          </a:p>
          <a:p>
            <a:endParaRPr lang="en-IN" sz="1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FAD5CB-9167-4AFC-1BB1-3D4B556DB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9195" y="1173153"/>
            <a:ext cx="4269492" cy="24015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3E842A7-F78F-BCC8-0E50-74152D6C1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06" y="1184446"/>
            <a:ext cx="4229340" cy="2379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1C0D3E-C6A8-8929-527A-C26FFF7EEAA7}"/>
              </a:ext>
            </a:extLst>
          </p:cNvPr>
          <p:cNvSpPr txBox="1"/>
          <p:nvPr/>
        </p:nvSpPr>
        <p:spPr>
          <a:xfrm>
            <a:off x="474388" y="3905107"/>
            <a:ext cx="3746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a) </a:t>
            </a:r>
            <a:r>
              <a:rPr lang="en-IN" dirty="0" err="1"/>
              <a:t>Postive</a:t>
            </a:r>
            <a:r>
              <a:rPr lang="en-IN" dirty="0"/>
              <a:t> Input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C80429-AE57-5722-EB3C-1F747EA3AE64}"/>
              </a:ext>
            </a:extLst>
          </p:cNvPr>
          <p:cNvSpPr txBox="1"/>
          <p:nvPr/>
        </p:nvSpPr>
        <p:spPr>
          <a:xfrm>
            <a:off x="4809195" y="3905107"/>
            <a:ext cx="3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b) Negative Input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4a952afb28_0_24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19" name="Google Shape;119;g34a952afb28_0_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4a952afb28_0_24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g34a952afb28_0_24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4a952afb28_0_24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8F5A80-8DBA-8E62-F9C7-9BAC55003F0D}"/>
              </a:ext>
            </a:extLst>
          </p:cNvPr>
          <p:cNvSpPr txBox="1"/>
          <p:nvPr/>
        </p:nvSpPr>
        <p:spPr>
          <a:xfrm>
            <a:off x="240632" y="596950"/>
            <a:ext cx="8683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Output: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C52124-042E-6889-2E78-5CF5D55AA79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261469" y="957155"/>
            <a:ext cx="5740782" cy="3229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A655698-DA7C-C4F8-9F86-425B89759F4A}"/>
              </a:ext>
            </a:extLst>
          </p:cNvPr>
          <p:cNvSpPr txBox="1"/>
          <p:nvPr/>
        </p:nvSpPr>
        <p:spPr>
          <a:xfrm>
            <a:off x="2062556" y="4482623"/>
            <a:ext cx="380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Alter Mail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a952afb28_0_30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28" name="Google Shape;128;g34a952afb28_0_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4a952afb28_0_30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g34a952afb28_0_30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4a952afb28_0_30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68B6FD-99DE-094E-FF46-36A466858320}"/>
              </a:ext>
            </a:extLst>
          </p:cNvPr>
          <p:cNvSpPr txBox="1"/>
          <p:nvPr/>
        </p:nvSpPr>
        <p:spPr>
          <a:xfrm>
            <a:off x="268132" y="323134"/>
            <a:ext cx="8875868" cy="4395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1600" b="1" dirty="0">
                <a:effectLst/>
              </a:rPr>
              <a:t>How It Differs :</a:t>
            </a:r>
            <a:endParaRPr lang="en-US" sz="1600" dirty="0">
              <a:effectLst/>
            </a:endParaRP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Traditional CCTV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Needs manual monitoring; no alerts. Our system detects and emails alerts automatically.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Deep Learning Face Recognition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Needs lots of data and power. Ours is faster, lighter, using histograms with less data.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Basic Detection Methods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Struggles with bad lighting. We improve images with CLAHE for better detection.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Other Histogram Methods</a:t>
            </a:r>
            <a:r>
              <a:rPr lang="en-US" dirty="0"/>
              <a:t>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Difference</a:t>
            </a:r>
            <a:r>
              <a:rPr lang="en-US" dirty="0"/>
              <a:t>: Use RGB, less accurate. We use HSV for better matching and reduce noise.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a952afb28_0_36"/>
          <p:cNvSpPr txBox="1"/>
          <p:nvPr/>
        </p:nvSpPr>
        <p:spPr>
          <a:xfrm>
            <a:off x="3467538" y="1149975"/>
            <a:ext cx="22320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>
                <a:solidFill>
                  <a:schemeClr val="lt1"/>
                </a:solidFill>
                <a:latin typeface="Onest Medium"/>
                <a:ea typeface="Onest Medium"/>
                <a:cs typeface="Onest Medium"/>
                <a:sym typeface="Onest Medium"/>
              </a:rPr>
              <a:t>Learning Programs</a:t>
            </a:r>
            <a:endParaRPr sz="1800" b="0" i="0" u="none" strike="noStrike" cap="none">
              <a:solidFill>
                <a:schemeClr val="lt1"/>
              </a:solidFill>
              <a:latin typeface="Onest Medium"/>
              <a:ea typeface="Onest Medium"/>
              <a:cs typeface="Onest Medium"/>
              <a:sym typeface="Onest Medium"/>
            </a:endParaRPr>
          </a:p>
        </p:txBody>
      </p:sp>
      <p:pic>
        <p:nvPicPr>
          <p:cNvPr id="137" name="Google Shape;137;g34a952afb28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85713" y="193033"/>
            <a:ext cx="1492974" cy="3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4a952afb28_0_36"/>
          <p:cNvSpPr/>
          <p:nvPr/>
        </p:nvSpPr>
        <p:spPr>
          <a:xfrm>
            <a:off x="0" y="25"/>
            <a:ext cx="107400" cy="5143500"/>
          </a:xfrm>
          <a:prstGeom prst="rect">
            <a:avLst/>
          </a:prstGeom>
          <a:solidFill>
            <a:srgbClr val="2E3BAD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g34a952afb28_0_36" title="e16d1c85fa9b70d8d3e3ba871627db20-removebg-preview.png"/>
          <p:cNvPicPr preferRelativeResize="0"/>
          <p:nvPr/>
        </p:nvPicPr>
        <p:blipFill rotWithShape="1">
          <a:blip r:embed="rId4">
            <a:alphaModFix/>
          </a:blip>
          <a:srcRect t="20295" b="21733"/>
          <a:stretch/>
        </p:blipFill>
        <p:spPr>
          <a:xfrm>
            <a:off x="6565825" y="98900"/>
            <a:ext cx="859100" cy="49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4a952afb28_0_36"/>
          <p:cNvSpPr txBox="1"/>
          <p:nvPr/>
        </p:nvSpPr>
        <p:spPr>
          <a:xfrm>
            <a:off x="7978188" y="4754075"/>
            <a:ext cx="8475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i="0" u="none" strike="noStrike" cap="none">
                <a:solidFill>
                  <a:srgbClr val="00B050"/>
                </a:solidFill>
                <a:latin typeface="Miriam Libre"/>
                <a:ea typeface="Miriam Libre"/>
                <a:cs typeface="Miriam Libre"/>
                <a:sym typeface="Miriam Libre"/>
              </a:rPr>
              <a:t>www.guvi.in</a:t>
            </a:r>
            <a:endParaRPr sz="700">
              <a:latin typeface="Miriam Libre"/>
              <a:ea typeface="Miriam Libre"/>
              <a:cs typeface="Miriam Libre"/>
              <a:sym typeface="Miriam Libr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94924-10A4-2FA1-F774-1A8372F26A38}"/>
              </a:ext>
            </a:extLst>
          </p:cNvPr>
          <p:cNvSpPr txBox="1"/>
          <p:nvPr/>
        </p:nvSpPr>
        <p:spPr>
          <a:xfrm>
            <a:off x="419386" y="1017528"/>
            <a:ext cx="8406302" cy="2672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1" dirty="0"/>
              <a:t>Results: 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Spots known faces with 0.75+ score.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Alerts for unknown faces (e.g., score 0.60).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85% accurate in good light; 70% in dim light.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Emails sent in &lt;5 seconds with good internet.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616</Words>
  <Application>Microsoft Office PowerPoint</Application>
  <PresentationFormat>On-screen Show (16:9)</PresentationFormat>
  <Paragraphs>95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Miriam Libre</vt:lpstr>
      <vt:lpstr>Helvetica Neue</vt:lpstr>
      <vt:lpstr>Onest Medium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Aakash Thirani</dc:creator>
  <cp:lastModifiedBy>Ajesh S</cp:lastModifiedBy>
  <cp:revision>5</cp:revision>
  <dcterms:modified xsi:type="dcterms:W3CDTF">2025-05-20T12:09:14Z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7ec43ca2-a5af-4e45-a929-9f493f8bf17b</vt:lpwstr>
  </property>
  <property fmtid="{D5CDD505-2E9C-101B-9397-08002B2CF9AE}" pid="3" name="HCLClassD6">
    <vt:lpwstr>False</vt:lpwstr>
  </property>
  <property fmtid="{D5CDD505-2E9C-101B-9397-08002B2CF9AE}" pid="4" name="HCLClassification">
    <vt:lpwstr>HCL_Cla5s_C0nf1dent1al</vt:lpwstr>
  </property>
  <property fmtid="{D5CDD505-2E9C-101B-9397-08002B2CF9AE}" pid="5" name="ContentTypeId">
    <vt:lpwstr>0x010100B0232A7A95DC3B47801E3AB5EDC9230A</vt:lpwstr>
  </property>
</Properties>
</file>