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a:t>
            </a:r>
          </a:p>
        </p:txBody>
      </p:sp>
      <p:sp>
        <p:nvSpPr>
          <p:cNvPr id="3" name="Content Placeholder 2"/>
          <p:cNvSpPr>
            <a:spLocks noGrp="1"/>
          </p:cNvSpPr>
          <p:nvPr>
            <p:ph idx="1"/>
          </p:nvPr>
        </p:nvSpPr>
        <p:spPr/>
        <p:txBody>
          <a:bodyPr/>
          <a:lstStyle/>
          <a:p>
            <a:r>
              <a:t>authors include: post-disaster Autonomous Interventions View project Privacy protection in Video Surveillance View project Tullio Joseph Tanzi Institut Mines-Télécom 124 PUBLICATIONS 229 CITATIONS SEE PROFILE Jean-Luc Dugelay EURECOM 318 . the user has requested enhancement of the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10</a:t>
            </a:r>
          </a:p>
        </p:txBody>
      </p:sp>
      <p:sp>
        <p:nvSpPr>
          <p:cNvPr id="3" name="Content Placeholder 2"/>
          <p:cNvSpPr>
            <a:spLocks noGrp="1"/>
          </p:cNvSpPr>
          <p:nvPr>
            <p:ph idx="1"/>
          </p:nvPr>
        </p:nvSpPr>
        <p:spPr/>
        <p:txBody>
          <a:bodyPr/>
          <a:lstStyle/>
          <a:p>
            <a:r>
              <a:t>the drone makes a dense 3D scan . that approach relies on the computation of an estimated distance for most pixels of images . this mode of operation unfortunately implies the use of an exclusive and dedicated flight control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a:t>
            </a:r>
          </a:p>
        </p:txBody>
      </p:sp>
      <p:sp>
        <p:nvSpPr>
          <p:cNvPr id="3" name="Content Placeholder 2"/>
          <p:cNvSpPr>
            <a:spLocks noGrp="1"/>
          </p:cNvSpPr>
          <p:nvPr>
            <p:ph idx="1"/>
          </p:nvPr>
        </p:nvSpPr>
        <p:spPr/>
        <p:txBody>
          <a:bodyPr/>
          <a:lstStyle/>
          <a:p>
            <a:r>
              <a:t>ecom ParisTech, LTCI CNRS, CS 50193, 06904 Sophia Antipolis cedex, France, jean-luc.dugelay . abstract Information plays a key role to correctly handle consequences resulting from natural disasters . the control of such vehicles is not straight forward to users and can be time consuming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3</a:t>
            </a:r>
          </a:p>
        </p:txBody>
      </p:sp>
      <p:sp>
        <p:nvSpPr>
          <p:cNvPr id="3" name="Content Placeholder 2"/>
          <p:cNvSpPr>
            <a:spLocks noGrp="1"/>
          </p:cNvSpPr>
          <p:nvPr>
            <p:ph idx="1"/>
          </p:nvPr>
        </p:nvSpPr>
        <p:spPr/>
        <p:txBody>
          <a:bodyPr/>
          <a:lstStyle/>
          <a:p>
            <a:r>
              <a:t>a non-optimal organization causes supplementary losses and delays to come back to normal situation . maintaining a communication link between victims on one hand and the actors of the response on the other hand is crucial . a major black-out in a network (electricity, water, etc.) remains essential even in non-catastrophic circumstances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4</a:t>
            </a:r>
          </a:p>
        </p:txBody>
      </p:sp>
      <p:sp>
        <p:nvSpPr>
          <p:cNvPr id="3" name="Content Placeholder 2"/>
          <p:cNvSpPr>
            <a:spLocks noGrp="1"/>
          </p:cNvSpPr>
          <p:nvPr>
            <p:ph idx="1"/>
          </p:nvPr>
        </p:nvSpPr>
        <p:spPr/>
        <p:txBody>
          <a:bodyPr/>
          <a:lstStyle/>
          <a:p>
            <a:r>
              <a:t>information is provided by a comprehensive data handling system called the Geographical Information System (GIS) the detection and monitoring of the impact of natural disasters are done by space borne and air borne remote sensing surveys through radio and optical instruments . radio observations (available  24/7 and relatively insensitive to atmospheric conditions) are particularly useful during the “Response phase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5</a:t>
            </a:r>
          </a:p>
        </p:txBody>
      </p:sp>
      <p:sp>
        <p:nvSpPr>
          <p:cNvPr id="3" name="Content Placeholder 2"/>
          <p:cNvSpPr>
            <a:spLocks noGrp="1"/>
          </p:cNvSpPr>
          <p:nvPr>
            <p:ph idx="1"/>
          </p:nvPr>
        </p:nvSpPr>
        <p:spPr/>
        <p:txBody>
          <a:bodyPr/>
          <a:lstStyle/>
          <a:p>
            <a:r>
              <a:t>new methodologies are needed to conceive systems that mix the use of telecommunication tools, remote sensing for example [8] and space/temporal-oriented databases which implement dedicated rules regarding risks . many studies yield to renew the range of possibilities, although the efficiency remains to be assessed .</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6</a:t>
            </a:r>
          </a:p>
        </p:txBody>
      </p:sp>
      <p:sp>
        <p:nvSpPr>
          <p:cNvPr id="3" name="Content Placeholder 2"/>
          <p:cNvSpPr>
            <a:spLocks noGrp="1"/>
          </p:cNvSpPr>
          <p:nvPr>
            <p:ph idx="1"/>
          </p:nvPr>
        </p:nvSpPr>
        <p:spPr/>
        <p:txBody>
          <a:bodyPr/>
          <a:lstStyle/>
          <a:p>
            <a:r>
              <a:t>the use of drones in that scope is discussed in the rest of the paper . we present several scenarios in which drones could play a key role . they are generally used for surveillance purposes and to collect information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7</a:t>
            </a:r>
          </a:p>
        </p:txBody>
      </p:sp>
      <p:sp>
        <p:nvSpPr>
          <p:cNvPr id="3" name="Content Placeholder 2"/>
          <p:cNvSpPr>
            <a:spLocks noGrp="1"/>
          </p:cNvSpPr>
          <p:nvPr>
            <p:ph idx="1"/>
          </p:nvPr>
        </p:nvSpPr>
        <p:spPr/>
        <p:txBody>
          <a:bodyPr/>
          <a:lstStyle/>
          <a:p>
            <a:r>
              <a:t>on-board sensors and processors should be inexpensive, but also lightweight and energy-efficient . applications must be able to cope with limited and noisy inputs . mini drones are more likely to be used for indoor applications .</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8</a:t>
            </a:r>
          </a:p>
        </p:txBody>
      </p:sp>
      <p:sp>
        <p:nvSpPr>
          <p:cNvPr id="3" name="Content Placeholder 2"/>
          <p:cNvSpPr>
            <a:spLocks noGrp="1"/>
          </p:cNvSpPr>
          <p:nvPr>
            <p:ph idx="1"/>
          </p:nvPr>
        </p:nvSpPr>
        <p:spPr/>
        <p:txBody>
          <a:bodyPr/>
          <a:lstStyle/>
          <a:p>
            <a:r>
              <a:t>a drone must fully scan and cover a given area (e.g., all corridors of a building, or an outdoor field of operation) the drone therefore requires to autonomously fly in various conditions (narrow corridors, devastated buildings, etc.) the covering capability is reused in the next two scenarios .</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9</a:t>
            </a:r>
          </a:p>
        </p:txBody>
      </p:sp>
      <p:sp>
        <p:nvSpPr>
          <p:cNvPr id="3" name="Content Placeholder 2"/>
          <p:cNvSpPr>
            <a:spLocks noGrp="1"/>
          </p:cNvSpPr>
          <p:nvPr>
            <p:ph idx="1"/>
          </p:nvPr>
        </p:nvSpPr>
        <p:spPr/>
        <p:txBody>
          <a:bodyPr/>
          <a:lstStyle/>
          <a:p>
            <a:r>
              <a:t>drones could embed printed antennas to trace the source of emissions of connected objects . the environment identification, and people identification were developed in the scope of the drone4u project [13]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