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832"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pPr/>
              <a:t>12/9/2024</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3795" y="3657600"/>
            <a:ext cx="5637010" cy="2514599"/>
          </a:xfrm>
        </p:spPr>
        <p:txBody>
          <a:bodyPr>
            <a:normAutofit/>
          </a:bodyPr>
          <a:lstStyle/>
          <a:p>
            <a:pPr algn="ctr"/>
            <a:r>
              <a:rPr lang="en-US" sz="3200" b="1" dirty="0" smtClean="0">
                <a:solidFill>
                  <a:srgbClr val="0070C0"/>
                </a:solidFill>
              </a:rPr>
              <a:t>Presented By </a:t>
            </a:r>
            <a:endParaRPr lang="en-US" sz="3200" b="1" dirty="0" smtClean="0">
              <a:solidFill>
                <a:srgbClr val="0070C0"/>
              </a:solidFill>
            </a:endParaRPr>
          </a:p>
          <a:p>
            <a:pPr algn="ctr"/>
            <a:r>
              <a:rPr lang="en-US" sz="3200" b="1" dirty="0" err="1" smtClean="0">
                <a:solidFill>
                  <a:srgbClr val="0070C0"/>
                </a:solidFill>
              </a:rPr>
              <a:t>Ajhara</a:t>
            </a:r>
            <a:r>
              <a:rPr lang="en-US" sz="3200" b="1" dirty="0" smtClean="0">
                <a:solidFill>
                  <a:srgbClr val="0070C0"/>
                </a:solidFill>
              </a:rPr>
              <a:t> </a:t>
            </a:r>
            <a:r>
              <a:rPr lang="en-US" sz="3200" b="1" dirty="0" err="1" smtClean="0">
                <a:solidFill>
                  <a:srgbClr val="0070C0"/>
                </a:solidFill>
              </a:rPr>
              <a:t>Ghosh</a:t>
            </a:r>
            <a:endParaRPr lang="en-US" sz="3200" b="1" dirty="0" smtClean="0">
              <a:solidFill>
                <a:srgbClr val="0070C0"/>
              </a:solidFill>
            </a:endParaRPr>
          </a:p>
          <a:p>
            <a:pPr algn="ctr"/>
            <a:r>
              <a:rPr lang="en-US" sz="3200" b="1" dirty="0" smtClean="0">
                <a:solidFill>
                  <a:srgbClr val="0070C0"/>
                </a:solidFill>
              </a:rPr>
              <a:t>CF- Batch </a:t>
            </a:r>
            <a:r>
              <a:rPr lang="en-US" sz="3200" b="1" dirty="0" smtClean="0">
                <a:solidFill>
                  <a:srgbClr val="0070C0"/>
                </a:solidFill>
              </a:rPr>
              <a:t>49</a:t>
            </a:r>
          </a:p>
          <a:p>
            <a:pPr algn="ctr"/>
            <a:r>
              <a:rPr lang="en-US" sz="3200" b="1" dirty="0" smtClean="0">
                <a:solidFill>
                  <a:srgbClr val="0070C0"/>
                </a:solidFill>
              </a:rPr>
              <a:t>Roll: 25</a:t>
            </a:r>
            <a:endParaRPr lang="en-US" sz="3200" b="1" dirty="0">
              <a:solidFill>
                <a:srgbClr val="0070C0"/>
              </a:solidFill>
            </a:endParaRPr>
          </a:p>
          <a:p>
            <a:endParaRPr lang="en-US" dirty="0"/>
          </a:p>
        </p:txBody>
      </p:sp>
      <p:sp>
        <p:nvSpPr>
          <p:cNvPr id="2" name="Title 1"/>
          <p:cNvSpPr>
            <a:spLocks noGrp="1"/>
          </p:cNvSpPr>
          <p:nvPr>
            <p:ph type="ctrTitle"/>
          </p:nvPr>
        </p:nvSpPr>
        <p:spPr>
          <a:xfrm>
            <a:off x="817581" y="2590800"/>
            <a:ext cx="7175351" cy="1143000"/>
          </a:xfrm>
        </p:spPr>
        <p:txBody>
          <a:bodyPr>
            <a:normAutofit/>
          </a:bodyPr>
          <a:lstStyle/>
          <a:p>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2800" dirty="0" smtClean="0">
                <a:solidFill>
                  <a:srgbClr val="C00000"/>
                </a:solidFill>
                <a:latin typeface="Times New Roman" pitchFamily="18" charset="0"/>
                <a:cs typeface="Times New Roman" pitchFamily="18" charset="0"/>
              </a:rPr>
              <a:t>WELCOME TO MY PRESENTATION</a:t>
            </a:r>
            <a:endParaRPr lang="en-US" sz="2800" dirty="0">
              <a:solidFill>
                <a:srgbClr val="C00000"/>
              </a:solidFill>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685800"/>
            <a:ext cx="2209800" cy="1676400"/>
          </a:xfrm>
          <a:prstGeom prst="rect">
            <a:avLst/>
          </a:prstGeom>
        </p:spPr>
      </p:pic>
    </p:spTree>
    <p:extLst>
      <p:ext uri="{BB962C8B-B14F-4D97-AF65-F5344CB8AC3E}">
        <p14:creationId xmlns:p14="http://schemas.microsoft.com/office/powerpoint/2010/main" val="69782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574">
            <a:off x="1559233" y="9455713"/>
            <a:ext cx="6512511" cy="728731"/>
          </a:xfrm>
        </p:spPr>
        <p:txBody>
          <a:bodyPr/>
          <a:lstStyle/>
          <a:p>
            <a:endParaRPr lang="en-US" dirty="0"/>
          </a:p>
        </p:txBody>
      </p:sp>
      <p:sp>
        <p:nvSpPr>
          <p:cNvPr id="3" name="Content Placeholder 2"/>
          <p:cNvSpPr>
            <a:spLocks noGrp="1"/>
          </p:cNvSpPr>
          <p:nvPr>
            <p:ph sz="quarter" idx="13"/>
          </p:nvPr>
        </p:nvSpPr>
        <p:spPr>
          <a:xfrm>
            <a:off x="1066800" y="533400"/>
            <a:ext cx="7162800" cy="6172200"/>
          </a:xfrm>
        </p:spPr>
        <p:txBody>
          <a:bodyPr>
            <a:normAutofit fontScale="25000" lnSpcReduction="20000"/>
          </a:bodyPr>
          <a:lstStyle/>
          <a:p>
            <a:pPr lvl="1" algn="just">
              <a:lnSpc>
                <a:spcPct val="170000"/>
              </a:lnSpc>
              <a:buFont typeface="Wingdings" pitchFamily="2" charset="2"/>
              <a:buChar char="q"/>
            </a:pPr>
            <a:r>
              <a:rPr lang="en-US" sz="6400" dirty="0" smtClean="0">
                <a:latin typeface="Times New Roman" pitchFamily="18" charset="0"/>
                <a:cs typeface="Times New Roman" pitchFamily="18" charset="0"/>
              </a:rPr>
              <a:t>Most </a:t>
            </a:r>
            <a:r>
              <a:rPr lang="en-US" sz="6400" dirty="0">
                <a:latin typeface="Times New Roman" pitchFamily="18" charset="0"/>
                <a:cs typeface="Times New Roman" pitchFamily="18" charset="0"/>
              </a:rPr>
              <a:t>of the industries such as textile, paper and printing industries use dyes and pigment to color their products. Dyes degradation products in surface water are reported to be highly carcinogenic. So, it is necessary to treat the textile effluents before discharge into the receiving water. To complete degradation of the dye molecule photolytic degradation method is a good choice. In this method dyes completely mineralizes the organic pollutants into ions. For the </a:t>
            </a:r>
            <a:r>
              <a:rPr lang="en-US" sz="6400" dirty="0" err="1">
                <a:latin typeface="Times New Roman" pitchFamily="18" charset="0"/>
                <a:cs typeface="Times New Roman" pitchFamily="18" charset="0"/>
              </a:rPr>
              <a:t>photodegradation</a:t>
            </a:r>
            <a:r>
              <a:rPr lang="en-US" sz="6400" dirty="0">
                <a:latin typeface="Times New Roman" pitchFamily="18" charset="0"/>
                <a:cs typeface="Times New Roman" pitchFamily="18" charset="0"/>
              </a:rPr>
              <a:t> of different specially dye in the presence of semiconducting oxides such asTiO</a:t>
            </a:r>
            <a:r>
              <a:rPr lang="en-US" sz="6400" baseline="-25000" dirty="0">
                <a:latin typeface="Times New Roman" pitchFamily="18" charset="0"/>
                <a:cs typeface="Times New Roman" pitchFamily="18" charset="0"/>
              </a:rPr>
              <a:t>2</a:t>
            </a:r>
            <a:r>
              <a:rPr lang="en-US" sz="6400" dirty="0">
                <a:latin typeface="Times New Roman" pitchFamily="18" charset="0"/>
                <a:cs typeface="Times New Roman" pitchFamily="18" charset="0"/>
              </a:rPr>
              <a:t>, </a:t>
            </a:r>
            <a:r>
              <a:rPr lang="en-US" sz="6400" dirty="0" err="1">
                <a:latin typeface="Times New Roman" pitchFamily="18" charset="0"/>
                <a:cs typeface="Times New Roman" pitchFamily="18" charset="0"/>
              </a:rPr>
              <a:t>ZnO</a:t>
            </a:r>
            <a:r>
              <a:rPr lang="en-US" sz="6400" dirty="0">
                <a:latin typeface="Times New Roman" pitchFamily="18" charset="0"/>
                <a:cs typeface="Times New Roman" pitchFamily="18" charset="0"/>
              </a:rPr>
              <a:t> under UV or sunlight</a:t>
            </a:r>
            <a:r>
              <a:rPr lang="en-US" sz="6400" dirty="0" smtClean="0">
                <a:latin typeface="Times New Roman" pitchFamily="18" charset="0"/>
                <a:cs typeface="Times New Roman" pitchFamily="18" charset="0"/>
              </a:rPr>
              <a:t>.</a:t>
            </a:r>
          </a:p>
          <a:p>
            <a:pPr marL="45720" indent="0" algn="just">
              <a:lnSpc>
                <a:spcPct val="170000"/>
              </a:lnSpc>
              <a:buNone/>
            </a:pPr>
            <a:r>
              <a:rPr lang="en-US" sz="6400" dirty="0" smtClean="0">
                <a:latin typeface="Times New Roman" pitchFamily="18" charset="0"/>
                <a:cs typeface="Times New Roman" pitchFamily="18" charset="0"/>
              </a:rPr>
              <a:t>     The </a:t>
            </a:r>
            <a:r>
              <a:rPr lang="en-US" sz="6400" dirty="0">
                <a:latin typeface="Times New Roman" pitchFamily="18" charset="0"/>
                <a:cs typeface="Times New Roman" pitchFamily="18" charset="0"/>
              </a:rPr>
              <a:t>objectives of the present research are -</a:t>
            </a:r>
          </a:p>
          <a:p>
            <a:pPr lvl="0" algn="just">
              <a:lnSpc>
                <a:spcPct val="170000"/>
              </a:lnSpc>
            </a:pPr>
            <a:r>
              <a:rPr lang="en-US" sz="6400" dirty="0">
                <a:latin typeface="Times New Roman" pitchFamily="18" charset="0"/>
                <a:cs typeface="Times New Roman" pitchFamily="18" charset="0"/>
              </a:rPr>
              <a:t>To minimize the amount of dye from wastewater for the safety of aquatic life and human health.</a:t>
            </a:r>
          </a:p>
          <a:p>
            <a:pPr lvl="0" algn="just">
              <a:lnSpc>
                <a:spcPct val="170000"/>
              </a:lnSpc>
            </a:pPr>
            <a:r>
              <a:rPr lang="en-US" sz="6400" dirty="0">
                <a:latin typeface="Times New Roman" pitchFamily="18" charset="0"/>
                <a:cs typeface="Times New Roman" pitchFamily="18" charset="0"/>
              </a:rPr>
              <a:t>To determine the molar absorptivity (</a:t>
            </a:r>
            <a:r>
              <a:rPr lang="en-US" sz="6400" i="1" dirty="0">
                <a:latin typeface="Times New Roman" pitchFamily="18" charset="0"/>
                <a:cs typeface="Times New Roman" pitchFamily="18" charset="0"/>
                <a:sym typeface="Symbol"/>
              </a:rPr>
              <a:t></a:t>
            </a:r>
            <a:r>
              <a:rPr lang="en-US" sz="6400" dirty="0">
                <a:latin typeface="Times New Roman" pitchFamily="18" charset="0"/>
                <a:cs typeface="Times New Roman" pitchFamily="18" charset="0"/>
              </a:rPr>
              <a:t>) value at a fixed </a:t>
            </a:r>
            <a:r>
              <a:rPr lang="en-US" sz="6400" i="1" dirty="0">
                <a:latin typeface="Times New Roman" pitchFamily="18" charset="0"/>
                <a:cs typeface="Times New Roman" pitchFamily="18" charset="0"/>
                <a:sym typeface="Symbol"/>
              </a:rPr>
              <a:t></a:t>
            </a:r>
            <a:r>
              <a:rPr lang="en-US" sz="6400" i="1" baseline="-25000" dirty="0">
                <a:latin typeface="Times New Roman" pitchFamily="18" charset="0"/>
                <a:cs typeface="Times New Roman" pitchFamily="18" charset="0"/>
              </a:rPr>
              <a:t>max</a:t>
            </a:r>
            <a:r>
              <a:rPr lang="en-US" sz="6400" dirty="0">
                <a:latin typeface="Times New Roman" pitchFamily="18" charset="0"/>
                <a:cs typeface="Times New Roman" pitchFamily="18" charset="0"/>
              </a:rPr>
              <a:t>.</a:t>
            </a:r>
          </a:p>
          <a:p>
            <a:pPr lvl="0" algn="just">
              <a:lnSpc>
                <a:spcPct val="170000"/>
              </a:lnSpc>
            </a:pPr>
            <a:r>
              <a:rPr lang="en-US" sz="6400" dirty="0">
                <a:latin typeface="Times New Roman" pitchFamily="18" charset="0"/>
                <a:cs typeface="Times New Roman" pitchFamily="18" charset="0"/>
              </a:rPr>
              <a:t>To observe the effect of catalyst dose, contact time, concentration and light source on the </a:t>
            </a:r>
            <a:r>
              <a:rPr lang="en-US" sz="6400" dirty="0" err="1">
                <a:latin typeface="Times New Roman" pitchFamily="18" charset="0"/>
                <a:cs typeface="Times New Roman" pitchFamily="18" charset="0"/>
              </a:rPr>
              <a:t>photodegradation</a:t>
            </a:r>
            <a:r>
              <a:rPr lang="en-US" sz="6400" dirty="0">
                <a:latin typeface="Times New Roman" pitchFamily="18" charset="0"/>
                <a:cs typeface="Times New Roman" pitchFamily="18" charset="0"/>
              </a:rPr>
              <a:t> of CR by TiO</a:t>
            </a:r>
            <a:r>
              <a:rPr lang="en-US" sz="6400" baseline="-25000" dirty="0">
                <a:latin typeface="Times New Roman" pitchFamily="18" charset="0"/>
                <a:cs typeface="Times New Roman" pitchFamily="18" charset="0"/>
              </a:rPr>
              <a:t>2</a:t>
            </a:r>
            <a:r>
              <a:rPr lang="en-US" sz="6400" dirty="0">
                <a:latin typeface="Times New Roman" pitchFamily="18" charset="0"/>
                <a:cs typeface="Times New Roman" pitchFamily="18" charset="0"/>
              </a:rPr>
              <a:t>.</a:t>
            </a:r>
          </a:p>
          <a:p>
            <a:pPr lvl="0" algn="just">
              <a:lnSpc>
                <a:spcPct val="170000"/>
              </a:lnSpc>
            </a:pPr>
            <a:r>
              <a:rPr lang="en-US" sz="6400" dirty="0">
                <a:latin typeface="Times New Roman" pitchFamily="18" charset="0"/>
                <a:cs typeface="Times New Roman" pitchFamily="18" charset="0"/>
              </a:rPr>
              <a:t>To explore the optimum catalyst doses for the degradation process</a:t>
            </a:r>
            <a:r>
              <a:rPr lang="en-US" sz="6400" dirty="0" smtClean="0">
                <a:latin typeface="Times New Roman" pitchFamily="18" charset="0"/>
                <a:cs typeface="Times New Roman" pitchFamily="18" charset="0"/>
              </a:rPr>
              <a:t>.</a:t>
            </a:r>
            <a:endParaRPr lang="en-US" sz="6400" dirty="0">
              <a:latin typeface="Times New Roman" pitchFamily="18" charset="0"/>
              <a:cs typeface="Times New Roman" pitchFamily="18" charset="0"/>
            </a:endParaRPr>
          </a:p>
          <a:p>
            <a:pPr marL="365760" lvl="1" indent="0" algn="just">
              <a:lnSpc>
                <a:spcPct val="150000"/>
              </a:lnSpc>
              <a:buNone/>
            </a:pPr>
            <a:endParaRPr lang="en-US" sz="1800" dirty="0"/>
          </a:p>
        </p:txBody>
      </p:sp>
    </p:spTree>
    <p:extLst>
      <p:ext uri="{BB962C8B-B14F-4D97-AF65-F5344CB8AC3E}">
        <p14:creationId xmlns:p14="http://schemas.microsoft.com/office/powerpoint/2010/main" val="350375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8382000"/>
            <a:ext cx="6512511" cy="76200"/>
          </a:xfrm>
        </p:spPr>
        <p:txBody>
          <a:bodyPr/>
          <a:lstStyle/>
          <a:p>
            <a:pPr marL="0" indent="0">
              <a:buNone/>
            </a:pPr>
            <a:endParaRPr lang="en-US" dirty="0"/>
          </a:p>
        </p:txBody>
      </p:sp>
      <p:sp>
        <p:nvSpPr>
          <p:cNvPr id="3" name="Content Placeholder 2"/>
          <p:cNvSpPr>
            <a:spLocks noGrp="1"/>
          </p:cNvSpPr>
          <p:nvPr>
            <p:ph sz="quarter" idx="13"/>
          </p:nvPr>
        </p:nvSpPr>
        <p:spPr>
          <a:xfrm>
            <a:off x="990600" y="731520"/>
            <a:ext cx="7620000" cy="5974080"/>
          </a:xfrm>
        </p:spPr>
        <p:txBody>
          <a:bodyPr>
            <a:normAutofit/>
          </a:bodyPr>
          <a:lstStyle/>
          <a:p>
            <a:pPr algn="just">
              <a:lnSpc>
                <a:spcPct val="150000"/>
              </a:lnSpc>
              <a:buFont typeface="Wingdings" pitchFamily="2" charset="2"/>
              <a:buChar char="v"/>
            </a:pPr>
            <a:r>
              <a:rPr lang="en-US" sz="1800" dirty="0" smtClean="0">
                <a:latin typeface="Times New Roman" pitchFamily="18" charset="0"/>
                <a:cs typeface="Times New Roman" pitchFamily="18" charset="0"/>
              </a:rPr>
              <a:t>In </a:t>
            </a:r>
            <a:r>
              <a:rPr lang="en-US" sz="1800" dirty="0">
                <a:latin typeface="Times New Roman" pitchFamily="18" charset="0"/>
                <a:cs typeface="Times New Roman" pitchFamily="18" charset="0"/>
              </a:rPr>
              <a:t>recent years, environment pollution had become crucial especially in water pollution. The pollutions of water are mainly caused by large amounts of dyes which are produced from textile, cosmetics, paper, leather, food and other industries. Textile industries are one of the most common industries that consume a lot of water in their processing textile. Wastewater generated by textile industries contains the considerable amount of non-fixed dyes especially </a:t>
            </a:r>
            <a:r>
              <a:rPr lang="en-US" sz="1800" dirty="0" err="1">
                <a:latin typeface="Times New Roman" pitchFamily="18" charset="0"/>
                <a:cs typeface="Times New Roman" pitchFamily="18" charset="0"/>
              </a:rPr>
              <a:t>azo</a:t>
            </a:r>
            <a:r>
              <a:rPr lang="en-US" sz="1800" dirty="0">
                <a:latin typeface="Times New Roman" pitchFamily="18" charset="0"/>
                <a:cs typeface="Times New Roman" pitchFamily="18" charset="0"/>
              </a:rPr>
              <a:t> dyes. It is estimated that 60% of dyes used rising great environmental concern especially in </a:t>
            </a:r>
            <a:r>
              <a:rPr lang="en-US" sz="1800" dirty="0" smtClean="0">
                <a:latin typeface="Times New Roman" pitchFamily="18" charset="0"/>
                <a:cs typeface="Times New Roman" pitchFamily="18" charset="0"/>
              </a:rPr>
              <a:t>water. </a:t>
            </a:r>
            <a:r>
              <a:rPr lang="en-US" sz="1800" dirty="0">
                <a:latin typeface="Times New Roman" pitchFamily="18" charset="0"/>
                <a:cs typeface="Times New Roman" pitchFamily="18" charset="0"/>
              </a:rPr>
              <a:t>T</a:t>
            </a:r>
            <a:r>
              <a:rPr lang="en-US" sz="1800" dirty="0" smtClean="0">
                <a:latin typeface="Times New Roman" pitchFamily="18" charset="0"/>
                <a:cs typeface="Times New Roman" pitchFamily="18" charset="0"/>
              </a:rPr>
              <a:t>he </a:t>
            </a:r>
            <a:r>
              <a:rPr lang="en-US" sz="1800" dirty="0">
                <a:latin typeface="Times New Roman" pitchFamily="18" charset="0"/>
                <a:cs typeface="Times New Roman" pitchFamily="18" charset="0"/>
              </a:rPr>
              <a:t>release of dyes into the environment caused serious problems due to their toxic, mutagenic and carcinogenic characteristic of </a:t>
            </a:r>
            <a:r>
              <a:rPr lang="en-US" sz="1800" dirty="0" smtClean="0">
                <a:latin typeface="Times New Roman" pitchFamily="18" charset="0"/>
                <a:cs typeface="Times New Roman" pitchFamily="18" charset="0"/>
              </a:rPr>
              <a:t>the dye.</a:t>
            </a:r>
          </a:p>
        </p:txBody>
      </p:sp>
    </p:spTree>
    <p:extLst>
      <p:ext uri="{BB962C8B-B14F-4D97-AF65-F5344CB8AC3E}">
        <p14:creationId xmlns:p14="http://schemas.microsoft.com/office/powerpoint/2010/main" val="1323448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10363198"/>
            <a:ext cx="6512511" cy="45719"/>
          </a:xfrm>
        </p:spPr>
        <p:txBody>
          <a:bodyPr/>
          <a:lstStyle/>
          <a:p>
            <a:pPr marL="0" indent="0">
              <a:buNone/>
            </a:pPr>
            <a:endParaRPr lang="en-US" dirty="0"/>
          </a:p>
        </p:txBody>
      </p:sp>
      <p:pic>
        <p:nvPicPr>
          <p:cNvPr id="4" name="Content Placeholder 3" descr="C:\Users\Apple\Downloads\buriganga_1_0.jpg"/>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600200" y="838200"/>
            <a:ext cx="6159500" cy="3429000"/>
          </a:xfrm>
          <a:prstGeom prst="rect">
            <a:avLst/>
          </a:prstGeom>
          <a:solidFill>
            <a:schemeClr val="accent1"/>
          </a:solidFill>
          <a:ln>
            <a:noFill/>
          </a:ln>
        </p:spPr>
      </p:pic>
      <p:sp>
        <p:nvSpPr>
          <p:cNvPr id="6" name="Rectangle 5"/>
          <p:cNvSpPr/>
          <p:nvPr/>
        </p:nvSpPr>
        <p:spPr>
          <a:xfrm>
            <a:off x="1676400" y="3105834"/>
            <a:ext cx="6172200" cy="1723549"/>
          </a:xfrm>
          <a:prstGeom prst="rect">
            <a:avLst/>
          </a:prstGeom>
        </p:spPr>
        <p:txBody>
          <a:bodyPr wrap="square">
            <a:spAutoFit/>
          </a:bodyPr>
          <a:lstStyle/>
          <a:p>
            <a:endParaRPr lang="en-US" b="1" dirty="0" smtClean="0"/>
          </a:p>
          <a:p>
            <a:endParaRPr lang="en-US" b="1" dirty="0"/>
          </a:p>
          <a:p>
            <a:endParaRPr lang="en-US" b="1" dirty="0" smtClean="0"/>
          </a:p>
          <a:p>
            <a:endParaRPr lang="en-US" b="1" dirty="0"/>
          </a:p>
          <a:p>
            <a:endParaRPr lang="en-US" b="1" dirty="0" smtClean="0"/>
          </a:p>
          <a:p>
            <a:r>
              <a:rPr lang="en-US" sz="1600" b="1" dirty="0" smtClean="0">
                <a:latin typeface="Times New Roman" pitchFamily="18" charset="0"/>
                <a:cs typeface="Times New Roman" pitchFamily="18" charset="0"/>
              </a:rPr>
              <a:t>Figure: </a:t>
            </a:r>
            <a:r>
              <a:rPr lang="en-US" sz="1600" dirty="0" smtClean="0">
                <a:latin typeface="Times New Roman" pitchFamily="18" charset="0"/>
                <a:cs typeface="Times New Roman" pitchFamily="18" charset="0"/>
              </a:rPr>
              <a:t>Mindless </a:t>
            </a:r>
            <a:r>
              <a:rPr lang="en-US" sz="1600" dirty="0">
                <a:latin typeface="Times New Roman" pitchFamily="18" charset="0"/>
                <a:cs typeface="Times New Roman" pitchFamily="18" charset="0"/>
              </a:rPr>
              <a:t>dumping of industrial waste and garbage in </a:t>
            </a:r>
            <a:r>
              <a:rPr lang="en-US" sz="1600" dirty="0" err="1">
                <a:latin typeface="Times New Roman" pitchFamily="18" charset="0"/>
                <a:cs typeface="Times New Roman" pitchFamily="18" charset="0"/>
              </a:rPr>
              <a:t>Buriganga</a:t>
            </a:r>
            <a:r>
              <a:rPr lang="en-US" sz="1600" dirty="0">
                <a:latin typeface="Times New Roman" pitchFamily="18" charset="0"/>
                <a:cs typeface="Times New Roman" pitchFamily="18" charset="0"/>
              </a:rPr>
              <a:t>.</a:t>
            </a:r>
          </a:p>
        </p:txBody>
      </p:sp>
    </p:spTree>
    <p:extLst>
      <p:ext uri="{BB962C8B-B14F-4D97-AF65-F5344CB8AC3E}">
        <p14:creationId xmlns:p14="http://schemas.microsoft.com/office/powerpoint/2010/main" val="2035663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0" y="4372168"/>
            <a:ext cx="76200" cy="1143000"/>
          </a:xfrm>
        </p:spPr>
        <p:txBody>
          <a:bodyPr/>
          <a:lstStyle/>
          <a:p>
            <a:pPr marL="0" indent="0">
              <a:buNone/>
            </a:pPr>
            <a:endParaRPr lang="en-US" dirty="0"/>
          </a:p>
        </p:txBody>
      </p:sp>
      <p:sp>
        <p:nvSpPr>
          <p:cNvPr id="3" name="Content Placeholder 2"/>
          <p:cNvSpPr>
            <a:spLocks noGrp="1"/>
          </p:cNvSpPr>
          <p:nvPr>
            <p:ph sz="quarter" idx="13"/>
          </p:nvPr>
        </p:nvSpPr>
        <p:spPr>
          <a:xfrm>
            <a:off x="1143000" y="731520"/>
            <a:ext cx="7239000" cy="5745480"/>
          </a:xfrm>
        </p:spPr>
        <p:txBody>
          <a:bodyPr>
            <a:normAutofit/>
          </a:bodyPr>
          <a:lstStyle/>
          <a:p>
            <a:pPr lvl="2">
              <a:buFont typeface="Wingdings" pitchFamily="2" charset="2"/>
              <a:buChar char="Ø"/>
            </a:pPr>
            <a:r>
              <a:rPr lang="en-US" sz="2000" b="1" dirty="0">
                <a:solidFill>
                  <a:schemeClr val="accent5">
                    <a:lumMod val="75000"/>
                  </a:schemeClr>
                </a:solidFill>
                <a:latin typeface="Times New Roman" pitchFamily="18" charset="0"/>
                <a:cs typeface="Times New Roman" pitchFamily="18" charset="0"/>
              </a:rPr>
              <a:t>Water </a:t>
            </a:r>
            <a:r>
              <a:rPr lang="en-US" sz="2000" b="1" dirty="0" smtClean="0">
                <a:solidFill>
                  <a:schemeClr val="accent5">
                    <a:lumMod val="75000"/>
                  </a:schemeClr>
                </a:solidFill>
                <a:latin typeface="Times New Roman" pitchFamily="18" charset="0"/>
                <a:cs typeface="Times New Roman" pitchFamily="18" charset="0"/>
              </a:rPr>
              <a:t>Pollutants:</a:t>
            </a:r>
          </a:p>
          <a:p>
            <a:pPr marL="982980" lvl="2" indent="-342900" algn="just">
              <a:lnSpc>
                <a:spcPct val="150000"/>
              </a:lnSpc>
              <a:buFont typeface="+mj-lt"/>
              <a:buAutoNum type="arabicPeriod"/>
            </a:pPr>
            <a:r>
              <a:rPr lang="en-US" b="1" u="sng" dirty="0" smtClean="0">
                <a:latin typeface="Times New Roman" pitchFamily="18" charset="0"/>
                <a:cs typeface="Times New Roman" pitchFamily="18" charset="0"/>
              </a:rPr>
              <a:t>Inorganic pollutants</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group consists of inorganic salts, mineral acids, finely-divided metals or metal compounds, trace elements, complexes of metals with </a:t>
            </a:r>
            <a:r>
              <a:rPr lang="en-US" dirty="0" smtClean="0">
                <a:latin typeface="Times New Roman" pitchFamily="18" charset="0"/>
                <a:cs typeface="Times New Roman" pitchFamily="18" charset="0"/>
              </a:rPr>
              <a:t>organic </a:t>
            </a:r>
            <a:r>
              <a:rPr lang="en-US" dirty="0">
                <a:latin typeface="Times New Roman" pitchFamily="18" charset="0"/>
                <a:cs typeface="Times New Roman" pitchFamily="18" charset="0"/>
              </a:rPr>
              <a:t>in natural water, and organometallic </a:t>
            </a:r>
            <a:r>
              <a:rPr lang="en-US" dirty="0" smtClean="0">
                <a:latin typeface="Times New Roman" pitchFamily="18" charset="0"/>
                <a:cs typeface="Times New Roman" pitchFamily="18" charset="0"/>
              </a:rPr>
              <a:t>compounds.</a:t>
            </a:r>
          </a:p>
          <a:p>
            <a:pPr marL="982980" lvl="2" indent="-342900" algn="just">
              <a:lnSpc>
                <a:spcPct val="150000"/>
              </a:lnSpc>
              <a:buFont typeface="+mj-lt"/>
              <a:buAutoNum type="arabicPeriod"/>
            </a:pPr>
            <a:r>
              <a:rPr lang="en-US" b="1" u="sng" dirty="0" smtClean="0">
                <a:latin typeface="Times New Roman" pitchFamily="18" charset="0"/>
                <a:cs typeface="Times New Roman" pitchFamily="18" charset="0"/>
              </a:rPr>
              <a:t>Organic pollutants: </a:t>
            </a:r>
            <a:r>
              <a:rPr lang="en-US" dirty="0">
                <a:latin typeface="Times New Roman" pitchFamily="18" charset="0"/>
                <a:cs typeface="Times New Roman" pitchFamily="18" charset="0"/>
              </a:rPr>
              <a:t>There are many different types of organic pollutants, such as Hydrocarbons, PAH (</a:t>
            </a:r>
            <a:r>
              <a:rPr lang="en-US" dirty="0" err="1">
                <a:latin typeface="Times New Roman" pitchFamily="18" charset="0"/>
                <a:cs typeface="Times New Roman" pitchFamily="18" charset="0"/>
              </a:rPr>
              <a:t>polyaromatic</a:t>
            </a:r>
            <a:r>
              <a:rPr lang="en-US" dirty="0">
                <a:latin typeface="Times New Roman" pitchFamily="18" charset="0"/>
                <a:cs typeface="Times New Roman" pitchFamily="18" charset="0"/>
              </a:rPr>
              <a:t> hydrocarbon) PCB (</a:t>
            </a:r>
            <a:r>
              <a:rPr lang="en-US" dirty="0" err="1" smtClean="0">
                <a:latin typeface="Times New Roman" pitchFamily="18" charset="0"/>
                <a:cs typeface="Times New Roman" pitchFamily="18" charset="0"/>
              </a:rPr>
              <a:t>polychlorobenzene</a:t>
            </a:r>
            <a:r>
              <a:rPr lang="en-US" dirty="0" smtClean="0">
                <a:latin typeface="Times New Roman" pitchFamily="18" charset="0"/>
                <a:cs typeface="Times New Roman" pitchFamily="18" charset="0"/>
              </a:rPr>
              <a:t>)etc</a:t>
            </a:r>
            <a:r>
              <a:rPr lang="en-US" sz="1600" dirty="0">
                <a:latin typeface="Times New Roman" pitchFamily="18" charset="0"/>
                <a:cs typeface="Times New Roman" pitchFamily="18" charset="0"/>
              </a:rPr>
              <a:t>. </a:t>
            </a:r>
          </a:p>
          <a:p>
            <a:pPr marL="982980" lvl="2" indent="-342900" algn="just">
              <a:lnSpc>
                <a:spcPct val="150000"/>
              </a:lnSpc>
              <a:buFont typeface="+mj-lt"/>
              <a:buAutoNum type="arabicPeriod"/>
            </a:pPr>
            <a:r>
              <a:rPr lang="en-US" b="1" u="sng" dirty="0" smtClean="0">
                <a:latin typeface="Times New Roman" pitchFamily="18" charset="0"/>
                <a:cs typeface="Times New Roman" pitchFamily="18" charset="0"/>
              </a:rPr>
              <a:t>Radioactive materials</a:t>
            </a:r>
            <a:r>
              <a:rPr lang="en-US"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Nuclear </a:t>
            </a:r>
            <a:r>
              <a:rPr lang="en-US" sz="1800" dirty="0">
                <a:latin typeface="Times New Roman" pitchFamily="18" charset="0"/>
                <a:cs typeface="Times New Roman" pitchFamily="18" charset="0"/>
              </a:rPr>
              <a:t>weapons testing in air, leakage from underground nuclear denotations etc. </a:t>
            </a:r>
            <a:endParaRPr lang="en-US" sz="1800" dirty="0" smtClean="0">
              <a:latin typeface="Times New Roman" pitchFamily="18" charset="0"/>
              <a:cs typeface="Times New Roman" pitchFamily="18" charset="0"/>
            </a:endParaRPr>
          </a:p>
          <a:p>
            <a:pPr marL="982980" lvl="2" indent="-342900" algn="just">
              <a:lnSpc>
                <a:spcPct val="150000"/>
              </a:lnSpc>
              <a:buFont typeface="+mj-lt"/>
              <a:buAutoNum type="arabicPeriod"/>
            </a:pPr>
            <a:r>
              <a:rPr lang="en-US" b="1" dirty="0">
                <a:latin typeface="Times New Roman" pitchFamily="18" charset="0"/>
                <a:cs typeface="Times New Roman" pitchFamily="18" charset="0"/>
              </a:rPr>
              <a:t>Thermal </a:t>
            </a:r>
            <a:r>
              <a:rPr lang="en-US" b="1" dirty="0" smtClean="0">
                <a:latin typeface="Times New Roman" pitchFamily="18" charset="0"/>
                <a:cs typeface="Times New Roman" pitchFamily="18" charset="0"/>
              </a:rPr>
              <a:t>pollution</a:t>
            </a:r>
          </a:p>
          <a:p>
            <a:pPr marL="982980" lvl="2" indent="-342900" algn="just">
              <a:lnSpc>
                <a:spcPct val="150000"/>
              </a:lnSpc>
              <a:buFont typeface="+mj-lt"/>
              <a:buAutoNum type="arabicPeriod"/>
            </a:pPr>
            <a:r>
              <a:rPr lang="en-US" b="1" dirty="0" smtClean="0">
                <a:latin typeface="Times New Roman" pitchFamily="18" charset="0"/>
                <a:cs typeface="Times New Roman" pitchFamily="18" charset="0"/>
              </a:rPr>
              <a:t>Sediments</a:t>
            </a:r>
            <a:endParaRPr lang="en-US" sz="1800" dirty="0" smtClean="0">
              <a:latin typeface="Times New Roman" pitchFamily="18" charset="0"/>
              <a:cs typeface="Times New Roman" pitchFamily="18" charset="0"/>
            </a:endParaRPr>
          </a:p>
          <a:p>
            <a:pPr marL="982980" lvl="2" indent="-342900" algn="just">
              <a:lnSpc>
                <a:spcPct val="150000"/>
              </a:lnSpc>
              <a:buFont typeface="+mj-lt"/>
              <a:buAutoNum type="arabicPeriod"/>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91309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0" y="4372168"/>
            <a:ext cx="76200" cy="1143000"/>
          </a:xfrm>
        </p:spPr>
        <p:txBody>
          <a:bodyPr/>
          <a:lstStyle/>
          <a:p>
            <a:pPr marL="0" indent="0">
              <a:buNone/>
            </a:pPr>
            <a:endParaRPr lang="en-US" dirty="0"/>
          </a:p>
        </p:txBody>
      </p:sp>
      <p:sp>
        <p:nvSpPr>
          <p:cNvPr id="3" name="Content Placeholder 2"/>
          <p:cNvSpPr>
            <a:spLocks noGrp="1"/>
          </p:cNvSpPr>
          <p:nvPr>
            <p:ph sz="quarter" idx="13"/>
          </p:nvPr>
        </p:nvSpPr>
        <p:spPr>
          <a:xfrm>
            <a:off x="1143000" y="731520"/>
            <a:ext cx="7315200" cy="5516880"/>
          </a:xfrm>
        </p:spPr>
        <p:txBody>
          <a:bodyPr>
            <a:normAutofit/>
          </a:bodyPr>
          <a:lstStyle/>
          <a:p>
            <a:pPr marL="45720" indent="0" algn="just">
              <a:buNone/>
            </a:pPr>
            <a:r>
              <a:rPr lang="en-US" sz="2000" b="1" dirty="0">
                <a:latin typeface="Times New Roman" pitchFamily="18" charset="0"/>
                <a:cs typeface="Times New Roman" pitchFamily="18" charset="0"/>
              </a:rPr>
              <a:t>Waste Water </a:t>
            </a:r>
            <a:r>
              <a:rPr lang="en-US" sz="2000" b="1" dirty="0" smtClean="0">
                <a:latin typeface="Times New Roman" pitchFamily="18" charset="0"/>
                <a:cs typeface="Times New Roman" pitchFamily="18" charset="0"/>
              </a:rPr>
              <a:t>Treatment</a:t>
            </a:r>
          </a:p>
          <a:p>
            <a:pPr marL="45720" indent="0" algn="just">
              <a:buNone/>
            </a:pPr>
            <a:endParaRPr lang="en-US" sz="1800" b="1" dirty="0">
              <a:latin typeface="Times New Roman" pitchFamily="18" charset="0"/>
              <a:cs typeface="Times New Roman" pitchFamily="18" charset="0"/>
            </a:endParaRPr>
          </a:p>
          <a:p>
            <a:pPr marL="45720" indent="0" algn="just">
              <a:buNone/>
            </a:pPr>
            <a:endParaRPr lang="en-US" sz="1800" b="1" dirty="0" smtClean="0">
              <a:latin typeface="Times New Roman" pitchFamily="18" charset="0"/>
              <a:cs typeface="Times New Roman" pitchFamily="18" charset="0"/>
            </a:endParaRPr>
          </a:p>
          <a:p>
            <a:pPr marL="45720" indent="0" algn="just">
              <a:buNone/>
            </a:pPr>
            <a:endParaRPr lang="en-US" sz="1800" b="1" dirty="0">
              <a:latin typeface="Times New Roman" pitchFamily="18" charset="0"/>
              <a:cs typeface="Times New Roman" pitchFamily="18" charset="0"/>
            </a:endParaRPr>
          </a:p>
          <a:p>
            <a:pPr marL="45720" indent="0" algn="just">
              <a:buNone/>
            </a:pPr>
            <a:endParaRPr lang="en-US" sz="1800" b="1" dirty="0" smtClean="0">
              <a:latin typeface="Times New Roman" pitchFamily="18" charset="0"/>
              <a:cs typeface="Times New Roman" pitchFamily="18" charset="0"/>
            </a:endParaRPr>
          </a:p>
          <a:p>
            <a:pPr marL="45720" indent="0" algn="just">
              <a:buNone/>
            </a:pPr>
            <a:endParaRPr lang="en-US" sz="1800" b="1" dirty="0">
              <a:latin typeface="Times New Roman" pitchFamily="18" charset="0"/>
              <a:cs typeface="Times New Roman" pitchFamily="18" charset="0"/>
            </a:endParaRPr>
          </a:p>
          <a:p>
            <a:pPr marL="45720" indent="0" algn="just">
              <a:buNone/>
            </a:pPr>
            <a:endParaRPr lang="en-US" sz="1800" b="1" dirty="0" smtClean="0">
              <a:latin typeface="Times New Roman" pitchFamily="18" charset="0"/>
              <a:cs typeface="Times New Roman" pitchFamily="18" charset="0"/>
            </a:endParaRPr>
          </a:p>
          <a:p>
            <a:pPr marL="45720" indent="0" algn="just">
              <a:buNone/>
            </a:pPr>
            <a:endParaRPr lang="en-US" sz="1800" b="1" dirty="0">
              <a:latin typeface="Times New Roman" pitchFamily="18" charset="0"/>
              <a:cs typeface="Times New Roman" pitchFamily="18" charset="0"/>
            </a:endParaRPr>
          </a:p>
          <a:p>
            <a:pPr marL="45720" indent="0" algn="just">
              <a:buNone/>
            </a:pPr>
            <a:endParaRPr lang="en-US" sz="1800" b="1" dirty="0" smtClean="0">
              <a:latin typeface="Times New Roman" pitchFamily="18" charset="0"/>
              <a:cs typeface="Times New Roman" pitchFamily="18" charset="0"/>
            </a:endParaRPr>
          </a:p>
          <a:p>
            <a:pPr marL="45720" indent="0" algn="just">
              <a:buNone/>
            </a:pPr>
            <a:endParaRPr lang="en-US" sz="1800" b="1" dirty="0">
              <a:latin typeface="Times New Roman" pitchFamily="18" charset="0"/>
              <a:cs typeface="Times New Roman" pitchFamily="18" charset="0"/>
            </a:endParaRPr>
          </a:p>
          <a:p>
            <a:pPr marL="45720" indent="0" algn="just">
              <a:buNone/>
            </a:pPr>
            <a:endParaRPr lang="en-US" sz="1800" b="1" dirty="0" smtClean="0">
              <a:latin typeface="Times New Roman" pitchFamily="18" charset="0"/>
              <a:cs typeface="Times New Roman" pitchFamily="18" charset="0"/>
            </a:endParaRPr>
          </a:p>
          <a:p>
            <a:pPr marL="45720" indent="0" algn="just">
              <a:buNone/>
            </a:pPr>
            <a:endParaRPr lang="en-US" sz="1800" b="1" dirty="0" smtClean="0">
              <a:latin typeface="Times New Roman" pitchFamily="18" charset="0"/>
              <a:cs typeface="Times New Roman" pitchFamily="18" charset="0"/>
            </a:endParaRPr>
          </a:p>
          <a:p>
            <a:pPr marL="45720" indent="0" algn="just">
              <a:buNone/>
            </a:pPr>
            <a:endParaRPr lang="en-US" sz="18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0"/>
            <a:ext cx="5943600" cy="3175000"/>
          </a:xfrm>
          <a:prstGeom prst="rect">
            <a:avLst/>
          </a:prstGeom>
          <a:noFill/>
          <a:ln>
            <a:noFill/>
          </a:ln>
        </p:spPr>
      </p:pic>
    </p:spTree>
    <p:extLst>
      <p:ext uri="{BB962C8B-B14F-4D97-AF65-F5344CB8AC3E}">
        <p14:creationId xmlns:p14="http://schemas.microsoft.com/office/powerpoint/2010/main" val="2336249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3411200" y="4372168"/>
            <a:ext cx="76200" cy="1143000"/>
          </a:xfrm>
        </p:spPr>
        <p:txBody>
          <a:bodyPr/>
          <a:lstStyle/>
          <a:p>
            <a:endParaRPr lang="en-US" dirty="0"/>
          </a:p>
        </p:txBody>
      </p:sp>
      <p:sp>
        <p:nvSpPr>
          <p:cNvPr id="3" name="Content Placeholder 2"/>
          <p:cNvSpPr>
            <a:spLocks noGrp="1"/>
          </p:cNvSpPr>
          <p:nvPr>
            <p:ph sz="quarter" idx="13"/>
          </p:nvPr>
        </p:nvSpPr>
        <p:spPr>
          <a:xfrm>
            <a:off x="1143000" y="762000"/>
            <a:ext cx="7162800" cy="5410200"/>
          </a:xfrm>
        </p:spPr>
        <p:txBody>
          <a:bodyPr>
            <a:normAutofit fontScale="62500" lnSpcReduction="20000"/>
          </a:bodyPr>
          <a:lstStyle/>
          <a:p>
            <a:pPr lvl="1" fontAlgn="base">
              <a:buFont typeface="Wingdings" pitchFamily="2" charset="2"/>
              <a:buChar char="Ø"/>
            </a:pPr>
            <a:r>
              <a:rPr lang="en-US" sz="3800" b="1" i="1" dirty="0">
                <a:solidFill>
                  <a:schemeClr val="bg2">
                    <a:lumMod val="50000"/>
                  </a:schemeClr>
                </a:solidFill>
              </a:rPr>
              <a:t>Congo </a:t>
            </a:r>
            <a:r>
              <a:rPr lang="en-US" sz="3800" b="1" i="1" dirty="0" smtClean="0">
                <a:solidFill>
                  <a:schemeClr val="bg2">
                    <a:lumMod val="50000"/>
                  </a:schemeClr>
                </a:solidFill>
              </a:rPr>
              <a:t>Red</a:t>
            </a:r>
          </a:p>
          <a:p>
            <a:pPr marL="365760" lvl="1" indent="0" fontAlgn="base">
              <a:buNone/>
            </a:pPr>
            <a:endParaRPr lang="en-US" sz="1800" dirty="0" smtClean="0"/>
          </a:p>
          <a:p>
            <a:pPr marL="365760" lvl="1" indent="0" fontAlgn="base">
              <a:buNone/>
            </a:pPr>
            <a:endParaRPr lang="en-US" sz="1800" dirty="0"/>
          </a:p>
          <a:p>
            <a:pPr marL="365760" lvl="1" indent="0" fontAlgn="base">
              <a:buNone/>
            </a:pPr>
            <a:endParaRPr lang="en-US" sz="1800" dirty="0" smtClean="0"/>
          </a:p>
          <a:p>
            <a:pPr marL="365760" lvl="1" indent="0" fontAlgn="base">
              <a:buNone/>
            </a:pPr>
            <a:endParaRPr lang="en-US" sz="1800" dirty="0"/>
          </a:p>
          <a:p>
            <a:pPr marL="365760" lvl="1" indent="0" fontAlgn="base">
              <a:buNone/>
            </a:pPr>
            <a:endParaRPr lang="en-US" sz="1800" dirty="0" smtClean="0"/>
          </a:p>
          <a:p>
            <a:pPr marL="365760" lvl="1" indent="0" fontAlgn="base">
              <a:buNone/>
            </a:pPr>
            <a:endParaRPr lang="en-US" sz="1800" dirty="0" smtClean="0"/>
          </a:p>
          <a:p>
            <a:pPr marL="365760" lvl="1" indent="0" fontAlgn="base">
              <a:buNone/>
            </a:pPr>
            <a:endParaRPr lang="en-US" sz="1800" b="1" dirty="0" smtClean="0"/>
          </a:p>
          <a:p>
            <a:pPr marL="365760" lvl="1" indent="0" fontAlgn="base">
              <a:buNone/>
            </a:pPr>
            <a:endParaRPr lang="en-US" sz="1800" b="1" dirty="0"/>
          </a:p>
          <a:p>
            <a:pPr marL="365760" lvl="1" indent="0" fontAlgn="base">
              <a:buNone/>
            </a:pPr>
            <a:endParaRPr lang="en-US" sz="1800" b="1" dirty="0" smtClean="0"/>
          </a:p>
          <a:p>
            <a:pPr marL="365760" lvl="1" indent="0" fontAlgn="base">
              <a:buNone/>
            </a:pPr>
            <a:endParaRPr lang="en-US" sz="1800" b="1" dirty="0"/>
          </a:p>
          <a:p>
            <a:pPr marL="365760" lvl="1" indent="0" fontAlgn="base">
              <a:buNone/>
            </a:pPr>
            <a:endParaRPr lang="en-US" sz="1800" b="1" dirty="0" smtClean="0"/>
          </a:p>
          <a:p>
            <a:pPr lvl="1" algn="just" fontAlgn="base">
              <a:lnSpc>
                <a:spcPct val="170000"/>
              </a:lnSpc>
              <a:buFont typeface="Courier New" pitchFamily="49" charset="0"/>
              <a:buChar char="o"/>
            </a:pPr>
            <a:r>
              <a:rPr lang="en-US" sz="3800" b="1" dirty="0" smtClean="0">
                <a:latin typeface="Times New Roman" pitchFamily="18" charset="0"/>
                <a:cs typeface="Times New Roman" pitchFamily="18" charset="0"/>
              </a:rPr>
              <a:t>Removal </a:t>
            </a:r>
            <a:r>
              <a:rPr lang="en-US" sz="3800" b="1" dirty="0">
                <a:latin typeface="Times New Roman" pitchFamily="18" charset="0"/>
                <a:cs typeface="Times New Roman" pitchFamily="18" charset="0"/>
              </a:rPr>
              <a:t>Techniques of </a:t>
            </a:r>
            <a:r>
              <a:rPr lang="en-US" sz="3800" b="1" dirty="0" smtClean="0">
                <a:latin typeface="Times New Roman" pitchFamily="18" charset="0"/>
                <a:cs typeface="Times New Roman" pitchFamily="18" charset="0"/>
              </a:rPr>
              <a:t>Dyes</a:t>
            </a:r>
          </a:p>
          <a:p>
            <a:pPr algn="just">
              <a:lnSpc>
                <a:spcPct val="170000"/>
              </a:lnSpc>
              <a:buFont typeface="Courier New" pitchFamily="49" charset="0"/>
              <a:buChar char="o"/>
            </a:pPr>
            <a:r>
              <a:rPr lang="en-US" sz="2600" b="1" dirty="0" smtClean="0">
                <a:latin typeface="Times New Roman" pitchFamily="18" charset="0"/>
                <a:cs typeface="Times New Roman" pitchFamily="18" charset="0"/>
              </a:rPr>
              <a:t>       </a:t>
            </a:r>
            <a:r>
              <a:rPr lang="en-US" sz="2900" b="1" u="sng" dirty="0" smtClean="0">
                <a:latin typeface="Times New Roman" pitchFamily="18" charset="0"/>
                <a:cs typeface="Times New Roman" pitchFamily="18" charset="0"/>
              </a:rPr>
              <a:t>Physical </a:t>
            </a:r>
            <a:r>
              <a:rPr lang="en-US" sz="2900" b="1" u="sng" dirty="0">
                <a:latin typeface="Times New Roman" pitchFamily="18" charset="0"/>
                <a:cs typeface="Times New Roman" pitchFamily="18" charset="0"/>
              </a:rPr>
              <a:t>Method</a:t>
            </a:r>
          </a:p>
          <a:p>
            <a:pPr lvl="0" algn="just">
              <a:lnSpc>
                <a:spcPct val="170000"/>
              </a:lnSpc>
              <a:buFont typeface="Arial" pitchFamily="34" charset="0"/>
              <a:buChar char="•"/>
            </a:pPr>
            <a:r>
              <a:rPr lang="en-US" sz="2900" dirty="0" smtClean="0">
                <a:latin typeface="Times New Roman" pitchFamily="18" charset="0"/>
                <a:cs typeface="Times New Roman" pitchFamily="18" charset="0"/>
              </a:rPr>
              <a:t>      Adsorption</a:t>
            </a:r>
            <a:endParaRPr lang="en-US" sz="2900" dirty="0">
              <a:latin typeface="Times New Roman" pitchFamily="18" charset="0"/>
              <a:cs typeface="Times New Roman" pitchFamily="18" charset="0"/>
            </a:endParaRPr>
          </a:p>
          <a:p>
            <a:pPr lvl="0" algn="just">
              <a:lnSpc>
                <a:spcPct val="170000"/>
              </a:lnSpc>
              <a:buFont typeface="Arial" pitchFamily="34" charset="0"/>
              <a:buChar char="•"/>
            </a:pPr>
            <a:r>
              <a:rPr lang="en-US" sz="2900" dirty="0" smtClean="0">
                <a:latin typeface="Times New Roman" pitchFamily="18" charset="0"/>
                <a:cs typeface="Times New Roman" pitchFamily="18" charset="0"/>
              </a:rPr>
              <a:t>      Reverse </a:t>
            </a:r>
            <a:r>
              <a:rPr lang="en-US" sz="2900" dirty="0">
                <a:latin typeface="Times New Roman" pitchFamily="18" charset="0"/>
                <a:cs typeface="Times New Roman" pitchFamily="18" charset="0"/>
              </a:rPr>
              <a:t>osmosis</a:t>
            </a:r>
          </a:p>
          <a:p>
            <a:pPr lvl="0" algn="just">
              <a:lnSpc>
                <a:spcPct val="170000"/>
              </a:lnSpc>
              <a:buFont typeface="Arial" pitchFamily="34" charset="0"/>
              <a:buChar char="•"/>
            </a:pPr>
            <a:r>
              <a:rPr lang="en-US" sz="2900" dirty="0" smtClean="0">
                <a:latin typeface="Times New Roman" pitchFamily="18" charset="0"/>
                <a:cs typeface="Times New Roman" pitchFamily="18" charset="0"/>
              </a:rPr>
              <a:t>      Ultrafiltration</a:t>
            </a:r>
            <a:endParaRPr lang="en-US" sz="2900" dirty="0">
              <a:latin typeface="Times New Roman" pitchFamily="18" charset="0"/>
              <a:cs typeface="Times New Roman" pitchFamily="18" charset="0"/>
            </a:endParaRPr>
          </a:p>
          <a:p>
            <a:pPr lvl="1" fontAlgn="base">
              <a:lnSpc>
                <a:spcPct val="170000"/>
              </a:lnSpc>
              <a:buFont typeface="Arial" pitchFamily="34" charset="0"/>
              <a:buChar char="•"/>
            </a:pPr>
            <a:endParaRPr lang="en-US" sz="2600" dirty="0"/>
          </a:p>
        </p:txBody>
      </p:sp>
      <p:pic>
        <p:nvPicPr>
          <p:cNvPr id="4" name="Picture 3" descr="Skeletal formula of congo red"/>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47801"/>
            <a:ext cx="4800600" cy="1904999"/>
          </a:xfrm>
          <a:prstGeom prst="rect">
            <a:avLst/>
          </a:prstGeom>
          <a:noFill/>
          <a:ln>
            <a:noFill/>
          </a:ln>
        </p:spPr>
      </p:pic>
    </p:spTree>
    <p:extLst>
      <p:ext uri="{BB962C8B-B14F-4D97-AF65-F5344CB8AC3E}">
        <p14:creationId xmlns:p14="http://schemas.microsoft.com/office/powerpoint/2010/main" val="409201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3411200" y="4372168"/>
            <a:ext cx="76200" cy="1143000"/>
          </a:xfrm>
        </p:spPr>
        <p:txBody>
          <a:bodyPr/>
          <a:lstStyle/>
          <a:p>
            <a:pPr marL="0" indent="0">
              <a:buNone/>
            </a:pPr>
            <a:endParaRPr lang="en-US" dirty="0"/>
          </a:p>
        </p:txBody>
      </p:sp>
      <p:sp>
        <p:nvSpPr>
          <p:cNvPr id="3" name="Content Placeholder 2"/>
          <p:cNvSpPr>
            <a:spLocks noGrp="1"/>
          </p:cNvSpPr>
          <p:nvPr>
            <p:ph sz="quarter" idx="13"/>
          </p:nvPr>
        </p:nvSpPr>
        <p:spPr>
          <a:xfrm>
            <a:off x="1143000" y="762000"/>
            <a:ext cx="7239000" cy="5486400"/>
          </a:xfrm>
        </p:spPr>
        <p:txBody>
          <a:bodyPr>
            <a:noAutofit/>
          </a:bodyPr>
          <a:lstStyle/>
          <a:p>
            <a:pPr algn="just">
              <a:lnSpc>
                <a:spcPct val="150000"/>
              </a:lnSpc>
              <a:buFont typeface="Courier New" pitchFamily="49" charset="0"/>
              <a:buChar char="o"/>
            </a:pPr>
            <a:r>
              <a:rPr lang="en-US" sz="2000" b="1" i="1" u="sng" dirty="0" smtClean="0">
                <a:latin typeface="Times New Roman" pitchFamily="18" charset="0"/>
                <a:cs typeface="Times New Roman" pitchFamily="18" charset="0"/>
              </a:rPr>
              <a:t>Chemical </a:t>
            </a:r>
            <a:r>
              <a:rPr lang="en-US" sz="2000" b="1" i="1" u="sng" dirty="0">
                <a:latin typeface="Times New Roman" pitchFamily="18" charset="0"/>
                <a:cs typeface="Times New Roman" pitchFamily="18" charset="0"/>
              </a:rPr>
              <a:t>Method</a:t>
            </a:r>
            <a:endParaRPr lang="en-US" sz="2000" i="1" u="sng" dirty="0">
              <a:latin typeface="Times New Roman" pitchFamily="18" charset="0"/>
              <a:cs typeface="Times New Roman" pitchFamily="18" charset="0"/>
            </a:endParaRPr>
          </a:p>
          <a:p>
            <a:pPr algn="just">
              <a:lnSpc>
                <a:spcPct val="150000"/>
              </a:lnSpc>
              <a:buFont typeface="Arial" pitchFamily="34" charset="0"/>
              <a:buChar char="•"/>
            </a:pPr>
            <a:r>
              <a:rPr lang="en-US" sz="1800" dirty="0" smtClean="0">
                <a:latin typeface="Times New Roman" pitchFamily="18" charset="0"/>
                <a:cs typeface="Times New Roman" pitchFamily="18" charset="0"/>
              </a:rPr>
              <a:t>    Chlorination</a:t>
            </a:r>
            <a:endParaRPr lang="en-US" sz="1800" dirty="0">
              <a:latin typeface="Times New Roman" pitchFamily="18" charset="0"/>
              <a:cs typeface="Times New Roman" pitchFamily="18" charset="0"/>
            </a:endParaRPr>
          </a:p>
          <a:p>
            <a:pPr algn="just">
              <a:lnSpc>
                <a:spcPct val="150000"/>
              </a:lnSpc>
              <a:buFont typeface="Arial" pitchFamily="34" charset="0"/>
              <a:buChar char="•"/>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Ozonation</a:t>
            </a: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algn="just">
              <a:lnSpc>
                <a:spcPct val="150000"/>
              </a:lnSpc>
              <a:buFont typeface="Arial" pitchFamily="34" charset="0"/>
              <a:buChar char="•"/>
            </a:pPr>
            <a:r>
              <a:rPr lang="en-US" sz="1800" dirty="0" smtClean="0">
                <a:latin typeface="Times New Roman" pitchFamily="18" charset="0"/>
                <a:cs typeface="Times New Roman" pitchFamily="18" charset="0"/>
              </a:rPr>
              <a:t>     Adsorption </a:t>
            </a:r>
            <a:r>
              <a:rPr lang="en-US" sz="1800" dirty="0">
                <a:latin typeface="Times New Roman" pitchFamily="18" charset="0"/>
                <a:cs typeface="Times New Roman" pitchFamily="18" charset="0"/>
              </a:rPr>
              <a:t>on organic or inorganic matrices</a:t>
            </a:r>
          </a:p>
          <a:p>
            <a:pPr algn="just">
              <a:lnSpc>
                <a:spcPct val="150000"/>
              </a:lnSpc>
              <a:buFont typeface="Arial" pitchFamily="34" charset="0"/>
              <a:buChar char="•"/>
            </a:pPr>
            <a:r>
              <a:rPr lang="en-US" sz="1800" dirty="0" smtClean="0">
                <a:latin typeface="Times New Roman" pitchFamily="18" charset="0"/>
                <a:cs typeface="Times New Roman" pitchFamily="18" charset="0"/>
              </a:rPr>
              <a:t>     Precipitation</a:t>
            </a:r>
            <a:endParaRPr lang="en-US" sz="1800" dirty="0">
              <a:latin typeface="Times New Roman" pitchFamily="18" charset="0"/>
              <a:cs typeface="Times New Roman" pitchFamily="18" charset="0"/>
            </a:endParaRPr>
          </a:p>
          <a:p>
            <a:pPr algn="just">
              <a:lnSpc>
                <a:spcPct val="150000"/>
              </a:lnSpc>
              <a:buFont typeface="Arial" pitchFamily="34" charset="0"/>
              <a:buChar char="•"/>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Photodegradation</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with </a:t>
            </a:r>
            <a:r>
              <a:rPr lang="en-US" sz="1800" dirty="0" err="1">
                <a:latin typeface="Times New Roman" pitchFamily="18" charset="0"/>
                <a:cs typeface="Times New Roman" pitchFamily="18" charset="0"/>
              </a:rPr>
              <a:t>photocatalyst</a:t>
            </a:r>
            <a:endParaRPr lang="en-US" sz="1800" dirty="0">
              <a:latin typeface="Times New Roman" pitchFamily="18" charset="0"/>
              <a:cs typeface="Times New Roman" pitchFamily="18" charset="0"/>
            </a:endParaRPr>
          </a:p>
          <a:p>
            <a:pPr algn="just">
              <a:lnSpc>
                <a:spcPct val="150000"/>
              </a:lnSpc>
              <a:buFont typeface="Arial" pitchFamily="34" charset="0"/>
              <a:buChar char="•"/>
            </a:pPr>
            <a:r>
              <a:rPr lang="en-US" sz="1800" dirty="0" smtClean="0">
                <a:latin typeface="Times New Roman" pitchFamily="18" charset="0"/>
                <a:cs typeface="Times New Roman" pitchFamily="18" charset="0"/>
              </a:rPr>
              <a:t>     Advanced </a:t>
            </a:r>
            <a:r>
              <a:rPr lang="en-US" sz="1800" dirty="0">
                <a:latin typeface="Times New Roman" pitchFamily="18" charset="0"/>
                <a:cs typeface="Times New Roman" pitchFamily="18" charset="0"/>
              </a:rPr>
              <a:t>oxidation processes such as Fenton and Photo-Fenton catalytic </a:t>
            </a:r>
            <a:r>
              <a:rPr lang="en-US" sz="1800" dirty="0" smtClean="0">
                <a:latin typeface="Times New Roman" pitchFamily="18" charset="0"/>
                <a:cs typeface="Times New Roman" pitchFamily="18" charset="0"/>
              </a:rPr>
              <a:t>                      reaction</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H</a:t>
            </a:r>
            <a:r>
              <a:rPr lang="en-US" sz="1800" baseline="-25000" dirty="0" smtClean="0">
                <a:latin typeface="Times New Roman" pitchFamily="18" charset="0"/>
                <a:cs typeface="Times New Roman" pitchFamily="18" charset="0"/>
              </a:rPr>
              <a:t>2</a:t>
            </a:r>
            <a:r>
              <a:rPr lang="en-US" sz="1800" dirty="0" smtClean="0">
                <a:latin typeface="Times New Roman" pitchFamily="18" charset="0"/>
                <a:cs typeface="Times New Roman" pitchFamily="18" charset="0"/>
              </a:rPr>
              <a:t>O</a:t>
            </a:r>
            <a:r>
              <a:rPr lang="en-US" sz="1800" baseline="-25000" dirty="0" smtClean="0">
                <a:latin typeface="Times New Roman" pitchFamily="18" charset="0"/>
                <a:cs typeface="Times New Roman" pitchFamily="18" charset="0"/>
              </a:rPr>
              <a:t>2</a:t>
            </a:r>
            <a:r>
              <a:rPr lang="en-US" sz="1800" dirty="0" smtClean="0">
                <a:latin typeface="Times New Roman" pitchFamily="18" charset="0"/>
                <a:cs typeface="Times New Roman" pitchFamily="18" charset="0"/>
              </a:rPr>
              <a:t>/UV</a:t>
            </a:r>
          </a:p>
          <a:p>
            <a:pPr algn="just">
              <a:lnSpc>
                <a:spcPct val="150000"/>
              </a:lnSpc>
              <a:buFont typeface="Courier New" pitchFamily="49" charset="0"/>
              <a:buChar char="o"/>
            </a:pPr>
            <a:r>
              <a:rPr lang="en-US" sz="1800" b="1" dirty="0" smtClean="0">
                <a:latin typeface="Times New Roman" pitchFamily="18" charset="0"/>
                <a:cs typeface="Times New Roman" pitchFamily="18" charset="0"/>
              </a:rPr>
              <a:t> </a:t>
            </a:r>
            <a:r>
              <a:rPr lang="en-US" sz="1800" b="1" i="1" u="sng" dirty="0">
                <a:latin typeface="Times New Roman" pitchFamily="18" charset="0"/>
                <a:cs typeface="Times New Roman" pitchFamily="18" charset="0"/>
              </a:rPr>
              <a:t>Biological Method</a:t>
            </a:r>
            <a:endParaRPr lang="en-US" sz="1800" i="1" u="sng" dirty="0">
              <a:latin typeface="Times New Roman" pitchFamily="18" charset="0"/>
              <a:cs typeface="Times New Roman" pitchFamily="18" charset="0"/>
            </a:endParaRPr>
          </a:p>
          <a:p>
            <a:pPr algn="just">
              <a:lnSpc>
                <a:spcPct val="150000"/>
              </a:lnSpc>
              <a:buFont typeface="Arial" pitchFamily="34" charset="0"/>
              <a:buChar char="•"/>
            </a:pPr>
            <a:r>
              <a:rPr lang="en-US" sz="1800" dirty="0" smtClean="0">
                <a:latin typeface="Times New Roman" pitchFamily="18" charset="0"/>
                <a:cs typeface="Times New Roman" pitchFamily="18" charset="0"/>
              </a:rPr>
              <a:t>     Microbiological </a:t>
            </a:r>
            <a:r>
              <a:rPr lang="en-US" sz="1800" dirty="0">
                <a:latin typeface="Times New Roman" pitchFamily="18" charset="0"/>
                <a:cs typeface="Times New Roman" pitchFamily="18" charset="0"/>
              </a:rPr>
              <a:t>or enzymatic </a:t>
            </a:r>
            <a:r>
              <a:rPr lang="en-US" sz="1800" dirty="0" smtClean="0">
                <a:latin typeface="Times New Roman" pitchFamily="18" charset="0"/>
                <a:cs typeface="Times New Roman" pitchFamily="18" charset="0"/>
              </a:rPr>
              <a:t>decomposition</a:t>
            </a:r>
            <a:endParaRPr lang="en-US" sz="1800" dirty="0">
              <a:latin typeface="Times New Roman" pitchFamily="18" charset="0"/>
              <a:cs typeface="Times New Roman" pitchFamily="18" charset="0"/>
            </a:endParaRPr>
          </a:p>
          <a:p>
            <a:pPr algn="just">
              <a:lnSpc>
                <a:spcPct val="150000"/>
              </a:lnSpc>
              <a:buFont typeface="Arial" pitchFamily="34" charset="0"/>
              <a:buChar char="•"/>
            </a:pPr>
            <a:r>
              <a:rPr lang="en-US" sz="1800" dirty="0" smtClean="0">
                <a:latin typeface="Times New Roman" pitchFamily="18" charset="0"/>
                <a:cs typeface="Times New Roman" pitchFamily="18" charset="0"/>
              </a:rPr>
              <a:t>      Biodegradation</a:t>
            </a:r>
            <a:endParaRPr lang="en-US" sz="1800" dirty="0">
              <a:latin typeface="Times New Roman" pitchFamily="18" charset="0"/>
              <a:cs typeface="Times New Roman" pitchFamily="18" charset="0"/>
            </a:endParaRPr>
          </a:p>
          <a:p>
            <a:pPr marL="45720" indent="0" algn="just">
              <a:buNone/>
            </a:pPr>
            <a:endParaRPr lang="en-US" sz="1800" dirty="0"/>
          </a:p>
        </p:txBody>
      </p:sp>
    </p:spTree>
    <p:extLst>
      <p:ext uri="{BB962C8B-B14F-4D97-AF65-F5344CB8AC3E}">
        <p14:creationId xmlns:p14="http://schemas.microsoft.com/office/powerpoint/2010/main" val="2438990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0" y="4372168"/>
            <a:ext cx="76200" cy="1143000"/>
          </a:xfrm>
        </p:spPr>
        <p:txBody>
          <a:bodyPr/>
          <a:lstStyle/>
          <a:p>
            <a:pPr marL="0" indent="0">
              <a:buNone/>
            </a:pPr>
            <a:endParaRPr lang="en-US" dirty="0"/>
          </a:p>
        </p:txBody>
      </p:sp>
      <p:sp>
        <p:nvSpPr>
          <p:cNvPr id="3" name="Content Placeholder 2"/>
          <p:cNvSpPr>
            <a:spLocks noGrp="1"/>
          </p:cNvSpPr>
          <p:nvPr>
            <p:ph sz="quarter" idx="13"/>
          </p:nvPr>
        </p:nvSpPr>
        <p:spPr>
          <a:xfrm>
            <a:off x="1143000" y="2057400"/>
            <a:ext cx="7467600" cy="1600200"/>
          </a:xfrm>
        </p:spPr>
        <p:txBody>
          <a:bodyPr>
            <a:normAutofit/>
          </a:bodyPr>
          <a:lstStyle/>
          <a:p>
            <a:pPr marL="45720" indent="0">
              <a:buNone/>
            </a:pPr>
            <a:r>
              <a:rPr lang="en-US" sz="6000" b="1" i="1" dirty="0" smtClean="0"/>
              <a:t>      Thank You</a:t>
            </a:r>
            <a:endParaRPr lang="en-US" sz="6000" b="1" i="1" dirty="0"/>
          </a:p>
        </p:txBody>
      </p:sp>
    </p:spTree>
    <p:extLst>
      <p:ext uri="{BB962C8B-B14F-4D97-AF65-F5344CB8AC3E}">
        <p14:creationId xmlns:p14="http://schemas.microsoft.com/office/powerpoint/2010/main" val="229078068"/>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83</TotalTime>
  <Words>463</Words>
  <Application>Microsoft Office PowerPoint</Application>
  <PresentationFormat>On-screen Show (4:3)</PresentationFormat>
  <Paragraphs>63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Slipstream</vt:lpstr>
      <vt:lpstr> WELCOME TO MY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Computer Garden</dc:creator>
  <cp:lastModifiedBy>ARIN GHOSH</cp:lastModifiedBy>
  <cp:revision>11</cp:revision>
  <dcterms:created xsi:type="dcterms:W3CDTF">2006-08-16T00:00:00Z</dcterms:created>
  <dcterms:modified xsi:type="dcterms:W3CDTF">2024-12-09T11:00:59Z</dcterms:modified>
</cp:coreProperties>
</file>