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7"/>
  </p:notesMasterIdLst>
  <p:sldIdLst>
    <p:sldId id="4778" r:id="rId2"/>
    <p:sldId id="1010" r:id="rId3"/>
    <p:sldId id="4780" r:id="rId4"/>
    <p:sldId id="4779" r:id="rId5"/>
    <p:sldId id="4781" r:id="rId6"/>
    <p:sldId id="4782" r:id="rId7"/>
    <p:sldId id="4783" r:id="rId8"/>
    <p:sldId id="4787" r:id="rId9"/>
    <p:sldId id="4784" r:id="rId10"/>
    <p:sldId id="4785" r:id="rId11"/>
    <p:sldId id="4786" r:id="rId12"/>
    <p:sldId id="4788" r:id="rId13"/>
    <p:sldId id="4789" r:id="rId14"/>
    <p:sldId id="4790" r:id="rId15"/>
    <p:sldId id="275" r:id="rId16"/>
  </p:sldIdLst>
  <p:sldSz cx="12192000" cy="6858000"/>
  <p:notesSz cx="6858000" cy="9144000"/>
  <p:embeddedFontLst>
    <p:embeddedFont>
      <p:font typeface="Roboto" panose="020B0604020202020204" charset="0"/>
      <p:regular r:id="rId18"/>
      <p:bold r:id="rId19"/>
      <p:italic r:id="rId20"/>
      <p:boldItalic r:id="rId21"/>
    </p:embeddedFont>
    <p:embeddedFont>
      <p:font typeface="Roboto Medium" panose="020B0604020202020204" charset="0"/>
      <p:regular r:id="rId22"/>
      <p:italic r:id="rId23"/>
    </p:embeddedFont>
    <p:embeddedFont>
      <p:font typeface="Calibri" panose="020F0502020204030204" pitchFamily="34" charset="0"/>
      <p:regular r:id="rId24"/>
      <p:bold r:id="rId25"/>
      <p:italic r:id="rId26"/>
      <p:boldItalic r:id="rId27"/>
    </p:embeddedFont>
    <p:embeddedFont>
      <p:font typeface="Roboto Light" panose="020B0604020202020204" charset="0"/>
      <p:regular r:id="rId28"/>
      <p:italic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7"/>
            <p14:sldId id="4784"/>
            <p14:sldId id="4785"/>
            <p14:sldId id="4786"/>
            <p14:sldId id="4788"/>
            <p14:sldId id="4789"/>
            <p14:sldId id="4790"/>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1283" autoAdjust="0"/>
  </p:normalViewPr>
  <p:slideViewPr>
    <p:cSldViewPr snapToGrid="0" showGuides="1">
      <p:cViewPr varScale="1">
        <p:scale>
          <a:sx n="103" d="100"/>
          <a:sy n="103" d="100"/>
        </p:scale>
        <p:origin x="138" y="330"/>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12/05/2025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15</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The control store is created to represent the prior performance of the trial store as compared to the average of other stores. See example, stores 77 and 233</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4024214" y="1561792"/>
            <a:ext cx="4141378" cy="4313696"/>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5" name="Picture 4"/>
          <p:cNvPicPr>
            <a:picLocks noChangeAspect="1"/>
          </p:cNvPicPr>
          <p:nvPr/>
        </p:nvPicPr>
        <p:blipFill>
          <a:blip r:embed="rId3"/>
          <a:stretch>
            <a:fillRect/>
          </a:stretch>
        </p:blipFill>
        <p:spPr>
          <a:xfrm>
            <a:off x="1101893" y="818912"/>
            <a:ext cx="5024587" cy="4740890"/>
          </a:xfrm>
          <a:prstGeom prst="rect">
            <a:avLst/>
          </a:prstGeom>
        </p:spPr>
      </p:pic>
      <p:pic>
        <p:nvPicPr>
          <p:cNvPr id="6" name="Picture 5"/>
          <p:cNvPicPr>
            <a:picLocks noChangeAspect="1"/>
          </p:cNvPicPr>
          <p:nvPr/>
        </p:nvPicPr>
        <p:blipFill>
          <a:blip r:embed="rId4"/>
          <a:stretch>
            <a:fillRect/>
          </a:stretch>
        </p:blipFill>
        <p:spPr>
          <a:xfrm>
            <a:off x="6126480" y="669163"/>
            <a:ext cx="5064844" cy="489063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Trial store 77 and control store 233: trial success, with increases in sales and customer numbers.</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6" name="Picture 5"/>
          <p:cNvPicPr>
            <a:picLocks noChangeAspect="1"/>
          </p:cNvPicPr>
          <p:nvPr/>
        </p:nvPicPr>
        <p:blipFill>
          <a:blip r:embed="rId3"/>
          <a:stretch>
            <a:fillRect/>
          </a:stretch>
        </p:blipFill>
        <p:spPr>
          <a:xfrm>
            <a:off x="815132" y="1588714"/>
            <a:ext cx="5704540" cy="3534268"/>
          </a:xfrm>
          <a:prstGeom prst="rect">
            <a:avLst/>
          </a:prstGeom>
        </p:spPr>
      </p:pic>
      <p:pic>
        <p:nvPicPr>
          <p:cNvPr id="7" name="Picture 6"/>
          <p:cNvPicPr>
            <a:picLocks noChangeAspect="1"/>
          </p:cNvPicPr>
          <p:nvPr/>
        </p:nvPicPr>
        <p:blipFill>
          <a:blip r:embed="rId4"/>
          <a:stretch>
            <a:fillRect/>
          </a:stretch>
        </p:blipFill>
        <p:spPr>
          <a:xfrm>
            <a:off x="6595704" y="1588714"/>
            <a:ext cx="4685900" cy="3147113"/>
          </a:xfrm>
          <a:prstGeom prst="rect">
            <a:avLst/>
          </a:prstGeom>
        </p:spPr>
      </p:pic>
    </p:spTree>
    <p:extLst>
      <p:ext uri="{BB962C8B-B14F-4D97-AF65-F5344CB8AC3E}">
        <p14:creationId xmlns:p14="http://schemas.microsoft.com/office/powerpoint/2010/main" val="251608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Trial store 86 and control store 155: trial success, greater increase in customer numbers than sales. Need to check the trial implementation.</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1016300" y="1731401"/>
            <a:ext cx="5567380" cy="3486637"/>
          </a:xfrm>
          <a:prstGeom prst="rect">
            <a:avLst/>
          </a:prstGeom>
        </p:spPr>
      </p:pic>
      <p:pic>
        <p:nvPicPr>
          <p:cNvPr id="6" name="Picture 5"/>
          <p:cNvPicPr>
            <a:picLocks noChangeAspect="1"/>
          </p:cNvPicPr>
          <p:nvPr/>
        </p:nvPicPr>
        <p:blipFill>
          <a:blip r:embed="rId4"/>
          <a:stretch>
            <a:fillRect/>
          </a:stretch>
        </p:blipFill>
        <p:spPr>
          <a:xfrm>
            <a:off x="6427631" y="1769507"/>
            <a:ext cx="5345062" cy="3448531"/>
          </a:xfrm>
          <a:prstGeom prst="rect">
            <a:avLst/>
          </a:prstGeom>
        </p:spPr>
      </p:pic>
    </p:spTree>
    <p:extLst>
      <p:ext uri="{BB962C8B-B14F-4D97-AF65-F5344CB8AC3E}">
        <p14:creationId xmlns:p14="http://schemas.microsoft.com/office/powerpoint/2010/main" val="1552898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Trial store 88 and control store 40: no significant difference in performance</a:t>
            </a:r>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pic>
        <p:nvPicPr>
          <p:cNvPr id="3" name="Picture 2"/>
          <p:cNvPicPr>
            <a:picLocks noChangeAspect="1"/>
          </p:cNvPicPr>
          <p:nvPr/>
        </p:nvPicPr>
        <p:blipFill>
          <a:blip r:embed="rId3"/>
          <a:stretch>
            <a:fillRect/>
          </a:stretch>
        </p:blipFill>
        <p:spPr>
          <a:xfrm>
            <a:off x="804603" y="1822862"/>
            <a:ext cx="5422462" cy="3064435"/>
          </a:xfrm>
          <a:prstGeom prst="rect">
            <a:avLst/>
          </a:prstGeom>
        </p:spPr>
      </p:pic>
      <p:pic>
        <p:nvPicPr>
          <p:cNvPr id="5" name="Picture 4"/>
          <p:cNvPicPr>
            <a:picLocks noChangeAspect="1"/>
          </p:cNvPicPr>
          <p:nvPr/>
        </p:nvPicPr>
        <p:blipFill>
          <a:blip r:embed="rId4"/>
          <a:stretch>
            <a:fillRect/>
          </a:stretch>
        </p:blipFill>
        <p:spPr>
          <a:xfrm>
            <a:off x="6227065" y="1668918"/>
            <a:ext cx="5266944" cy="3372321"/>
          </a:xfrm>
          <a:prstGeom prst="rect">
            <a:avLst/>
          </a:prstGeom>
        </p:spPr>
      </p:pic>
    </p:spTree>
    <p:extLst>
      <p:ext uri="{BB962C8B-B14F-4D97-AF65-F5344CB8AC3E}">
        <p14:creationId xmlns:p14="http://schemas.microsoft.com/office/powerpoint/2010/main" val="1779058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1967887"/>
            <a:ext cx="7580989" cy="1718742"/>
          </a:xfrm>
          <a:prstGeom prst="rect">
            <a:avLst/>
          </a:prstGeom>
          <a:noFill/>
        </p:spPr>
        <p:txBody>
          <a:bodyPr wrap="square" lIns="0" tIns="0" rIns="0" bIns="0" rtlCol="0" anchor="t">
            <a:noAutofit/>
          </a:bodyPr>
          <a:lstStyle/>
          <a:p>
            <a:r>
              <a:rPr lang="en-US" sz="1200" dirty="0"/>
              <a:t>• The three highest contributing segments to the total sales are: Budget older families, Mainstream young singles/couples, and Mainstream retirees. </a:t>
            </a:r>
            <a:endParaRPr lang="en-US" sz="1200" dirty="0" smtClean="0"/>
          </a:p>
          <a:p>
            <a:r>
              <a:rPr lang="en-US" sz="1200" dirty="0" smtClean="0"/>
              <a:t>• </a:t>
            </a:r>
            <a:r>
              <a:rPr lang="en-US" sz="1200" dirty="0"/>
              <a:t>Key Sales Drivers: Older families have the highest average number of packets purchased per customer. Mainstream young singles/couples represent the largest population segment. </a:t>
            </a:r>
            <a:endParaRPr lang="en-US" sz="1200" dirty="0" smtClean="0"/>
          </a:p>
          <a:p>
            <a:r>
              <a:rPr lang="en-US" sz="1200" dirty="0" smtClean="0"/>
              <a:t>• </a:t>
            </a:r>
            <a:r>
              <a:rPr lang="en-US" sz="1200" dirty="0"/>
              <a:t>Target Store Strategy: Mainstream young singles/couples are more likely to buy Tyrells chips as compared to other segments.</a:t>
            </a:r>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US" sz="1200" dirty="0"/>
              <a:t>• A trial involving a new store layout was conducted in three trial stores. </a:t>
            </a:r>
            <a:endParaRPr lang="en-US" sz="1200" dirty="0" smtClean="0"/>
          </a:p>
          <a:p>
            <a:r>
              <a:rPr lang="en-US" sz="1200" dirty="0" smtClean="0"/>
              <a:t>• </a:t>
            </a:r>
            <a:r>
              <a:rPr lang="en-US" sz="1200" dirty="0"/>
              <a:t>Control stores were created to represent the prior performance of the trial stores. </a:t>
            </a:r>
            <a:endParaRPr lang="en-US" sz="1200" dirty="0" smtClean="0"/>
          </a:p>
          <a:p>
            <a:r>
              <a:rPr lang="en-US" sz="1200" dirty="0" smtClean="0"/>
              <a:t>• </a:t>
            </a:r>
            <a:r>
              <a:rPr lang="en-US" sz="1200" dirty="0"/>
              <a:t>The trial resulted in a significant increase in both the total sales and customer numbers with the new layout</a:t>
            </a:r>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Older families and Young families tend to buy more chips on average as compared to other segments. Member types has insignificant affect on quantities of chips purchased</a:t>
            </a:r>
            <a:endParaRPr lang="en-AU"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2" name="Picture 1"/>
          <p:cNvPicPr>
            <a:picLocks noChangeAspect="1"/>
          </p:cNvPicPr>
          <p:nvPr/>
        </p:nvPicPr>
        <p:blipFill>
          <a:blip r:embed="rId3"/>
          <a:stretch>
            <a:fillRect/>
          </a:stretch>
        </p:blipFill>
        <p:spPr>
          <a:xfrm>
            <a:off x="3479971" y="1771066"/>
            <a:ext cx="6203525" cy="4326723"/>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Most sales come from budget older families, followed by mainstream young singles/couples, and finally mainstream retirees</a:t>
            </a:r>
            <a:endParaRPr lang="en-AU"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p:cNvPicPr>
            <a:picLocks noChangeAspect="1"/>
          </p:cNvPicPr>
          <p:nvPr/>
        </p:nvPicPr>
        <p:blipFill>
          <a:blip r:embed="rId3"/>
          <a:stretch>
            <a:fillRect/>
          </a:stretch>
        </p:blipFill>
        <p:spPr>
          <a:xfrm>
            <a:off x="2404324" y="1673352"/>
            <a:ext cx="8373185" cy="4099921"/>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US" dirty="0"/>
              <a:t>Sales via mainstream young singles/couples is attributed to their population being the largest of all the segments</a:t>
            </a:r>
            <a:endParaRPr lang="en-AU"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11" name="Picture 10"/>
          <p:cNvPicPr>
            <a:picLocks noChangeAspect="1"/>
          </p:cNvPicPr>
          <p:nvPr/>
        </p:nvPicPr>
        <p:blipFill>
          <a:blip r:embed="rId3"/>
          <a:stretch>
            <a:fillRect/>
          </a:stretch>
        </p:blipFill>
        <p:spPr>
          <a:xfrm>
            <a:off x="2749836" y="1731792"/>
            <a:ext cx="7674324" cy="3987537"/>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24407" y="1639966"/>
            <a:ext cx="10479600" cy="824400"/>
          </a:xfrm>
        </p:spPr>
        <p:txBody>
          <a:bodyPr/>
          <a:lstStyle/>
          <a:p>
            <a:r>
              <a:rPr lang="en-US" dirty="0"/>
              <a:t>Deeper Insight into the Mainstream Young Singles/Couples Segment </a:t>
            </a:r>
            <a:endParaRPr lang="en-US" dirty="0" smtClean="0"/>
          </a:p>
          <a:p>
            <a:endParaRPr lang="en-US" dirty="0"/>
          </a:p>
          <a:p>
            <a:r>
              <a:rPr lang="en-US" dirty="0" smtClean="0"/>
              <a:t>• </a:t>
            </a:r>
            <a:r>
              <a:rPr lang="en-US" sz="1600" dirty="0"/>
              <a:t>Kettle chips are the most purchased brand across most segments. </a:t>
            </a:r>
            <a:endParaRPr lang="en-US" sz="1600" dirty="0" smtClean="0"/>
          </a:p>
          <a:p>
            <a:r>
              <a:rPr lang="en-US" sz="1600" dirty="0" smtClean="0"/>
              <a:t>• </a:t>
            </a:r>
            <a:r>
              <a:rPr lang="en-US" sz="1600" dirty="0"/>
              <a:t>Mainstream young singles/couples are 28% more likely to buy Tyrells chips and 32% more likely to purchase 175g packets, which are exclusive to </a:t>
            </a:r>
            <a:r>
              <a:rPr lang="en-US" sz="1600" dirty="0" err="1"/>
              <a:t>Twisties</a:t>
            </a:r>
            <a:r>
              <a:rPr lang="en-US" sz="1600" dirty="0"/>
              <a:t>. </a:t>
            </a:r>
            <a:endParaRPr lang="en-US" sz="1600" dirty="0" smtClean="0"/>
          </a:p>
          <a:p>
            <a:r>
              <a:rPr lang="en-US" sz="1600" dirty="0" smtClean="0"/>
              <a:t>• </a:t>
            </a:r>
            <a:r>
              <a:rPr lang="en-US" sz="1600" dirty="0"/>
              <a:t>Product Placement Strategy: Position Kettle chips and </a:t>
            </a:r>
            <a:r>
              <a:rPr lang="en-US" sz="1600" dirty="0" err="1"/>
              <a:t>Twisties</a:t>
            </a:r>
            <a:r>
              <a:rPr lang="en-US" sz="1600" dirty="0"/>
              <a:t> in areas highly visible to this segment.</a:t>
            </a:r>
            <a:endParaRPr lang="en-AU" sz="1600" dirty="0"/>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spTree>
    <p:extLst>
      <p:ext uri="{BB962C8B-B14F-4D97-AF65-F5344CB8AC3E}">
        <p14:creationId xmlns:p14="http://schemas.microsoft.com/office/powerpoint/2010/main" val="730468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6348</TotalTime>
  <Words>602</Words>
  <Application>Microsoft Office PowerPoint</Application>
  <PresentationFormat>Widescreen</PresentationFormat>
  <Paragraphs>48</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Roboto</vt:lpstr>
      <vt:lpstr>Arial</vt:lpstr>
      <vt:lpstr>Roboto Medium</vt:lpstr>
      <vt:lpstr>Calibri</vt:lpstr>
      <vt:lpstr>Roboto Light</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PowerPoint Presentation</vt:lpstr>
      <vt:lpstr>02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AJHAY RAM S</cp:lastModifiedBy>
  <cp:revision>468</cp:revision>
  <dcterms:created xsi:type="dcterms:W3CDTF">2018-02-07T23:23:24Z</dcterms:created>
  <dcterms:modified xsi:type="dcterms:W3CDTF">2025-05-12T16:19:45Z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