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14"/>
  </p:notesMasterIdLst>
  <p:handoutMasterIdLst>
    <p:handoutMasterId r:id="rId15"/>
  </p:handoutMasterIdLst>
  <p:sldIdLst>
    <p:sldId id="270" r:id="rId3"/>
    <p:sldId id="271" r:id="rId4"/>
    <p:sldId id="272" r:id="rId5"/>
    <p:sldId id="273" r:id="rId6"/>
    <p:sldId id="277" r:id="rId7"/>
    <p:sldId id="274" r:id="rId8"/>
    <p:sldId id="275" r:id="rId9"/>
    <p:sldId id="278" r:id="rId10"/>
    <p:sldId id="280" r:id="rId11"/>
    <p:sldId id="276"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74" d="100"/>
          <a:sy n="74" d="100"/>
        </p:scale>
        <p:origin x="456" y="72"/>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4/21/2015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4/21/2015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10</a:t>
            </a:fld>
            <a:endParaRPr lang="en-US"/>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4/21/2015</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401CF334-2D5C-4859-84A6-CA7E6E43FAEB}" type="slidenum">
              <a:rPr lang="en-US" smtClean="0"/>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Picture Placeholder 7" title="Product photo placeholder"/>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smtClean="0"/>
              <a:t>Insert product photo here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DA557D-1DB1-46C0-998A-94433545C341}" type="datetime1">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9A610B-0B0E-4C6C-A7A6-0853CA34DDCA}" type="datetime1">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F0C144-8206-4C57-B7F2-12168FDC6C23}" type="datetime1">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4C8FB8-1142-402E-8BCA-4DC30F103E56}" type="datetime1">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65BCBAD-D360-40D3-A33A-B189CE27C2FB}" type="datetime1">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A93471D-48A1-4899-AFFF-8ACC56D03BF3}" type="datetime1">
              <a:rPr lang="en-US" smtClean="0"/>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400513-7D68-4635-8489-06A9AFAAD13D}" type="datetime1">
              <a:rPr lang="en-US" smtClean="0"/>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736AC-4807-4E91-B671-F9B91617C7B3}" type="datetime1">
              <a:rPr lang="en-US" smtClean="0"/>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1222DBCC-10C7-4CB5-9734-C5542D870FBB}" type="datetime1">
              <a:rPr lang="en-US" smtClean="0"/>
              <a:t>4/21/2015</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223346AD-5C1D-4E35-A3CE-CF8952DE9936}" type="datetime1">
              <a:rPr lang="en-US" smtClean="0"/>
              <a:t>4/21/2015</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EED287B1-10B2-498E-AB88-8F08CA169E5C}" type="datetime1">
              <a:rPr lang="en-US" smtClean="0"/>
              <a:t>4/21/2015</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401CF334-2D5C-4859-84A6-CA7E6E43FAEB}" type="slidenum">
              <a:rPr lang="en-US" smtClean="0"/>
              <a:t>‹#›</a:t>
            </a:fld>
            <a:endParaRPr lang="en-US"/>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4"/>
          <p:cNvPicPr/>
          <p:nvPr/>
        </p:nvPicPr>
        <p:blipFill>
          <a:blip r:embed="rId2"/>
          <a:stretch>
            <a:fillRect/>
          </a:stretch>
        </p:blipFill>
        <p:spPr>
          <a:xfrm>
            <a:off x="1688123" y="0"/>
            <a:ext cx="9220320" cy="6858000"/>
          </a:xfrm>
          <a:prstGeom prst="rect">
            <a:avLst/>
          </a:prstGeom>
          <a:ln>
            <a:noFill/>
          </a:ln>
        </p:spPr>
      </p:pic>
      <p:sp>
        <p:nvSpPr>
          <p:cNvPr id="9" name="Title 1"/>
          <p:cNvSpPr txBox="1">
            <a:spLocks/>
          </p:cNvSpPr>
          <p:nvPr/>
        </p:nvSpPr>
        <p:spPr>
          <a:xfrm>
            <a:off x="7474544" y="0"/>
            <a:ext cx="2899326" cy="1143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t>Emanon</a:t>
            </a:r>
            <a:endParaRPr lang="en-US" sz="4800" dirty="0"/>
          </a:p>
        </p:txBody>
      </p:sp>
      <p:sp>
        <p:nvSpPr>
          <p:cNvPr id="10" name="Title 1"/>
          <p:cNvSpPr txBox="1">
            <a:spLocks/>
          </p:cNvSpPr>
          <p:nvPr/>
        </p:nvSpPr>
        <p:spPr>
          <a:xfrm>
            <a:off x="1983545" y="5258973"/>
            <a:ext cx="2899326" cy="1143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Monica Acosta</a:t>
            </a:r>
          </a:p>
          <a:p>
            <a:r>
              <a:rPr lang="en-US" sz="2000" dirty="0" smtClean="0"/>
              <a:t>Andrew </a:t>
            </a:r>
            <a:r>
              <a:rPr lang="en-US" sz="2000" dirty="0"/>
              <a:t>Henk</a:t>
            </a:r>
          </a:p>
          <a:p>
            <a:r>
              <a:rPr lang="en-US" sz="2000" dirty="0"/>
              <a:t>Samuel Ramirez</a:t>
            </a:r>
          </a:p>
        </p:txBody>
      </p:sp>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Encrypt Everything</a:t>
            </a:r>
          </a:p>
          <a:p>
            <a:pPr lvl="0"/>
            <a:r>
              <a:rPr lang="en-US" dirty="0" smtClean="0"/>
              <a:t>Fix all the database problems</a:t>
            </a:r>
          </a:p>
          <a:p>
            <a:pPr lvl="0"/>
            <a:r>
              <a:rPr lang="en-US" dirty="0" smtClean="0"/>
              <a:t>Don’t change platforms or languages</a:t>
            </a:r>
          </a:p>
          <a:p>
            <a:pPr lvl="0"/>
            <a:r>
              <a:rPr lang="en-US" dirty="0" smtClean="0"/>
              <a:t>Defensive programming should be maintained</a:t>
            </a:r>
          </a:p>
          <a:p>
            <a:pPr lvl="0"/>
            <a:r>
              <a:rPr lang="en-US" dirty="0" smtClean="0"/>
              <a:t>Understand </a:t>
            </a:r>
            <a:r>
              <a:rPr lang="en-US" dirty="0" err="1" smtClean="0"/>
              <a:t>Git</a:t>
            </a:r>
            <a:endParaRPr lang="en-US" dirty="0"/>
          </a:p>
          <a:p>
            <a:pPr lvl="0"/>
            <a:endParaRPr lang="en-US" dirty="0"/>
          </a:p>
          <a:p>
            <a:pPr lvl="0"/>
            <a:endParaRPr lang="en-US" dirty="0" smtClean="0"/>
          </a:p>
        </p:txBody>
      </p:sp>
      <p:sp>
        <p:nvSpPr>
          <p:cNvPr id="2" name="Title 1"/>
          <p:cNvSpPr>
            <a:spLocks noGrp="1"/>
          </p:cNvSpPr>
          <p:nvPr>
            <p:ph type="title"/>
          </p:nvPr>
        </p:nvSpPr>
        <p:spPr/>
        <p:txBody>
          <a:bodyPr/>
          <a:lstStyle/>
          <a:p>
            <a:r>
              <a:rPr lang="en-US" dirty="0" smtClean="0"/>
              <a:t>Legacy</a:t>
            </a:r>
            <a:endParaRPr lang="en-US" dirty="0"/>
          </a:p>
        </p:txBody>
      </p:sp>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 &amp;&amp; Questions?</a:t>
            </a:r>
            <a:endParaRPr lang="en-US" dirty="0"/>
          </a:p>
        </p:txBody>
      </p:sp>
    </p:spTree>
    <p:extLst>
      <p:ext uri="{BB962C8B-B14F-4D97-AF65-F5344CB8AC3E}">
        <p14:creationId xmlns:p14="http://schemas.microsoft.com/office/powerpoint/2010/main" val="375323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1323" y="2323652"/>
            <a:ext cx="9390977" cy="3768055"/>
          </a:xfrm>
        </p:spPr>
        <p:txBody>
          <a:bodyPr>
            <a:normAutofit/>
          </a:bodyPr>
          <a:lstStyle/>
          <a:p>
            <a:r>
              <a:rPr lang="en-US" dirty="0" smtClean="0"/>
              <a:t>Electronic </a:t>
            </a:r>
            <a:r>
              <a:rPr lang="en-US" dirty="0"/>
              <a:t>R</a:t>
            </a:r>
            <a:r>
              <a:rPr lang="en-US" dirty="0" smtClean="0"/>
              <a:t>ecord System for Medical Files</a:t>
            </a:r>
          </a:p>
          <a:p>
            <a:pPr lvl="1"/>
            <a:r>
              <a:rPr lang="en-US" dirty="0" smtClean="0"/>
              <a:t>HIPAA Compliancy</a:t>
            </a:r>
          </a:p>
          <a:p>
            <a:pPr lvl="1"/>
            <a:r>
              <a:rPr lang="en-US" dirty="0" smtClean="0"/>
              <a:t>Input Validation</a:t>
            </a:r>
          </a:p>
          <a:p>
            <a:pPr lvl="1"/>
            <a:r>
              <a:rPr lang="en-US" dirty="0" smtClean="0"/>
              <a:t>Java</a:t>
            </a:r>
          </a:p>
          <a:p>
            <a:pPr lvl="1"/>
            <a:r>
              <a:rPr lang="en-US" dirty="0" smtClean="0"/>
              <a:t>JavaFX</a:t>
            </a:r>
          </a:p>
          <a:p>
            <a:pPr lvl="1"/>
            <a:r>
              <a:rPr lang="en-US" dirty="0" smtClean="0"/>
              <a:t>MongoDB</a:t>
            </a:r>
          </a:p>
          <a:p>
            <a:r>
              <a:rPr lang="en-US" dirty="0" smtClean="0"/>
              <a:t>Client Info</a:t>
            </a:r>
          </a:p>
          <a:p>
            <a:pPr lvl="1"/>
            <a:r>
              <a:rPr lang="en-US" dirty="0" smtClean="0"/>
              <a:t>Greg </a:t>
            </a:r>
            <a:r>
              <a:rPr lang="en-US" dirty="0" err="1" smtClean="0"/>
              <a:t>Anerino</a:t>
            </a:r>
            <a:endParaRPr lang="en-US" dirty="0" smtClean="0"/>
          </a:p>
          <a:p>
            <a:pPr lvl="2"/>
            <a:r>
              <a:rPr lang="en-US" dirty="0" smtClean="0"/>
              <a:t>Southwest Florida Prosthetic Center</a:t>
            </a:r>
            <a:endParaRPr lang="en-US" dirty="0"/>
          </a:p>
          <a:p>
            <a:pPr lvl="1"/>
            <a:endParaRPr lang="en-US" dirty="0" smtClean="0"/>
          </a:p>
        </p:txBody>
      </p:sp>
      <p:sp>
        <p:nvSpPr>
          <p:cNvPr id="2" name="Title 1"/>
          <p:cNvSpPr>
            <a:spLocks noGrp="1"/>
          </p:cNvSpPr>
          <p:nvPr>
            <p:ph type="title"/>
          </p:nvPr>
        </p:nvSpPr>
        <p:spPr/>
        <p:txBody>
          <a:bodyPr>
            <a:normAutofit/>
          </a:bodyPr>
          <a:lstStyle/>
          <a:p>
            <a:r>
              <a:rPr lang="en-US" dirty="0" smtClean="0"/>
              <a:t>Overview</a:t>
            </a:r>
            <a:endParaRPr lang="en-US" dirty="0"/>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Andrew Henk - Backend</a:t>
            </a:r>
          </a:p>
          <a:p>
            <a:pPr lvl="0"/>
            <a:r>
              <a:rPr lang="en-US" dirty="0" smtClean="0"/>
              <a:t>Monica Acosta - Frontend</a:t>
            </a:r>
          </a:p>
          <a:p>
            <a:pPr lvl="0"/>
            <a:r>
              <a:rPr lang="en-US" dirty="0" smtClean="0"/>
              <a:t>Sam Ramirez – Frontend</a:t>
            </a:r>
          </a:p>
          <a:p>
            <a:pPr lvl="0"/>
            <a:endParaRPr lang="en-US" dirty="0"/>
          </a:p>
          <a:p>
            <a:pPr lvl="0"/>
            <a:r>
              <a:rPr lang="en-US" dirty="0" smtClean="0"/>
              <a:t>Meetings Twice a Week @5:00-8:00</a:t>
            </a:r>
          </a:p>
          <a:p>
            <a:pPr lvl="0"/>
            <a:r>
              <a:rPr lang="en-US" dirty="0" smtClean="0"/>
              <a:t>Communication via </a:t>
            </a:r>
            <a:r>
              <a:rPr lang="en-US" dirty="0" err="1" smtClean="0"/>
              <a:t>GroupMe</a:t>
            </a:r>
            <a:r>
              <a:rPr lang="en-US" dirty="0" smtClean="0"/>
              <a:t> &amp; </a:t>
            </a:r>
            <a:r>
              <a:rPr lang="en-US" dirty="0" err="1" smtClean="0"/>
              <a:t>FaceToFace</a:t>
            </a:r>
            <a:r>
              <a:rPr lang="en-US" dirty="0" smtClean="0"/>
              <a:t>();</a:t>
            </a:r>
          </a:p>
        </p:txBody>
      </p:sp>
      <p:sp>
        <p:nvSpPr>
          <p:cNvPr id="2" name="Title 1"/>
          <p:cNvSpPr>
            <a:spLocks noGrp="1"/>
          </p:cNvSpPr>
          <p:nvPr>
            <p:ph type="title"/>
          </p:nvPr>
        </p:nvSpPr>
        <p:spPr/>
        <p:txBody>
          <a:bodyPr/>
          <a:lstStyle/>
          <a:p>
            <a:r>
              <a:rPr lang="en-US" dirty="0" smtClean="0"/>
              <a:t>Progress</a:t>
            </a:r>
            <a:endParaRPr lang="en-US" dirty="0"/>
          </a:p>
        </p:txBody>
      </p:sp>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199" y="345084"/>
            <a:ext cx="9366325" cy="1143000"/>
          </a:xfrm>
        </p:spPr>
        <p:txBody>
          <a:bodyPr/>
          <a:lstStyle/>
          <a:p>
            <a:r>
              <a:rPr lang="en-US" dirty="0" smtClean="0"/>
              <a:t>Final Product</a:t>
            </a:r>
            <a:endParaRPr lang="en-US" dirty="0"/>
          </a:p>
        </p:txBody>
      </p:sp>
      <p:sp>
        <p:nvSpPr>
          <p:cNvPr id="5" name="Content Placeholder 2"/>
          <p:cNvSpPr>
            <a:spLocks noGrp="1"/>
          </p:cNvSpPr>
          <p:nvPr>
            <p:ph idx="1"/>
          </p:nvPr>
        </p:nvSpPr>
        <p:spPr>
          <a:xfrm>
            <a:off x="1075724" y="1615314"/>
            <a:ext cx="3762708" cy="535459"/>
          </a:xfrm>
        </p:spPr>
        <p:txBody>
          <a:bodyPr/>
          <a:lstStyle/>
          <a:p>
            <a:pPr lvl="0"/>
            <a:r>
              <a:rPr lang="en-US" dirty="0" smtClean="0"/>
              <a:t>New Patient Creation</a:t>
            </a:r>
          </a:p>
        </p:txBody>
      </p:sp>
      <p:sp>
        <p:nvSpPr>
          <p:cNvPr id="6" name="Content Placeholder 2"/>
          <p:cNvSpPr txBox="1">
            <a:spLocks/>
          </p:cNvSpPr>
          <p:nvPr/>
        </p:nvSpPr>
        <p:spPr>
          <a:xfrm>
            <a:off x="4838432" y="5008897"/>
            <a:ext cx="3762708" cy="184910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dirty="0" smtClean="0"/>
              <a:t>Input Validation</a:t>
            </a:r>
          </a:p>
          <a:p>
            <a:r>
              <a:rPr lang="en-US" dirty="0" smtClean="0"/>
              <a:t>Export to Database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72" y="2279420"/>
            <a:ext cx="4023360" cy="365402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425" y="916584"/>
            <a:ext cx="4451099" cy="3981647"/>
          </a:xfrm>
          <a:prstGeom prst="rect">
            <a:avLst/>
          </a:prstGeom>
        </p:spPr>
      </p:pic>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199" y="345084"/>
            <a:ext cx="9366325" cy="1143000"/>
          </a:xfrm>
        </p:spPr>
        <p:txBody>
          <a:bodyPr/>
          <a:lstStyle/>
          <a:p>
            <a:r>
              <a:rPr lang="en-US" dirty="0" smtClean="0"/>
              <a:t>Final Product</a:t>
            </a:r>
            <a:endParaRPr lang="en-US" dirty="0"/>
          </a:p>
        </p:txBody>
      </p:sp>
      <p:sp>
        <p:nvSpPr>
          <p:cNvPr id="5" name="Content Placeholder 2"/>
          <p:cNvSpPr>
            <a:spLocks noGrp="1"/>
          </p:cNvSpPr>
          <p:nvPr>
            <p:ph idx="1"/>
          </p:nvPr>
        </p:nvSpPr>
        <p:spPr>
          <a:xfrm>
            <a:off x="1075724" y="1615314"/>
            <a:ext cx="3762708" cy="535459"/>
          </a:xfrm>
        </p:spPr>
        <p:txBody>
          <a:bodyPr/>
          <a:lstStyle/>
          <a:p>
            <a:pPr lvl="0"/>
            <a:r>
              <a:rPr lang="en-US" dirty="0" smtClean="0"/>
              <a:t>Patient Searching</a:t>
            </a:r>
          </a:p>
        </p:txBody>
      </p:sp>
      <p:sp>
        <p:nvSpPr>
          <p:cNvPr id="6" name="Content Placeholder 2"/>
          <p:cNvSpPr txBox="1">
            <a:spLocks/>
          </p:cNvSpPr>
          <p:nvPr/>
        </p:nvSpPr>
        <p:spPr>
          <a:xfrm>
            <a:off x="7113768" y="5015596"/>
            <a:ext cx="2270706" cy="478152"/>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dirty="0" smtClean="0"/>
              <a:t>User Profiles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24" y="2150773"/>
            <a:ext cx="4876800" cy="40100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361" y="879387"/>
            <a:ext cx="4876800" cy="4019550"/>
          </a:xfrm>
          <a:prstGeom prst="rect">
            <a:avLst/>
          </a:prstGeom>
        </p:spPr>
      </p:pic>
    </p:spTree>
    <p:extLst>
      <p:ext uri="{BB962C8B-B14F-4D97-AF65-F5344CB8AC3E}">
        <p14:creationId xmlns:p14="http://schemas.microsoft.com/office/powerpoint/2010/main" val="93297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&lt;Insert URL Here&gt;</a:t>
            </a:r>
          </a:p>
        </p:txBody>
      </p:sp>
      <p:sp>
        <p:nvSpPr>
          <p:cNvPr id="2" name="Title 1"/>
          <p:cNvSpPr>
            <a:spLocks noGrp="1"/>
          </p:cNvSpPr>
          <p:nvPr>
            <p:ph type="title"/>
          </p:nvPr>
        </p:nvSpPr>
        <p:spPr/>
        <p:txBody>
          <a:bodyPr/>
          <a:lstStyle/>
          <a:p>
            <a:r>
              <a:rPr lang="en-US" dirty="0" smtClean="0"/>
              <a:t>Video Preview</a:t>
            </a:r>
            <a:endParaRPr lang="en-US" dirty="0"/>
          </a:p>
        </p:txBody>
      </p:sp>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275854"/>
            <a:ext cx="9366325" cy="1143000"/>
          </a:xfrm>
        </p:spPr>
        <p:txBody>
          <a:bodyPr/>
          <a:lstStyle/>
          <a:p>
            <a:r>
              <a:rPr lang="en-US" dirty="0" smtClean="0"/>
              <a:t>Test Results</a:t>
            </a:r>
            <a:endParaRPr lang="en-US" dirty="0"/>
          </a:p>
        </p:txBody>
      </p:sp>
      <p:sp>
        <p:nvSpPr>
          <p:cNvPr id="5" name="Content Placeholder 2"/>
          <p:cNvSpPr>
            <a:spLocks noGrp="1"/>
          </p:cNvSpPr>
          <p:nvPr>
            <p:ph idx="1"/>
          </p:nvPr>
        </p:nvSpPr>
        <p:spPr>
          <a:xfrm>
            <a:off x="7830465" y="1524550"/>
            <a:ext cx="3579920" cy="4824735"/>
          </a:xfrm>
        </p:spPr>
        <p:txBody>
          <a:bodyPr/>
          <a:lstStyle/>
          <a:p>
            <a:pPr lvl="0"/>
            <a:r>
              <a:rPr lang="en-US" dirty="0" smtClean="0"/>
              <a:t>Successfully prevents the creation of the Gingerbread man</a:t>
            </a:r>
          </a:p>
          <a:p>
            <a:pPr lvl="0"/>
            <a:endParaRPr lang="en-US" dirty="0"/>
          </a:p>
          <a:p>
            <a:pPr lvl="0"/>
            <a:endParaRPr lang="en-US" dirty="0" smtClean="0"/>
          </a:p>
          <a:p>
            <a:pPr lvl="0"/>
            <a:endParaRPr lang="en-US" dirty="0"/>
          </a:p>
          <a:p>
            <a:pPr lvl="0"/>
            <a:r>
              <a:rPr lang="en-US" dirty="0" smtClean="0"/>
              <a:t>Successfully add a picture to the patient profile</a:t>
            </a:r>
          </a:p>
        </p:txBody>
      </p:sp>
      <p:sp>
        <p:nvSpPr>
          <p:cNvPr id="7" name="Rectangle 6"/>
          <p:cNvSpPr/>
          <p:nvPr/>
        </p:nvSpPr>
        <p:spPr>
          <a:xfrm>
            <a:off x="1391320" y="4198673"/>
            <a:ext cx="6096000" cy="2057486"/>
          </a:xfrm>
          <a:prstGeom prst="rect">
            <a:avLst/>
          </a:prstGeom>
        </p:spPr>
        <p:txBody>
          <a:bodyPr>
            <a:spAutoFit/>
          </a:bodyPr>
          <a:lstStyle/>
          <a:p>
            <a:pPr>
              <a:lnSpc>
                <a:spcPct val="115000"/>
              </a:lnSpc>
            </a:pPr>
            <a:r>
              <a:rPr lang="en-US" sz="1400" b="1" u="sng" dirty="0">
                <a:latin typeface="Calibri" panose="020F0502020204030204" pitchFamily="34" charset="0"/>
                <a:ea typeface="Times New Roman" panose="02020603050405020304" pitchFamily="18" charset="0"/>
                <a:cs typeface="Calibri" panose="020F0502020204030204" pitchFamily="34"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b="1" dirty="0">
                <a:latin typeface="Calibri" panose="020F0502020204030204" pitchFamily="34" charset="0"/>
                <a:ea typeface="Times New Roman" panose="02020603050405020304" pitchFamily="18"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b="1" u="sng" dirty="0">
                <a:latin typeface="Calibri" panose="020F0502020204030204" pitchFamily="34" charset="0"/>
                <a:ea typeface="Times New Roman" panose="02020603050405020304" pitchFamily="18" charset="0"/>
                <a:cs typeface="Calibri" panose="020F0502020204030204" pitchFamily="34" charset="0"/>
              </a:rPr>
              <a:t>Test Case ID:</a:t>
            </a:r>
            <a:r>
              <a:rPr lang="en-US" sz="1400" dirty="0">
                <a:latin typeface="Calibri" panose="020F0502020204030204" pitchFamily="34" charset="0"/>
                <a:ea typeface="Times New Roman" panose="02020603050405020304" pitchFamily="18" charset="0"/>
                <a:cs typeface="Calibri" panose="020F0502020204030204" pitchFamily="34" charset="0"/>
              </a:rPr>
              <a:t>  3.7.0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Objective:</a:t>
            </a:r>
            <a:r>
              <a:rPr lang="en-US" sz="1400" u="sng" dirty="0">
                <a:latin typeface="Calibri" panose="020F0502020204030204" pitchFamily="34" charset="0"/>
                <a:ea typeface="Times New Roman" panose="02020603050405020304" pitchFamily="18" charset="0"/>
                <a:cs typeface="Calibri" panose="020F0502020204030204" pitchFamily="34" charset="0"/>
              </a:rPr>
              <a:t> </a:t>
            </a:r>
            <a:r>
              <a:rPr lang="en-US" sz="1400" dirty="0">
                <a:latin typeface="Calibri" panose="020F0502020204030204" pitchFamily="34" charset="0"/>
                <a:ea typeface="Times New Roman" panose="02020603050405020304" pitchFamily="18" charset="0"/>
                <a:cs typeface="Calibri" panose="020F0502020204030204" pitchFamily="34" charset="0"/>
              </a:rPr>
              <a:t> Add picture to patient profile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Description:</a:t>
            </a:r>
            <a:r>
              <a:rPr lang="en-US" sz="1400" dirty="0">
                <a:latin typeface="Calibri" panose="020F0502020204030204" pitchFamily="34" charset="0"/>
                <a:ea typeface="Times New Roman" panose="02020603050405020304" pitchFamily="18" charset="0"/>
                <a:cs typeface="Calibri" panose="020F0502020204030204" pitchFamily="34" charset="0"/>
              </a:rPr>
              <a:t>  In the patient profile, the user selects the “Add picture” button. File selector appears and user selects picture file and selects “OK”</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Test Conditions:</a:t>
            </a:r>
            <a:r>
              <a:rPr lang="en-US" sz="1400" dirty="0">
                <a:latin typeface="Calibri" panose="020F0502020204030204" pitchFamily="34" charset="0"/>
                <a:ea typeface="Times New Roman" panose="02020603050405020304" pitchFamily="18" charset="0"/>
                <a:cs typeface="Calibri" panose="020F0502020204030204" pitchFamily="34" charset="0"/>
              </a:rPr>
              <a:t>  3.6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391320" y="1493788"/>
            <a:ext cx="6096000" cy="2629951"/>
          </a:xfrm>
          <a:prstGeom prst="rect">
            <a:avLst/>
          </a:prstGeom>
        </p:spPr>
        <p:txBody>
          <a:bodyPr>
            <a:spAutoFit/>
          </a:bodyPr>
          <a:lstStyle/>
          <a:p>
            <a:pPr>
              <a:lnSpc>
                <a:spcPct val="115000"/>
              </a:lnSpc>
            </a:pPr>
            <a:r>
              <a:rPr lang="en-US" sz="1400" b="1" u="sng" dirty="0">
                <a:latin typeface="Calibri" panose="020F0502020204030204" pitchFamily="34" charset="0"/>
                <a:ea typeface="Times New Roman" panose="02020603050405020304" pitchFamily="18" charset="0"/>
                <a:cs typeface="Calibri" panose="020F0502020204030204" pitchFamily="34" charset="0"/>
              </a:rPr>
              <a:t>Test Case ID:</a:t>
            </a:r>
            <a:r>
              <a:rPr lang="en-US" sz="1400" dirty="0">
                <a:latin typeface="Calibri" panose="020F0502020204030204" pitchFamily="34" charset="0"/>
                <a:ea typeface="Times New Roman" panose="02020603050405020304" pitchFamily="18" charset="0"/>
                <a:cs typeface="Calibri" panose="020F0502020204030204" pitchFamily="34" charset="0"/>
              </a:rPr>
              <a:t>  3.4.1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Objective:</a:t>
            </a:r>
            <a:r>
              <a:rPr lang="en-US" sz="1400" u="sng" dirty="0">
                <a:latin typeface="Calibri" panose="020F0502020204030204" pitchFamily="34" charset="0"/>
                <a:ea typeface="Times New Roman" panose="02020603050405020304" pitchFamily="18" charset="0"/>
                <a:cs typeface="Calibri" panose="020F0502020204030204" pitchFamily="34" charset="0"/>
              </a:rPr>
              <a:t> </a:t>
            </a:r>
            <a:r>
              <a:rPr lang="en-US" sz="1400" dirty="0">
                <a:latin typeface="Calibri" panose="020F0502020204030204" pitchFamily="34" charset="0"/>
                <a:ea typeface="Times New Roman" panose="02020603050405020304" pitchFamily="18" charset="0"/>
                <a:cs typeface="Calibri" panose="020F0502020204030204" pitchFamily="34" charset="0"/>
              </a:rPr>
              <a:t> Unsuccessfully create a patient profile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Description:</a:t>
            </a:r>
            <a:r>
              <a:rPr lang="en-US" sz="1400" dirty="0">
                <a:latin typeface="Calibri" panose="020F0502020204030204" pitchFamily="34" charset="0"/>
                <a:ea typeface="Times New Roman" panose="02020603050405020304" pitchFamily="18" charset="0"/>
                <a:cs typeface="Calibri" panose="020F0502020204030204" pitchFamily="34" charset="0"/>
              </a:rPr>
              <a:t>  User clicks “Add Patient” in home screen. A form appears with fields to enter patient billing </a:t>
            </a:r>
            <a:r>
              <a:rPr lang="en-US" sz="1400" dirty="0" smtClean="0">
                <a:latin typeface="Calibri" panose="020F0502020204030204" pitchFamily="34" charset="0"/>
                <a:ea typeface="Times New Roman" panose="02020603050405020304" pitchFamily="18" charset="0"/>
                <a:cs typeface="Calibri" panose="020F0502020204030204" pitchFamily="34" charset="0"/>
              </a:rPr>
              <a:t>information</a:t>
            </a:r>
            <a:r>
              <a:rPr lang="en-US" sz="1400" dirty="0">
                <a:latin typeface="Calibri" panose="020F0502020204030204" pitchFamily="34" charset="0"/>
                <a:ea typeface="Times New Roman" panose="02020603050405020304" pitchFamily="18" charset="0"/>
                <a:cs typeface="Calibri" panose="020F0502020204030204" pitchFamily="34" charset="0"/>
              </a:rPr>
              <a:t>. User enters “Gingerbread” “Man” “Drury Lane” “Narnia” “Seven Isles” “00000” “1” “1” “01/01/0001” “Medicare AARP” into respective fields. User clicks “Save”.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Test Conditions:</a:t>
            </a:r>
            <a:r>
              <a:rPr lang="en-US" sz="1400" dirty="0">
                <a:latin typeface="Calibri" panose="020F0502020204030204" pitchFamily="34" charset="0"/>
                <a:ea typeface="Times New Roman" panose="02020603050405020304" pitchFamily="18" charset="0"/>
                <a:cs typeface="Calibri" panose="020F0502020204030204" pitchFamily="34" charset="0"/>
              </a:rPr>
              <a:t>  3.2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dirty="0">
                <a:latin typeface="Calibri" panose="020F0502020204030204" pitchFamily="34" charset="0"/>
                <a:ea typeface="Times New Roman" panose="02020603050405020304" pitchFamily="18" charset="0"/>
                <a:cs typeface="Calibri" panose="020F0502020204030204" pitchFamily="34" charset="0"/>
              </a:rPr>
              <a:t>Expected Results:</a:t>
            </a:r>
            <a:r>
              <a:rPr lang="en-US" sz="1400" dirty="0">
                <a:latin typeface="Calibri" panose="020F0502020204030204" pitchFamily="34" charset="0"/>
                <a:ea typeface="Times New Roman" panose="02020603050405020304" pitchFamily="18" charset="0"/>
                <a:cs typeface="Calibri" panose="020F0502020204030204" pitchFamily="34" charset="0"/>
              </a:rPr>
              <a:t>  Error window appears and states that phone number and SSN fields have invalid inputs and prompts user to correct the entries.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6462" y="2170664"/>
            <a:ext cx="4614524" cy="3508977"/>
          </a:xfrm>
        </p:spPr>
        <p:txBody>
          <a:bodyPr/>
          <a:lstStyle/>
          <a:p>
            <a:pPr lvl="0"/>
            <a:r>
              <a:rPr lang="en-US" dirty="0" smtClean="0"/>
              <a:t>Properly logs into the program</a:t>
            </a:r>
          </a:p>
          <a:p>
            <a:pPr lvl="0"/>
            <a:endParaRPr lang="en-US" dirty="0"/>
          </a:p>
          <a:p>
            <a:pPr lvl="0"/>
            <a:endParaRPr lang="en-US" dirty="0" smtClean="0"/>
          </a:p>
          <a:p>
            <a:pPr lvl="0"/>
            <a:r>
              <a:rPr lang="en-US" dirty="0" smtClean="0"/>
              <a:t>Properly logs into the program</a:t>
            </a:r>
          </a:p>
        </p:txBody>
      </p:sp>
      <p:sp>
        <p:nvSpPr>
          <p:cNvPr id="2" name="Title 1"/>
          <p:cNvSpPr>
            <a:spLocks noGrp="1"/>
          </p:cNvSpPr>
          <p:nvPr>
            <p:ph type="title"/>
          </p:nvPr>
        </p:nvSpPr>
        <p:spPr>
          <a:xfrm>
            <a:off x="1391320" y="508401"/>
            <a:ext cx="9366325" cy="1143000"/>
          </a:xfrm>
        </p:spPr>
        <p:txBody>
          <a:bodyPr/>
          <a:lstStyle/>
          <a:p>
            <a:r>
              <a:rPr lang="en-US" dirty="0" smtClean="0"/>
              <a:t>Test Results</a:t>
            </a:r>
            <a:endParaRPr lang="en-US" dirty="0"/>
          </a:p>
        </p:txBody>
      </p:sp>
      <p:sp>
        <p:nvSpPr>
          <p:cNvPr id="4" name="Rectangle 3"/>
          <p:cNvSpPr/>
          <p:nvPr/>
        </p:nvSpPr>
        <p:spPr>
          <a:xfrm>
            <a:off x="1391320" y="1651401"/>
            <a:ext cx="6096000" cy="1872116"/>
          </a:xfrm>
          <a:prstGeom prst="rect">
            <a:avLst/>
          </a:prstGeom>
        </p:spPr>
        <p:txBody>
          <a:bodyPr>
            <a:spAutoFit/>
          </a:bodyPr>
          <a:lstStyle/>
          <a:p>
            <a:pPr>
              <a:lnSpc>
                <a:spcPct val="115000"/>
              </a:lnSpc>
            </a:pPr>
            <a:r>
              <a:rPr lang="en-US" sz="1400" b="1" u="sng" dirty="0">
                <a:latin typeface="Calibri" panose="020F0502020204030204" pitchFamily="34" charset="0"/>
                <a:ea typeface="Times New Roman" panose="02020603050405020304" pitchFamily="18" charset="0"/>
                <a:cs typeface="Calibri" panose="020F0502020204030204" pitchFamily="34" charset="0"/>
              </a:rPr>
              <a:t>Test Case ID:</a:t>
            </a:r>
            <a:r>
              <a:rPr lang="en-US" sz="1400" dirty="0">
                <a:latin typeface="Calibri" panose="020F0502020204030204" pitchFamily="34" charset="0"/>
                <a:ea typeface="Times New Roman" panose="02020603050405020304" pitchFamily="18" charset="0"/>
                <a:cs typeface="Calibri" panose="020F0502020204030204" pitchFamily="34" charset="0"/>
              </a:rPr>
              <a:t>  3.2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Objective:</a:t>
            </a:r>
            <a:r>
              <a:rPr lang="en-US" sz="1400" u="sng" dirty="0">
                <a:latin typeface="Calibri" panose="020F0502020204030204" pitchFamily="34" charset="0"/>
                <a:ea typeface="Times New Roman" panose="02020603050405020304" pitchFamily="18" charset="0"/>
                <a:cs typeface="Calibri" panose="020F0502020204030204" pitchFamily="34" charset="0"/>
              </a:rPr>
              <a:t> </a:t>
            </a:r>
            <a:r>
              <a:rPr lang="en-US" sz="1400" dirty="0">
                <a:latin typeface="Calibri" panose="020F0502020204030204" pitchFamily="34" charset="0"/>
                <a:ea typeface="Times New Roman" panose="02020603050405020304" pitchFamily="18" charset="0"/>
                <a:cs typeface="Calibri" panose="020F0502020204030204" pitchFamily="34" charset="0"/>
              </a:rPr>
              <a:t> Proper login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Description:</a:t>
            </a:r>
            <a:r>
              <a:rPr lang="en-US" sz="1400" dirty="0">
                <a:latin typeface="Calibri" panose="020F0502020204030204" pitchFamily="34" charset="0"/>
                <a:ea typeface="Times New Roman" panose="02020603050405020304" pitchFamily="18" charset="0"/>
                <a:cs typeface="Calibri" panose="020F0502020204030204" pitchFamily="34" charset="0"/>
              </a:rPr>
              <a:t>  Attempt login with: “Admin1” username and “password1” password.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Test Conditions:</a:t>
            </a:r>
            <a:r>
              <a:rPr lang="en-US" sz="1400" dirty="0">
                <a:latin typeface="Calibri" panose="020F0502020204030204" pitchFamily="34" charset="0"/>
                <a:ea typeface="Times New Roman" panose="02020603050405020304" pitchFamily="18" charset="0"/>
                <a:cs typeface="Calibri" panose="020F0502020204030204" pitchFamily="34" charset="0"/>
              </a:rPr>
              <a:t>  3.1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dirty="0">
                <a:latin typeface="Calibri" panose="020F0502020204030204" pitchFamily="34" charset="0"/>
                <a:ea typeface="Times New Roman" panose="02020603050405020304" pitchFamily="18" charset="0"/>
                <a:cs typeface="Calibri" panose="020F0502020204030204" pitchFamily="34" charset="0"/>
              </a:rPr>
              <a:t>Expected Results:</a:t>
            </a:r>
            <a:r>
              <a:rPr lang="en-US" sz="1400" dirty="0">
                <a:latin typeface="Calibri" panose="020F0502020204030204" pitchFamily="34" charset="0"/>
                <a:ea typeface="Times New Roman" panose="02020603050405020304" pitchFamily="18" charset="0"/>
                <a:cs typeface="Calibri" panose="020F0502020204030204" pitchFamily="34" charset="0"/>
              </a:rPr>
              <a:t>  Home screen successfully loads.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391320" y="3523517"/>
            <a:ext cx="6096000" cy="2444580"/>
          </a:xfrm>
          <a:prstGeom prst="rect">
            <a:avLst/>
          </a:prstGeom>
        </p:spPr>
        <p:txBody>
          <a:bodyPr>
            <a:spAutoFit/>
          </a:bodyPr>
          <a:lstStyle/>
          <a:p>
            <a:pPr>
              <a:lnSpc>
                <a:spcPct val="115000"/>
              </a:lnSpc>
            </a:pPr>
            <a:r>
              <a:rPr lang="en-US" sz="1400" b="1" u="sng" dirty="0">
                <a:latin typeface="Calibri" panose="020F0502020204030204" pitchFamily="34" charset="0"/>
                <a:ea typeface="Times New Roman" panose="02020603050405020304" pitchFamily="18" charset="0"/>
                <a:cs typeface="Calibri" panose="020F0502020204030204" pitchFamily="34"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dirty="0">
                <a:latin typeface="Calibri" panose="020F0502020204030204" pitchFamily="34" charset="0"/>
                <a:ea typeface="Times New Roman" panose="02020603050405020304" pitchFamily="18"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b="1" u="sng" dirty="0">
                <a:latin typeface="Calibri" panose="020F0502020204030204" pitchFamily="34" charset="0"/>
                <a:ea typeface="Times New Roman" panose="02020603050405020304" pitchFamily="18" charset="0"/>
                <a:cs typeface="Calibri" panose="020F0502020204030204" pitchFamily="34" charset="0"/>
              </a:rPr>
              <a:t>Test Case ID:</a:t>
            </a:r>
            <a:r>
              <a:rPr lang="en-US" sz="1400" dirty="0">
                <a:latin typeface="Calibri" panose="020F0502020204030204" pitchFamily="34" charset="0"/>
                <a:ea typeface="Times New Roman" panose="02020603050405020304" pitchFamily="18" charset="0"/>
                <a:cs typeface="Calibri" panose="020F0502020204030204" pitchFamily="34" charset="0"/>
              </a:rPr>
              <a:t>  3.2.1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Objective:</a:t>
            </a:r>
            <a:r>
              <a:rPr lang="en-US" sz="1400" u="sng" dirty="0">
                <a:latin typeface="Calibri" panose="020F0502020204030204" pitchFamily="34" charset="0"/>
                <a:ea typeface="Times New Roman" panose="02020603050405020304" pitchFamily="18" charset="0"/>
                <a:cs typeface="Calibri" panose="020F0502020204030204" pitchFamily="34" charset="0"/>
              </a:rPr>
              <a:t> </a:t>
            </a:r>
            <a:r>
              <a:rPr lang="en-US" sz="1400" dirty="0">
                <a:latin typeface="Calibri" panose="020F0502020204030204" pitchFamily="34" charset="0"/>
                <a:ea typeface="Times New Roman" panose="02020603050405020304" pitchFamily="18" charset="0"/>
                <a:cs typeface="Calibri" panose="020F0502020204030204" pitchFamily="34" charset="0"/>
              </a:rPr>
              <a:t> Improper login.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Description:</a:t>
            </a:r>
            <a:r>
              <a:rPr lang="en-US" sz="1400" dirty="0">
                <a:latin typeface="Calibri" panose="020F0502020204030204" pitchFamily="34" charset="0"/>
                <a:ea typeface="Times New Roman" panose="02020603050405020304" pitchFamily="18" charset="0"/>
                <a:cs typeface="Calibri" panose="020F0502020204030204" pitchFamily="34" charset="0"/>
              </a:rPr>
              <a:t>  Attempt login with: “penguins@#” username and “password**” password.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Test Conditions:</a:t>
            </a:r>
            <a:r>
              <a:rPr lang="en-US" sz="1400" dirty="0">
                <a:latin typeface="Calibri" panose="020F0502020204030204" pitchFamily="34" charset="0"/>
                <a:ea typeface="Times New Roman" panose="02020603050405020304" pitchFamily="18" charset="0"/>
                <a:cs typeface="Calibri" panose="020F0502020204030204" pitchFamily="34" charset="0"/>
              </a:rPr>
              <a:t>  3.1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dirty="0">
                <a:latin typeface="Calibri" panose="020F0502020204030204" pitchFamily="34" charset="0"/>
                <a:ea typeface="Times New Roman" panose="02020603050405020304" pitchFamily="18" charset="0"/>
                <a:cs typeface="Calibri" panose="020F0502020204030204" pitchFamily="34" charset="0"/>
              </a:rPr>
              <a:t>Expected Results:</a:t>
            </a:r>
            <a:r>
              <a:rPr lang="en-US" sz="1400" dirty="0">
                <a:latin typeface="Calibri" panose="020F0502020204030204" pitchFamily="34" charset="0"/>
                <a:ea typeface="Times New Roman" panose="02020603050405020304" pitchFamily="18" charset="0"/>
                <a:cs typeface="Calibri" panose="020F0502020204030204" pitchFamily="34" charset="0"/>
              </a:rPr>
              <a:t>  Invalid login message appears.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29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6462" y="2170664"/>
            <a:ext cx="4614524" cy="3508977"/>
          </a:xfrm>
        </p:spPr>
        <p:txBody>
          <a:bodyPr/>
          <a:lstStyle/>
          <a:p>
            <a:pPr lvl="0"/>
            <a:r>
              <a:rPr lang="en-US" dirty="0" smtClean="0"/>
              <a:t>Fails to change password</a:t>
            </a:r>
          </a:p>
          <a:p>
            <a:pPr lvl="0"/>
            <a:endParaRPr lang="en-US" dirty="0"/>
          </a:p>
          <a:p>
            <a:pPr lvl="0"/>
            <a:endParaRPr lang="en-US" dirty="0" smtClean="0"/>
          </a:p>
          <a:p>
            <a:pPr lvl="0"/>
            <a:endParaRPr lang="en-US" dirty="0" smtClean="0"/>
          </a:p>
          <a:p>
            <a:pPr lvl="0"/>
            <a:endParaRPr lang="en-US" dirty="0"/>
          </a:p>
          <a:p>
            <a:pPr lvl="0"/>
            <a:r>
              <a:rPr lang="en-US" dirty="0" smtClean="0"/>
              <a:t>Fails to search correctly</a:t>
            </a:r>
          </a:p>
          <a:p>
            <a:pPr lvl="1"/>
            <a:r>
              <a:rPr lang="en-US" dirty="0" smtClean="0"/>
              <a:t>Just loads all patients</a:t>
            </a:r>
          </a:p>
        </p:txBody>
      </p:sp>
      <p:sp>
        <p:nvSpPr>
          <p:cNvPr id="2" name="Title 1"/>
          <p:cNvSpPr>
            <a:spLocks noGrp="1"/>
          </p:cNvSpPr>
          <p:nvPr>
            <p:ph type="title"/>
          </p:nvPr>
        </p:nvSpPr>
        <p:spPr>
          <a:xfrm>
            <a:off x="1296473" y="248770"/>
            <a:ext cx="9366325" cy="1143000"/>
          </a:xfrm>
        </p:spPr>
        <p:txBody>
          <a:bodyPr/>
          <a:lstStyle/>
          <a:p>
            <a:r>
              <a:rPr lang="en-US" dirty="0" smtClean="0"/>
              <a:t>Test Results</a:t>
            </a:r>
            <a:endParaRPr lang="en-US" dirty="0"/>
          </a:p>
        </p:txBody>
      </p:sp>
      <p:sp>
        <p:nvSpPr>
          <p:cNvPr id="5" name="Rectangle 4"/>
          <p:cNvSpPr/>
          <p:nvPr/>
        </p:nvSpPr>
        <p:spPr>
          <a:xfrm>
            <a:off x="1296473" y="1414274"/>
            <a:ext cx="6096000" cy="2488374"/>
          </a:xfrm>
          <a:prstGeom prst="rect">
            <a:avLst/>
          </a:prstGeom>
        </p:spPr>
        <p:txBody>
          <a:bodyPr>
            <a:spAutoFit/>
          </a:bodyPr>
          <a:lstStyle/>
          <a:p>
            <a:pPr>
              <a:lnSpc>
                <a:spcPct val="115000"/>
              </a:lnSpc>
            </a:pPr>
            <a:r>
              <a:rPr lang="en-US" sz="1400" b="1" u="sng" dirty="0">
                <a:latin typeface="Calibri" panose="020F0502020204030204" pitchFamily="34" charset="0"/>
                <a:ea typeface="Times New Roman" panose="02020603050405020304" pitchFamily="18" charset="0"/>
                <a:cs typeface="Calibri" panose="020F0502020204030204" pitchFamily="34" charset="0"/>
              </a:rPr>
              <a:t>Test Case ID:</a:t>
            </a:r>
            <a:r>
              <a:rPr lang="en-US" sz="1400" dirty="0">
                <a:latin typeface="Calibri" panose="020F0502020204030204" pitchFamily="34" charset="0"/>
                <a:ea typeface="Times New Roman" panose="02020603050405020304" pitchFamily="18" charset="0"/>
                <a:cs typeface="Calibri" panose="020F0502020204030204" pitchFamily="34" charset="0"/>
              </a:rPr>
              <a:t>  3.3</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Objective:</a:t>
            </a:r>
            <a:r>
              <a:rPr lang="en-US" sz="1400" u="sng" dirty="0">
                <a:latin typeface="Calibri" panose="020F0502020204030204" pitchFamily="34" charset="0"/>
                <a:ea typeface="Times New Roman" panose="02020603050405020304" pitchFamily="18" charset="0"/>
                <a:cs typeface="Calibri" panose="020F0502020204030204" pitchFamily="34" charset="0"/>
              </a:rPr>
              <a:t> </a:t>
            </a:r>
            <a:r>
              <a:rPr lang="en-US" sz="1400" dirty="0">
                <a:latin typeface="Calibri" panose="020F0502020204030204" pitchFamily="34" charset="0"/>
                <a:ea typeface="Times New Roman" panose="02020603050405020304" pitchFamily="18" charset="0"/>
                <a:cs typeface="Calibri" panose="020F0502020204030204" pitchFamily="34" charset="0"/>
              </a:rPr>
              <a:t> Change password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Description:</a:t>
            </a:r>
            <a:r>
              <a:rPr lang="en-US" sz="1400" dirty="0">
                <a:latin typeface="Calibri" panose="020F0502020204030204" pitchFamily="34" charset="0"/>
                <a:ea typeface="Times New Roman" panose="02020603050405020304" pitchFamily="18" charset="0"/>
                <a:cs typeface="Calibri" panose="020F0502020204030204" pitchFamily="34" charset="0"/>
              </a:rPr>
              <a:t>  Select the “Forgot Password.” Authenticate user by inputting “Admin1” username and “potato” for the “Favorite food?” security question in their appropriate locations. Input “x2o09ijk” password in the new password box. Select “Ok.”</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Test Conditions:</a:t>
            </a:r>
            <a:r>
              <a:rPr lang="en-US" sz="1400" dirty="0">
                <a:latin typeface="Calibri" panose="020F0502020204030204" pitchFamily="34" charset="0"/>
                <a:ea typeface="Times New Roman" panose="02020603050405020304" pitchFamily="18" charset="0"/>
                <a:cs typeface="Calibri" panose="020F0502020204030204" pitchFamily="34" charset="0"/>
              </a:rPr>
              <a:t>  3.1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latin typeface="Calibri" panose="020F0502020204030204" pitchFamily="34" charset="0"/>
                <a:ea typeface="Times New Roman" panose="02020603050405020304" pitchFamily="18" charset="0"/>
                <a:cs typeface="Calibri" panose="020F0502020204030204" pitchFamily="34" charset="0"/>
              </a:rPr>
              <a:t>Expected Results:</a:t>
            </a:r>
            <a:r>
              <a:rPr lang="en-US" sz="1400" dirty="0">
                <a:latin typeface="Calibri" panose="020F0502020204030204" pitchFamily="34" charset="0"/>
                <a:ea typeface="Times New Roman" panose="02020603050405020304" pitchFamily="18" charset="0"/>
                <a:cs typeface="Calibri" panose="020F0502020204030204" pitchFamily="34" charset="0"/>
              </a:rPr>
              <a:t>  Password Changed popup appears, user redirected to login screen.</a:t>
            </a:r>
            <a:endParaRPr lang="en-US" sz="1400" dirty="0"/>
          </a:p>
        </p:txBody>
      </p:sp>
      <p:sp>
        <p:nvSpPr>
          <p:cNvPr id="7" name="Rectangle 6"/>
          <p:cNvSpPr/>
          <p:nvPr/>
        </p:nvSpPr>
        <p:spPr>
          <a:xfrm>
            <a:off x="1296473" y="3806080"/>
            <a:ext cx="6096000" cy="2629951"/>
          </a:xfrm>
          <a:prstGeom prst="rect">
            <a:avLst/>
          </a:prstGeom>
        </p:spPr>
        <p:txBody>
          <a:bodyPr>
            <a:spAutoFit/>
          </a:bodyPr>
          <a:lstStyle/>
          <a:p>
            <a:pPr>
              <a:lnSpc>
                <a:spcPct val="115000"/>
              </a:lnSpc>
            </a:pPr>
            <a:r>
              <a:rPr lang="en-US" sz="1400" b="1" u="sng" dirty="0" smtClean="0">
                <a:latin typeface="Calibri" panose="020F0502020204030204" pitchFamily="34" charset="0"/>
                <a:ea typeface="Times New Roman" panose="02020603050405020304" pitchFamily="18" charset="0"/>
                <a:cs typeface="Calibri" panose="020F0502020204030204" pitchFamily="34"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b="1" u="sng" dirty="0">
                <a:latin typeface="Calibri" panose="020F0502020204030204" pitchFamily="34" charset="0"/>
                <a:ea typeface="Times New Roman" panose="02020603050405020304" pitchFamily="18" charset="0"/>
                <a:cs typeface="Calibri" panose="020F0502020204030204" pitchFamily="34" charset="0"/>
              </a:rPr>
              <a:t>Test Case ID:</a:t>
            </a:r>
            <a:r>
              <a:rPr lang="en-US" sz="1400" dirty="0">
                <a:latin typeface="Calibri" panose="020F0502020204030204" pitchFamily="34" charset="0"/>
                <a:ea typeface="Times New Roman" panose="02020603050405020304" pitchFamily="18" charset="0"/>
                <a:cs typeface="Calibri" panose="020F0502020204030204" pitchFamily="34" charset="0"/>
              </a:rPr>
              <a:t>  3.5.1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Objective:</a:t>
            </a:r>
            <a:r>
              <a:rPr lang="en-US" sz="1400" u="sng" dirty="0">
                <a:latin typeface="Calibri" panose="020F0502020204030204" pitchFamily="34" charset="0"/>
                <a:ea typeface="Times New Roman" panose="02020603050405020304" pitchFamily="18" charset="0"/>
                <a:cs typeface="Calibri" panose="020F0502020204030204" pitchFamily="34" charset="0"/>
              </a:rPr>
              <a:t> </a:t>
            </a:r>
            <a:r>
              <a:rPr lang="en-US" sz="1400" dirty="0">
                <a:latin typeface="Calibri" panose="020F0502020204030204" pitchFamily="34" charset="0"/>
                <a:ea typeface="Times New Roman" panose="02020603050405020304" pitchFamily="18" charset="0"/>
                <a:cs typeface="Calibri" panose="020F0502020204030204" pitchFamily="34" charset="0"/>
              </a:rPr>
              <a:t> No matching search criteria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Description:</a:t>
            </a:r>
            <a:r>
              <a:rPr lang="en-US" sz="1400" dirty="0">
                <a:latin typeface="Calibri" panose="020F0502020204030204" pitchFamily="34" charset="0"/>
                <a:ea typeface="Times New Roman" panose="02020603050405020304" pitchFamily="18" charset="0"/>
                <a:cs typeface="Calibri" panose="020F0502020204030204" pitchFamily="34" charset="0"/>
              </a:rPr>
              <a:t>  User starts at the home screen and clicks on “Search Patient” button. A search window appears and the user will enter “Gingerbread Man” and will click the “Search” button.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u="sng" dirty="0">
                <a:latin typeface="Calibri" panose="020F0502020204030204" pitchFamily="34" charset="0"/>
                <a:ea typeface="Times New Roman" panose="02020603050405020304" pitchFamily="18" charset="0"/>
                <a:cs typeface="Calibri" panose="020F0502020204030204" pitchFamily="34" charset="0"/>
              </a:rPr>
              <a:t>Test Conditions:</a:t>
            </a:r>
            <a:r>
              <a:rPr lang="en-US" sz="1400" dirty="0">
                <a:latin typeface="Calibri" panose="020F0502020204030204" pitchFamily="34" charset="0"/>
                <a:ea typeface="Times New Roman" panose="02020603050405020304" pitchFamily="18" charset="0"/>
                <a:cs typeface="Calibri" panose="020F0502020204030204" pitchFamily="34" charset="0"/>
              </a:rPr>
              <a:t>  3.4</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600"/>
              </a:spcBef>
            </a:pPr>
            <a:r>
              <a:rPr lang="en-US" sz="1400" b="1" dirty="0">
                <a:latin typeface="Calibri" panose="020F0502020204030204" pitchFamily="34" charset="0"/>
                <a:ea typeface="Times New Roman" panose="02020603050405020304" pitchFamily="18" charset="0"/>
                <a:cs typeface="Calibri" panose="020F0502020204030204" pitchFamily="34" charset="0"/>
              </a:rPr>
              <a:t>Expected Results:</a:t>
            </a:r>
            <a:r>
              <a:rPr lang="en-US" sz="1400" dirty="0">
                <a:latin typeface="Calibri" panose="020F0502020204030204" pitchFamily="34" charset="0"/>
                <a:ea typeface="Times New Roman" panose="02020603050405020304" pitchFamily="18" charset="0"/>
                <a:cs typeface="Calibri" panose="020F0502020204030204" pitchFamily="34" charset="0"/>
              </a:rPr>
              <a:t>  A search results window appears with “No search results found” text.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975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Product overview presentation" id="{6ACF8B74-772D-4D90-B191-4261B820ED3A}" vid="{C96F654D-C5F0-4A1D-9AEE-172CC6481E1A}"/>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AE9961A-FBB7-489A-81A4-8F8F99419F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product overview presentation</Template>
  <TotalTime>361</TotalTime>
  <Words>443</Words>
  <Application>Microsoft Office PowerPoint</Application>
  <PresentationFormat>Widescreen</PresentationFormat>
  <Paragraphs>92</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Times New Roman</vt:lpstr>
      <vt:lpstr>Wingdings 2</vt:lpstr>
      <vt:lpstr>Product overview presentation</vt:lpstr>
      <vt:lpstr>PowerPoint Presentation</vt:lpstr>
      <vt:lpstr>Overview</vt:lpstr>
      <vt:lpstr>Progress</vt:lpstr>
      <vt:lpstr>Final Product</vt:lpstr>
      <vt:lpstr>Final Product</vt:lpstr>
      <vt:lpstr>Video Preview</vt:lpstr>
      <vt:lpstr>Test Results</vt:lpstr>
      <vt:lpstr>Test Results</vt:lpstr>
      <vt:lpstr>Test Results</vt:lpstr>
      <vt:lpstr>Legacy</vt:lpstr>
      <vt:lpstr>Thank you! &amp;&amp;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Emanon</dc:title>
  <dc:creator>Andrew Henk</dc:creator>
  <cp:keywords/>
  <cp:lastModifiedBy>Andrew Henk</cp:lastModifiedBy>
  <cp:revision>12</cp:revision>
  <dcterms:created xsi:type="dcterms:W3CDTF">2015-04-19T21:57:43Z</dcterms:created>
  <dcterms:modified xsi:type="dcterms:W3CDTF">2015-04-21T16:34:44Z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TC034605439991</vt:lpwstr>
  </property>
</Properties>
</file>