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Montserrat"/>
      <p:regular r:id="rId36"/>
      <p:bold r:id="rId37"/>
      <p:italic r:id="rId38"/>
      <p:boldItalic r:id="rId39"/>
    </p:embeddedFont>
    <p:embeddedFont>
      <p:font typeface="Montserrat Medium"/>
      <p:regular r:id="rId40"/>
      <p:bold r:id="rId41"/>
      <p:italic r:id="rId42"/>
      <p:boldItalic r:id="rId43"/>
    </p:embeddedFont>
    <p:embeddedFont>
      <p:font typeface="Montserrat ExtraBold"/>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85E5F1-1FA6-40A7-9A44-0DD1D5B6409C}">
  <a:tblStyle styleId="{A285E5F1-1FA6-40A7-9A44-0DD1D5B6409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795A7D5-52F1-4A36-8498-3E7251BC584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20" Type="http://schemas.openxmlformats.org/officeDocument/2006/relationships/slide" Target="slides/slide14.xml"/><Relationship Id="rId42" Type="http://schemas.openxmlformats.org/officeDocument/2006/relationships/font" Target="fonts/MontserratMedium-italic.fntdata"/><Relationship Id="rId41" Type="http://schemas.openxmlformats.org/officeDocument/2006/relationships/font" Target="fonts/MontserratMedium-bold.fntdata"/><Relationship Id="rId22" Type="http://schemas.openxmlformats.org/officeDocument/2006/relationships/slide" Target="slides/slide16.xml"/><Relationship Id="rId44" Type="http://schemas.openxmlformats.org/officeDocument/2006/relationships/font" Target="fonts/MontserratExtraBold-bold.fntdata"/><Relationship Id="rId21" Type="http://schemas.openxmlformats.org/officeDocument/2006/relationships/slide" Target="slides/slide15.xml"/><Relationship Id="rId43" Type="http://schemas.openxmlformats.org/officeDocument/2006/relationships/font" Target="fonts/MontserratMedium-bold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ontserratExtra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Montserrat-bold.fntdata"/><Relationship Id="rId14" Type="http://schemas.openxmlformats.org/officeDocument/2006/relationships/slide" Target="slides/slide8.xml"/><Relationship Id="rId36" Type="http://schemas.openxmlformats.org/officeDocument/2006/relationships/font" Target="fonts/Montserrat-regular.fntdata"/><Relationship Id="rId17" Type="http://schemas.openxmlformats.org/officeDocument/2006/relationships/slide" Target="slides/slide11.xml"/><Relationship Id="rId39" Type="http://schemas.openxmlformats.org/officeDocument/2006/relationships/font" Target="fonts/Montserrat-boldItalic.fntdata"/><Relationship Id="rId16" Type="http://schemas.openxmlformats.org/officeDocument/2006/relationships/slide" Target="slides/slide10.xml"/><Relationship Id="rId38" Type="http://schemas.openxmlformats.org/officeDocument/2006/relationships/font" Target="fonts/Montserra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4028a449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14028a449f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8b850f5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68b850f52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39014e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c39014e1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39014e1f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c39014e1f3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39014e1f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c39014e1f3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39014e1f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c39014e1f3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39014e1f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c39014e1f3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39014e1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2c39014e1f3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8b850f52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68b850f520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39014e1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c39014e1f3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39014e1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c39014e1f3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028a449f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4028a449f9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39014e1f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c39014e1f3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39014e1f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2c39014e1f3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39014e1f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c39014e1f3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39014e1f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2c39014e1f3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39014e1f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c39014e1f3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bd25dae82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6bd25dae82_4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bd25dae82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6bd25dae82_4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3bc24f68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3bc24f687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bc24f687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3bc24f6870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31b7a2d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431b7a2ddf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bd25dae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6bd25dae8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caae5e9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4caae5e989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caae5e98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4caae5e989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39014e1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c39014e1f3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39014e1f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c39014e1f3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39014e1f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c39014e1f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39014e1f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c39014e1f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 Id="rId6"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github.com/AjiBegawan/Binar_Challenge_2_Customer_Churn" TargetMode="External"/><Relationship Id="rId6" Type="http://schemas.openxmlformats.org/officeDocument/2006/relationships/hyperlink" Target="https://drive.google.com/drive/folders/1Tc8KhOa5MI0sXOFdx_H1MUZtlSIfdVT3?usp=driv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2.jp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kaggle.com/c/customer-churn-prediction-2020/data" TargetMode="Externa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56" name="Google Shape;56;p13"/>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57" name="Google Shape;57;p13"/>
          <p:cNvSpPr txBox="1"/>
          <p:nvPr/>
        </p:nvSpPr>
        <p:spPr>
          <a:xfrm>
            <a:off x="1515900" y="2067150"/>
            <a:ext cx="64170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2100">
                <a:solidFill>
                  <a:schemeClr val="lt1"/>
                </a:solidFill>
                <a:latin typeface="Montserrat"/>
                <a:ea typeface="Montserrat"/>
                <a:cs typeface="Montserrat"/>
                <a:sym typeface="Montserrat"/>
              </a:rPr>
              <a:t>Kelompok 3 DS 3 </a:t>
            </a:r>
            <a:r>
              <a:rPr b="1" lang="en" sz="2100">
                <a:solidFill>
                  <a:schemeClr val="lt1"/>
                </a:solidFill>
                <a:latin typeface="Montserrat"/>
                <a:ea typeface="Montserrat"/>
                <a:cs typeface="Montserrat"/>
                <a:sym typeface="Montserrat"/>
              </a:rPr>
              <a:t>- Challenge Chapter 2</a:t>
            </a:r>
            <a:endParaRPr b="1" sz="2100">
              <a:solidFill>
                <a:schemeClr val="lt1"/>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1400"/>
              <a:buFont typeface="Arial"/>
              <a:buNone/>
            </a:pPr>
            <a:r>
              <a:rPr lang="en" sz="1800">
                <a:solidFill>
                  <a:schemeClr val="lt1"/>
                </a:solidFill>
                <a:latin typeface="Montserrat"/>
                <a:ea typeface="Montserrat"/>
                <a:cs typeface="Montserrat"/>
                <a:sym typeface="Montserrat"/>
              </a:rPr>
              <a:t>Data Science</a:t>
            </a:r>
            <a:endParaRPr sz="18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132" name="Shape 132"/>
        <p:cNvGrpSpPr/>
        <p:nvPr/>
      </p:nvGrpSpPr>
      <p:grpSpPr>
        <a:xfrm>
          <a:off x="0" y="0"/>
          <a:ext cx="0" cy="0"/>
          <a:chOff x="0" y="0"/>
          <a:chExt cx="0" cy="0"/>
        </a:xfrm>
      </p:grpSpPr>
      <p:pic>
        <p:nvPicPr>
          <p:cNvPr id="133" name="Google Shape;133;p22"/>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34" name="Google Shape;134;p22"/>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135" name="Google Shape;135;p22"/>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136" name="Google Shape;136;p22"/>
          <p:cNvSpPr txBox="1"/>
          <p:nvPr/>
        </p:nvSpPr>
        <p:spPr>
          <a:xfrm>
            <a:off x="1515900" y="2067150"/>
            <a:ext cx="64170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2100">
                <a:solidFill>
                  <a:schemeClr val="lt1"/>
                </a:solidFill>
                <a:latin typeface="Montserrat"/>
                <a:ea typeface="Montserrat"/>
                <a:cs typeface="Montserrat"/>
                <a:sym typeface="Montserrat"/>
              </a:rPr>
              <a:t>Exploratory Data Analysis (EDA)</a:t>
            </a:r>
            <a:endParaRPr b="0" i="0" sz="21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pic>
        <p:nvPicPr>
          <p:cNvPr id="141" name="Google Shape;141;p2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42" name="Google Shape;142;p23"/>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143" name="Google Shape;143;p2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44" name="Google Shape;144;p23"/>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145" name="Google Shape;145;p23"/>
          <p:cNvSpPr txBox="1"/>
          <p:nvPr/>
        </p:nvSpPr>
        <p:spPr>
          <a:xfrm>
            <a:off x="648600" y="807725"/>
            <a:ext cx="5607300" cy="26955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Jumlah Churn Data Train</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15000"/>
              </a:lnSpc>
              <a:spcBef>
                <a:spcPts val="1000"/>
              </a:spcBef>
              <a:spcAft>
                <a:spcPts val="0"/>
              </a:spcAft>
              <a:buClr>
                <a:srgbClr val="000000"/>
              </a:buClr>
              <a:buSzPts val="1100"/>
              <a:buFont typeface="Montserrat"/>
              <a:buChar char="●"/>
            </a:pPr>
            <a:r>
              <a:rPr lang="en" sz="1100">
                <a:latin typeface="Montserrat"/>
                <a:ea typeface="Montserrat"/>
                <a:cs typeface="Montserrat"/>
                <a:sym typeface="Montserrat"/>
              </a:rPr>
              <a:t>Data churn “no” sebanyak 3652</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Data churn “yes” sebanyak 598</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Dari data jumlah churn dapat dilihat bahwa data churn imbalance, sehingga perlu dilakukan oversampling pada data dengan SMOTE </a:t>
            </a:r>
            <a:endParaRPr sz="1100">
              <a:latin typeface="Montserrat"/>
              <a:ea typeface="Montserrat"/>
              <a:cs typeface="Montserrat"/>
              <a:sym typeface="Montserrat"/>
            </a:endParaRPr>
          </a:p>
        </p:txBody>
      </p:sp>
      <p:pic>
        <p:nvPicPr>
          <p:cNvPr id="146" name="Google Shape;146;p23"/>
          <p:cNvPicPr preferRelativeResize="0"/>
          <p:nvPr/>
        </p:nvPicPr>
        <p:blipFill>
          <a:blip r:embed="rId5">
            <a:alphaModFix/>
          </a:blip>
          <a:stretch>
            <a:fillRect/>
          </a:stretch>
        </p:blipFill>
        <p:spPr>
          <a:xfrm>
            <a:off x="403012" y="3775650"/>
            <a:ext cx="8337976" cy="10567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pic>
        <p:nvPicPr>
          <p:cNvPr id="151" name="Google Shape;151;p2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52" name="Google Shape;152;p24"/>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153" name="Google Shape;153;p2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54" name="Google Shape;154;p24"/>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155" name="Google Shape;155;p24"/>
          <p:cNvSpPr txBox="1"/>
          <p:nvPr/>
        </p:nvSpPr>
        <p:spPr>
          <a:xfrm>
            <a:off x="648600" y="807725"/>
            <a:ext cx="2853600" cy="36714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Distribusi Data</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15000"/>
              </a:lnSpc>
              <a:spcBef>
                <a:spcPts val="1000"/>
              </a:spcBef>
              <a:spcAft>
                <a:spcPts val="0"/>
              </a:spcAft>
              <a:buClr>
                <a:srgbClr val="000000"/>
              </a:buClr>
              <a:buSzPts val="1100"/>
              <a:buFont typeface="Montserrat"/>
              <a:buChar char="●"/>
            </a:pPr>
            <a:r>
              <a:rPr lang="en" sz="1100">
                <a:latin typeface="Montserrat"/>
                <a:ea typeface="Montserrat"/>
                <a:cs typeface="Montserrat"/>
                <a:sym typeface="Montserrat"/>
              </a:rPr>
              <a:t>Dari distribusi data dapat dilihat bahwa mayoritas data berdistribusi normal.</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Data number customer service calls memiliki bentuk distribusi multimodal.</a:t>
            </a:r>
            <a:endParaRPr sz="1100">
              <a:latin typeface="Montserrat"/>
              <a:ea typeface="Montserrat"/>
              <a:cs typeface="Montserrat"/>
              <a:sym typeface="Montserrat"/>
            </a:endParaRPr>
          </a:p>
        </p:txBody>
      </p:sp>
      <p:grpSp>
        <p:nvGrpSpPr>
          <p:cNvPr id="156" name="Google Shape;156;p24"/>
          <p:cNvGrpSpPr/>
          <p:nvPr/>
        </p:nvGrpSpPr>
        <p:grpSpPr>
          <a:xfrm>
            <a:off x="3703937" y="1164463"/>
            <a:ext cx="4720977" cy="3529188"/>
            <a:chOff x="3664587" y="1007088"/>
            <a:chExt cx="4720977" cy="3529188"/>
          </a:xfrm>
        </p:grpSpPr>
        <p:pic>
          <p:nvPicPr>
            <p:cNvPr id="157" name="Google Shape;157;p24"/>
            <p:cNvPicPr preferRelativeResize="0"/>
            <p:nvPr/>
          </p:nvPicPr>
          <p:blipFill>
            <a:blip r:embed="rId5">
              <a:alphaModFix/>
            </a:blip>
            <a:stretch>
              <a:fillRect/>
            </a:stretch>
          </p:blipFill>
          <p:spPr>
            <a:xfrm>
              <a:off x="3664587" y="1007088"/>
              <a:ext cx="4720977" cy="2120075"/>
            </a:xfrm>
            <a:prstGeom prst="rect">
              <a:avLst/>
            </a:prstGeom>
            <a:noFill/>
            <a:ln>
              <a:noFill/>
            </a:ln>
          </p:spPr>
        </p:pic>
        <p:pic>
          <p:nvPicPr>
            <p:cNvPr id="158" name="Google Shape;158;p24"/>
            <p:cNvPicPr preferRelativeResize="0"/>
            <p:nvPr/>
          </p:nvPicPr>
          <p:blipFill rotWithShape="1">
            <a:blip r:embed="rId6">
              <a:alphaModFix/>
            </a:blip>
            <a:srcRect b="0" l="0" r="0" t="33532"/>
            <a:stretch/>
          </p:blipFill>
          <p:spPr>
            <a:xfrm>
              <a:off x="3666400" y="3127150"/>
              <a:ext cx="4717349" cy="1409125"/>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pic>
        <p:nvPicPr>
          <p:cNvPr id="163" name="Google Shape;163;p2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64" name="Google Shape;164;p25"/>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165" name="Google Shape;165;p2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66" name="Google Shape;166;p2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167" name="Google Shape;167;p25"/>
          <p:cNvSpPr txBox="1"/>
          <p:nvPr/>
        </p:nvSpPr>
        <p:spPr>
          <a:xfrm>
            <a:off x="579750" y="736050"/>
            <a:ext cx="2853600" cy="36714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Distribusi Data </a:t>
            </a:r>
            <a:r>
              <a:rPr b="1" lang="en" sz="1600">
                <a:solidFill>
                  <a:srgbClr val="743673"/>
                </a:solidFill>
                <a:highlight>
                  <a:srgbClr val="FFFFFF"/>
                </a:highlight>
                <a:latin typeface="Montserrat"/>
                <a:ea typeface="Montserrat"/>
                <a:cs typeface="Montserrat"/>
                <a:sym typeface="Montserrat"/>
              </a:rPr>
              <a:t>Feature </a:t>
            </a:r>
            <a:r>
              <a:rPr b="1" lang="en" sz="1600">
                <a:solidFill>
                  <a:srgbClr val="743673"/>
                </a:solidFill>
                <a:highlight>
                  <a:srgbClr val="FFFFFF"/>
                </a:highlight>
                <a:latin typeface="Montserrat"/>
                <a:ea typeface="Montserrat"/>
                <a:cs typeface="Montserrat"/>
                <a:sym typeface="Montserrat"/>
              </a:rPr>
              <a:t>terhadap Churn</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15000"/>
              </a:lnSpc>
              <a:spcBef>
                <a:spcPts val="1000"/>
              </a:spcBef>
              <a:spcAft>
                <a:spcPts val="0"/>
              </a:spcAft>
              <a:buSzPts val="1100"/>
              <a:buFont typeface="Montserrat"/>
              <a:buChar char="●"/>
            </a:pPr>
            <a:r>
              <a:rPr lang="en" sz="1100">
                <a:latin typeface="Montserrat"/>
                <a:ea typeface="Montserrat"/>
                <a:cs typeface="Montserrat"/>
                <a:sym typeface="Montserrat"/>
              </a:rPr>
              <a:t>Dari distibusi data tersebut dapat dilihat variabel/feature yang paling berpengaruh pada churn yaitu</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Number_customer_sevice_calls,</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Total_day_minutes,</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Dan Total_day_charge.</a:t>
            </a:r>
            <a:endParaRPr sz="1100">
              <a:latin typeface="Montserrat"/>
              <a:ea typeface="Montserrat"/>
              <a:cs typeface="Montserrat"/>
              <a:sym typeface="Montserrat"/>
            </a:endParaRPr>
          </a:p>
        </p:txBody>
      </p:sp>
      <p:grpSp>
        <p:nvGrpSpPr>
          <p:cNvPr id="168" name="Google Shape;168;p25"/>
          <p:cNvGrpSpPr/>
          <p:nvPr/>
        </p:nvGrpSpPr>
        <p:grpSpPr>
          <a:xfrm>
            <a:off x="3630200" y="1096549"/>
            <a:ext cx="5189277" cy="3310900"/>
            <a:chOff x="3866200" y="807724"/>
            <a:chExt cx="5189277" cy="3310900"/>
          </a:xfrm>
        </p:grpSpPr>
        <p:pic>
          <p:nvPicPr>
            <p:cNvPr id="169" name="Google Shape;169;p25"/>
            <p:cNvPicPr preferRelativeResize="0"/>
            <p:nvPr/>
          </p:nvPicPr>
          <p:blipFill>
            <a:blip r:embed="rId5">
              <a:alphaModFix/>
            </a:blip>
            <a:stretch>
              <a:fillRect/>
            </a:stretch>
          </p:blipFill>
          <p:spPr>
            <a:xfrm>
              <a:off x="3866201" y="807724"/>
              <a:ext cx="5189276" cy="2503350"/>
            </a:xfrm>
            <a:prstGeom prst="rect">
              <a:avLst/>
            </a:prstGeom>
            <a:noFill/>
            <a:ln>
              <a:noFill/>
            </a:ln>
          </p:spPr>
        </p:pic>
        <p:pic>
          <p:nvPicPr>
            <p:cNvPr id="170" name="Google Shape;170;p25"/>
            <p:cNvPicPr preferRelativeResize="0"/>
            <p:nvPr/>
          </p:nvPicPr>
          <p:blipFill>
            <a:blip r:embed="rId6">
              <a:alphaModFix/>
            </a:blip>
            <a:stretch>
              <a:fillRect/>
            </a:stretch>
          </p:blipFill>
          <p:spPr>
            <a:xfrm>
              <a:off x="3866200" y="3311087"/>
              <a:ext cx="5189276" cy="807538"/>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pic>
        <p:nvPicPr>
          <p:cNvPr id="175" name="Google Shape;175;p2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76" name="Google Shape;176;p26"/>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177" name="Google Shape;177;p2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78" name="Google Shape;178;p2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179" name="Google Shape;179;p26"/>
          <p:cNvSpPr txBox="1"/>
          <p:nvPr/>
        </p:nvSpPr>
        <p:spPr>
          <a:xfrm>
            <a:off x="648600" y="807725"/>
            <a:ext cx="3266700" cy="36714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Histogram Data Feature terhadap Churn </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15000"/>
              </a:lnSpc>
              <a:spcBef>
                <a:spcPts val="1000"/>
              </a:spcBef>
              <a:spcAft>
                <a:spcPts val="0"/>
              </a:spcAft>
              <a:buClr>
                <a:srgbClr val="000000"/>
              </a:buClr>
              <a:buSzPts val="1100"/>
              <a:buFont typeface="Montserrat"/>
              <a:buChar char="●"/>
            </a:pPr>
            <a:r>
              <a:rPr lang="en" sz="1100">
                <a:latin typeface="Montserrat"/>
                <a:ea typeface="Montserrat"/>
                <a:cs typeface="Montserrat"/>
                <a:sym typeface="Montserrat"/>
              </a:rPr>
              <a:t>Variabel yang berpengaruh pada churn pelanggan yaitu </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Clr>
                <a:srgbClr val="000000"/>
              </a:buClr>
              <a:buSzPts val="1100"/>
              <a:buFont typeface="Montserrat"/>
              <a:buChar char="○"/>
            </a:pPr>
            <a:r>
              <a:rPr lang="en" sz="1100">
                <a:latin typeface="Montserrat"/>
                <a:ea typeface="Montserrat"/>
                <a:cs typeface="Montserrat"/>
                <a:sym typeface="Montserrat"/>
              </a:rPr>
              <a:t>Number_customer_service_calls,</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Clr>
                <a:srgbClr val="000000"/>
              </a:buClr>
              <a:buSzPts val="1100"/>
              <a:buFont typeface="Montserrat"/>
              <a:buChar char="○"/>
            </a:pPr>
            <a:r>
              <a:rPr lang="en" sz="1100">
                <a:latin typeface="Montserrat"/>
                <a:ea typeface="Montserrat"/>
                <a:cs typeface="Montserrat"/>
                <a:sym typeface="Montserrat"/>
              </a:rPr>
              <a:t>Total_day_minutes,</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Clr>
                <a:srgbClr val="000000"/>
              </a:buClr>
              <a:buSzPts val="1100"/>
              <a:buFont typeface="Montserrat"/>
              <a:buChar char="○"/>
            </a:pPr>
            <a:r>
              <a:rPr lang="en" sz="1100">
                <a:latin typeface="Montserrat"/>
                <a:ea typeface="Montserrat"/>
                <a:cs typeface="Montserrat"/>
                <a:sym typeface="Montserrat"/>
              </a:rPr>
              <a:t>Dan Total_day_charge</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Variabel yang paling tidak berpengaruh terhadap churn pelanggan yaitu number_vmail_messages </a:t>
            </a:r>
            <a:endParaRPr b="0" i="0" sz="1100" u="none" cap="none" strike="noStrike">
              <a:solidFill>
                <a:srgbClr val="000000"/>
              </a:solidFill>
              <a:latin typeface="Montserrat"/>
              <a:ea typeface="Montserrat"/>
              <a:cs typeface="Montserrat"/>
              <a:sym typeface="Montserrat"/>
            </a:endParaRPr>
          </a:p>
        </p:txBody>
      </p:sp>
      <p:grpSp>
        <p:nvGrpSpPr>
          <p:cNvPr id="180" name="Google Shape;180;p26"/>
          <p:cNvGrpSpPr/>
          <p:nvPr/>
        </p:nvGrpSpPr>
        <p:grpSpPr>
          <a:xfrm>
            <a:off x="4033275" y="906075"/>
            <a:ext cx="4953349" cy="3682950"/>
            <a:chOff x="4092300" y="807725"/>
            <a:chExt cx="4953349" cy="3682950"/>
          </a:xfrm>
        </p:grpSpPr>
        <p:pic>
          <p:nvPicPr>
            <p:cNvPr id="181" name="Google Shape;181;p26"/>
            <p:cNvPicPr preferRelativeResize="0"/>
            <p:nvPr/>
          </p:nvPicPr>
          <p:blipFill>
            <a:blip r:embed="rId5">
              <a:alphaModFix/>
            </a:blip>
            <a:stretch>
              <a:fillRect/>
            </a:stretch>
          </p:blipFill>
          <p:spPr>
            <a:xfrm>
              <a:off x="4092300" y="807725"/>
              <a:ext cx="4953349" cy="2206351"/>
            </a:xfrm>
            <a:prstGeom prst="rect">
              <a:avLst/>
            </a:prstGeom>
            <a:noFill/>
            <a:ln>
              <a:noFill/>
            </a:ln>
          </p:spPr>
        </p:pic>
        <p:pic>
          <p:nvPicPr>
            <p:cNvPr id="182" name="Google Shape;182;p26"/>
            <p:cNvPicPr preferRelativeResize="0"/>
            <p:nvPr/>
          </p:nvPicPr>
          <p:blipFill>
            <a:blip r:embed="rId6">
              <a:alphaModFix/>
            </a:blip>
            <a:stretch>
              <a:fillRect/>
            </a:stretch>
          </p:blipFill>
          <p:spPr>
            <a:xfrm>
              <a:off x="4092300" y="3014068"/>
              <a:ext cx="4953349" cy="1476607"/>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6" name="Shape 186"/>
        <p:cNvGrpSpPr/>
        <p:nvPr/>
      </p:nvGrpSpPr>
      <p:grpSpPr>
        <a:xfrm>
          <a:off x="0" y="0"/>
          <a:ext cx="0" cy="0"/>
          <a:chOff x="0" y="0"/>
          <a:chExt cx="0" cy="0"/>
        </a:xfrm>
      </p:grpSpPr>
      <p:pic>
        <p:nvPicPr>
          <p:cNvPr id="187" name="Google Shape;187;p2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88" name="Google Shape;188;p27"/>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189" name="Google Shape;189;p2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90" name="Google Shape;190;p2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191" name="Google Shape;191;p27"/>
          <p:cNvSpPr txBox="1"/>
          <p:nvPr/>
        </p:nvSpPr>
        <p:spPr>
          <a:xfrm>
            <a:off x="648725" y="3405950"/>
            <a:ext cx="6418500" cy="14775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Heatmap Data Feature Terhadap Churn</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15000"/>
              </a:lnSpc>
              <a:spcBef>
                <a:spcPts val="1000"/>
              </a:spcBef>
              <a:spcAft>
                <a:spcPts val="0"/>
              </a:spcAft>
              <a:buClr>
                <a:srgbClr val="000000"/>
              </a:buClr>
              <a:buSzPts val="1100"/>
              <a:buFont typeface="Montserrat"/>
              <a:buChar char="●"/>
            </a:pPr>
            <a:r>
              <a:rPr lang="en" sz="1100">
                <a:latin typeface="Montserrat"/>
                <a:ea typeface="Montserrat"/>
                <a:cs typeface="Montserrat"/>
                <a:sym typeface="Montserrat"/>
              </a:rPr>
              <a:t>Heatmap tersebut merupakan gabungan dari variabel numerik dan categorical yang sudah ubah menjadi numerik</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lang="en" sz="1100">
                <a:latin typeface="Montserrat"/>
                <a:ea typeface="Montserrat"/>
                <a:cs typeface="Montserrat"/>
                <a:sym typeface="Montserrat"/>
              </a:rPr>
              <a:t>Didapatkan variabel memiliki korelasi  cenderung lebih tinggi terhadap churn yaitu</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Total_day_minutes,</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Total_day_charge,</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International_plan,</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Dan Customer_service_calls</a:t>
            </a:r>
            <a:endParaRPr sz="1100">
              <a:latin typeface="Montserrat"/>
              <a:ea typeface="Montserrat"/>
              <a:cs typeface="Montserrat"/>
              <a:sym typeface="Montserrat"/>
            </a:endParaRPr>
          </a:p>
        </p:txBody>
      </p:sp>
      <p:pic>
        <p:nvPicPr>
          <p:cNvPr id="192" name="Google Shape;192;p27"/>
          <p:cNvPicPr preferRelativeResize="0"/>
          <p:nvPr/>
        </p:nvPicPr>
        <p:blipFill>
          <a:blip r:embed="rId5">
            <a:alphaModFix/>
          </a:blip>
          <a:stretch>
            <a:fillRect/>
          </a:stretch>
        </p:blipFill>
        <p:spPr>
          <a:xfrm>
            <a:off x="1536375" y="607400"/>
            <a:ext cx="5594918" cy="2618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196" name="Shape 196"/>
        <p:cNvGrpSpPr/>
        <p:nvPr/>
      </p:nvGrpSpPr>
      <p:grpSpPr>
        <a:xfrm>
          <a:off x="0" y="0"/>
          <a:ext cx="0" cy="0"/>
          <a:chOff x="0" y="0"/>
          <a:chExt cx="0" cy="0"/>
        </a:xfrm>
      </p:grpSpPr>
      <p:pic>
        <p:nvPicPr>
          <p:cNvPr id="197" name="Google Shape;197;p28"/>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98" name="Google Shape;198;p28"/>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199" name="Google Shape;199;p28"/>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200" name="Google Shape;200;p28"/>
          <p:cNvSpPr txBox="1"/>
          <p:nvPr/>
        </p:nvSpPr>
        <p:spPr>
          <a:xfrm>
            <a:off x="1515900" y="2067150"/>
            <a:ext cx="64170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2100">
                <a:solidFill>
                  <a:schemeClr val="lt1"/>
                </a:solidFill>
                <a:latin typeface="Montserrat"/>
                <a:ea typeface="Montserrat"/>
                <a:cs typeface="Montserrat"/>
                <a:sym typeface="Montserrat"/>
              </a:rPr>
              <a:t>Data Preprocessing</a:t>
            </a:r>
            <a:endParaRPr b="0" i="0" sz="21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4" name="Shape 204"/>
        <p:cNvGrpSpPr/>
        <p:nvPr/>
      </p:nvGrpSpPr>
      <p:grpSpPr>
        <a:xfrm>
          <a:off x="0" y="0"/>
          <a:ext cx="0" cy="0"/>
          <a:chOff x="0" y="0"/>
          <a:chExt cx="0" cy="0"/>
        </a:xfrm>
      </p:grpSpPr>
      <p:pic>
        <p:nvPicPr>
          <p:cNvPr id="205" name="Google Shape;205;p29"/>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06" name="Google Shape;206;p29"/>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207" name="Google Shape;207;p29"/>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08" name="Google Shape;208;p2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209" name="Google Shape;209;p29"/>
          <p:cNvSpPr txBox="1"/>
          <p:nvPr/>
        </p:nvSpPr>
        <p:spPr>
          <a:xfrm>
            <a:off x="648600" y="807725"/>
            <a:ext cx="5853300" cy="24693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Preprocessing Data Customer Churn</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15000"/>
              </a:lnSpc>
              <a:spcBef>
                <a:spcPts val="1000"/>
              </a:spcBef>
              <a:spcAft>
                <a:spcPts val="0"/>
              </a:spcAft>
              <a:buClr>
                <a:srgbClr val="000000"/>
              </a:buClr>
              <a:buSzPts val="1100"/>
              <a:buFont typeface="Montserrat"/>
              <a:buChar char="●"/>
            </a:pPr>
            <a:r>
              <a:rPr lang="en" sz="1100">
                <a:latin typeface="Montserrat"/>
                <a:ea typeface="Montserrat"/>
                <a:cs typeface="Montserrat"/>
                <a:sym typeface="Montserrat"/>
              </a:rPr>
              <a:t>Sebelum dilakukan pemodelan, data dilakukan preprocessing untuk memastikan data siap digunakan dalam pemodelan. </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lang="en" sz="1100">
                <a:latin typeface="Montserrat"/>
                <a:ea typeface="Montserrat"/>
                <a:cs typeface="Montserrat"/>
                <a:sym typeface="Montserrat"/>
              </a:rPr>
              <a:t>Sebelumnya sudah diketahui bahwa data tidak ada missing dan duplicates value. </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Clr>
                <a:srgbClr val="000000"/>
              </a:buClr>
              <a:buSzPts val="1100"/>
              <a:buFont typeface="Montserrat"/>
              <a:buChar char="●"/>
            </a:pPr>
            <a:r>
              <a:rPr lang="en" sz="1100">
                <a:latin typeface="Montserrat"/>
                <a:ea typeface="Montserrat"/>
                <a:cs typeface="Montserrat"/>
                <a:sym typeface="Montserrat"/>
              </a:rPr>
              <a:t>Oleh karena itu data langsung dilakukan label encoding untuk mengubah data categorical ordinal menjadi numerical dengan code berikut:</a:t>
            </a:r>
            <a:endParaRPr sz="1100">
              <a:latin typeface="Montserrat"/>
              <a:ea typeface="Montserrat"/>
              <a:cs typeface="Montserrat"/>
              <a:sym typeface="Montserrat"/>
            </a:endParaRPr>
          </a:p>
        </p:txBody>
      </p:sp>
      <p:pic>
        <p:nvPicPr>
          <p:cNvPr id="210" name="Google Shape;210;p29"/>
          <p:cNvPicPr preferRelativeResize="0"/>
          <p:nvPr/>
        </p:nvPicPr>
        <p:blipFill>
          <a:blip r:embed="rId5">
            <a:alphaModFix/>
          </a:blip>
          <a:stretch>
            <a:fillRect/>
          </a:stretch>
        </p:blipFill>
        <p:spPr>
          <a:xfrm>
            <a:off x="796187" y="3075375"/>
            <a:ext cx="5558124" cy="141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214" name="Shape 214"/>
        <p:cNvGrpSpPr/>
        <p:nvPr/>
      </p:nvGrpSpPr>
      <p:grpSpPr>
        <a:xfrm>
          <a:off x="0" y="0"/>
          <a:ext cx="0" cy="0"/>
          <a:chOff x="0" y="0"/>
          <a:chExt cx="0" cy="0"/>
        </a:xfrm>
      </p:grpSpPr>
      <p:pic>
        <p:nvPicPr>
          <p:cNvPr id="215" name="Google Shape;215;p30"/>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216" name="Google Shape;216;p30"/>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217" name="Google Shape;217;p30"/>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218" name="Google Shape;218;p30"/>
          <p:cNvSpPr txBox="1"/>
          <p:nvPr/>
        </p:nvSpPr>
        <p:spPr>
          <a:xfrm>
            <a:off x="1515900" y="2067150"/>
            <a:ext cx="64170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2100">
                <a:solidFill>
                  <a:schemeClr val="lt1"/>
                </a:solidFill>
                <a:latin typeface="Montserrat"/>
                <a:ea typeface="Montserrat"/>
                <a:cs typeface="Montserrat"/>
                <a:sym typeface="Montserrat"/>
              </a:rPr>
              <a:t>Model Selection</a:t>
            </a:r>
            <a:endParaRPr b="0" i="0" sz="21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pic>
        <p:nvPicPr>
          <p:cNvPr id="223" name="Google Shape;223;p3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24" name="Google Shape;224;p31"/>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225" name="Google Shape;225;p3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26" name="Google Shape;226;p31"/>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227" name="Google Shape;227;p31"/>
          <p:cNvSpPr txBox="1"/>
          <p:nvPr/>
        </p:nvSpPr>
        <p:spPr>
          <a:xfrm>
            <a:off x="648600" y="807725"/>
            <a:ext cx="5892600" cy="36714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Pemilihan Model</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15000"/>
              </a:lnSpc>
              <a:spcBef>
                <a:spcPts val="1000"/>
              </a:spcBef>
              <a:spcAft>
                <a:spcPts val="0"/>
              </a:spcAft>
              <a:buClr>
                <a:srgbClr val="000000"/>
              </a:buClr>
              <a:buSzPts val="1100"/>
              <a:buFont typeface="Montserrat"/>
              <a:buChar char="●"/>
            </a:pPr>
            <a:r>
              <a:rPr lang="en" sz="1100">
                <a:latin typeface="Montserrat"/>
                <a:ea typeface="Montserrat"/>
                <a:cs typeface="Montserrat"/>
                <a:sym typeface="Montserrat"/>
              </a:rPr>
              <a:t>Dalam memilih model, kami menggunakan pendekatan </a:t>
            </a:r>
            <a:r>
              <a:rPr b="1" lang="en" sz="1100">
                <a:latin typeface="Montserrat"/>
                <a:ea typeface="Montserrat"/>
                <a:cs typeface="Montserrat"/>
                <a:sym typeface="Montserrat"/>
              </a:rPr>
              <a:t>algoritma neural network</a:t>
            </a:r>
            <a:r>
              <a:rPr lang="en" sz="1100">
                <a:latin typeface="Montserrat"/>
                <a:ea typeface="Montserrat"/>
                <a:cs typeface="Montserrat"/>
                <a:sym typeface="Montserrat"/>
              </a:rPr>
              <a:t> dan juga </a:t>
            </a:r>
            <a:r>
              <a:rPr b="1" lang="en" sz="1100">
                <a:latin typeface="Montserrat"/>
                <a:ea typeface="Montserrat"/>
                <a:cs typeface="Montserrat"/>
                <a:sym typeface="Montserrat"/>
              </a:rPr>
              <a:t>supervised learning sederhana</a:t>
            </a:r>
            <a:endParaRPr b="1"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Algoritma Neural Network yang digunakan:</a:t>
            </a:r>
            <a:endParaRPr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b="1" lang="en" sz="1100">
                <a:latin typeface="Montserrat"/>
                <a:ea typeface="Montserrat"/>
                <a:cs typeface="Montserrat"/>
                <a:sym typeface="Montserrat"/>
              </a:rPr>
              <a:t>Deep Neural Network (DNN)</a:t>
            </a:r>
            <a:endParaRPr b="1" sz="1100">
              <a:latin typeface="Montserrat"/>
              <a:ea typeface="Montserrat"/>
              <a:cs typeface="Montserrat"/>
              <a:sym typeface="Montserrat"/>
            </a:endParaRPr>
          </a:p>
          <a:p>
            <a:pPr indent="-298450" lvl="1" marL="914400" marR="0" rtl="0" algn="l">
              <a:lnSpc>
                <a:spcPct val="115000"/>
              </a:lnSpc>
              <a:spcBef>
                <a:spcPts val="0"/>
              </a:spcBef>
              <a:spcAft>
                <a:spcPts val="0"/>
              </a:spcAft>
              <a:buSzPts val="1100"/>
              <a:buFont typeface="Montserrat"/>
              <a:buChar char="○"/>
            </a:pPr>
            <a:r>
              <a:rPr b="1" lang="en" sz="1100">
                <a:latin typeface="Montserrat"/>
                <a:ea typeface="Montserrat"/>
                <a:cs typeface="Montserrat"/>
                <a:sym typeface="Montserrat"/>
              </a:rPr>
              <a:t>Convolutional Neural Network (CNN)</a:t>
            </a:r>
            <a:endParaRPr b="1"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Sedangkan Algoritma Supervised Learning sederhana yang digunakan yaitu:</a:t>
            </a:r>
            <a:endParaRPr sz="1100">
              <a:latin typeface="Montserrat"/>
              <a:ea typeface="Montserrat"/>
              <a:cs typeface="Montserrat"/>
              <a:sym typeface="Montserrat"/>
            </a:endParaRPr>
          </a:p>
          <a:p>
            <a:pPr indent="-298450" lvl="1" marL="914400" rtl="0" algn="l">
              <a:lnSpc>
                <a:spcPct val="115000"/>
              </a:lnSpc>
              <a:spcBef>
                <a:spcPts val="0"/>
              </a:spcBef>
              <a:spcAft>
                <a:spcPts val="0"/>
              </a:spcAft>
              <a:buSzPts val="1100"/>
              <a:buFont typeface="Montserrat"/>
              <a:buChar char="○"/>
            </a:pPr>
            <a:r>
              <a:rPr b="1" lang="en" sz="1100">
                <a:latin typeface="Montserrat"/>
                <a:ea typeface="Montserrat"/>
                <a:cs typeface="Montserrat"/>
                <a:sym typeface="Montserrat"/>
              </a:rPr>
              <a:t>ExtraTree Classifier</a:t>
            </a:r>
            <a:endParaRPr b="1" sz="1100">
              <a:latin typeface="Montserrat"/>
              <a:ea typeface="Montserrat"/>
              <a:cs typeface="Montserrat"/>
              <a:sym typeface="Montserrat"/>
            </a:endParaRPr>
          </a:p>
          <a:p>
            <a:pPr indent="-298450" lvl="1" marL="914400" rtl="0" algn="l">
              <a:lnSpc>
                <a:spcPct val="115000"/>
              </a:lnSpc>
              <a:spcBef>
                <a:spcPts val="0"/>
              </a:spcBef>
              <a:spcAft>
                <a:spcPts val="0"/>
              </a:spcAft>
              <a:buSzPts val="1100"/>
              <a:buFont typeface="Montserrat"/>
              <a:buChar char="○"/>
            </a:pPr>
            <a:r>
              <a:rPr b="1" lang="en" sz="1100">
                <a:latin typeface="Montserrat"/>
                <a:ea typeface="Montserrat"/>
                <a:cs typeface="Montserrat"/>
                <a:sym typeface="Montserrat"/>
              </a:rPr>
              <a:t>XG Boost</a:t>
            </a:r>
            <a:endParaRPr b="1" sz="1100">
              <a:latin typeface="Montserrat"/>
              <a:ea typeface="Montserrat"/>
              <a:cs typeface="Montserrat"/>
              <a:sym typeface="Montserrat"/>
            </a:endParaRPr>
          </a:p>
          <a:p>
            <a:pPr indent="-298450" lvl="1" marL="914400" rtl="0" algn="l">
              <a:lnSpc>
                <a:spcPct val="115000"/>
              </a:lnSpc>
              <a:spcBef>
                <a:spcPts val="0"/>
              </a:spcBef>
              <a:spcAft>
                <a:spcPts val="0"/>
              </a:spcAft>
              <a:buSzPts val="1100"/>
              <a:buFont typeface="Montserrat"/>
              <a:buChar char="○"/>
            </a:pPr>
            <a:r>
              <a:rPr b="1" lang="en" sz="1100">
                <a:latin typeface="Montserrat"/>
                <a:ea typeface="Montserrat"/>
                <a:cs typeface="Montserrat"/>
                <a:sym typeface="Montserrat"/>
              </a:rPr>
              <a:t>Passive Aggressive</a:t>
            </a:r>
            <a:endParaRPr b="1" sz="1100">
              <a:latin typeface="Montserrat"/>
              <a:ea typeface="Montserrat"/>
              <a:cs typeface="Montserrat"/>
              <a:sym typeface="Montserrat"/>
            </a:endParaRPr>
          </a:p>
          <a:p>
            <a:pPr indent="-298450" lvl="1" marL="914400" rtl="0" algn="l">
              <a:lnSpc>
                <a:spcPct val="115000"/>
              </a:lnSpc>
              <a:spcBef>
                <a:spcPts val="0"/>
              </a:spcBef>
              <a:spcAft>
                <a:spcPts val="0"/>
              </a:spcAft>
              <a:buSzPts val="1100"/>
              <a:buFont typeface="Montserrat"/>
              <a:buChar char="○"/>
            </a:pPr>
            <a:r>
              <a:rPr b="1" lang="en" sz="1100">
                <a:latin typeface="Montserrat"/>
                <a:ea typeface="Montserrat"/>
                <a:cs typeface="Montserrat"/>
                <a:sym typeface="Montserrat"/>
              </a:rPr>
              <a:t>Logistic Regression</a:t>
            </a:r>
            <a:endParaRPr b="1" sz="110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63" name="Google Shape;63;p14"/>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64" name="Google Shape;64;p14"/>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65" name="Google Shape;65;p14"/>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Anggota Tim</a:t>
            </a:r>
            <a:endParaRPr>
              <a:solidFill>
                <a:srgbClr val="761A79"/>
              </a:solidFill>
              <a:latin typeface="Montserrat ExtraBold"/>
              <a:ea typeface="Montserrat ExtraBold"/>
              <a:cs typeface="Montserrat ExtraBold"/>
              <a:sym typeface="Montserrat ExtraBold"/>
            </a:endParaRPr>
          </a:p>
        </p:txBody>
      </p:sp>
      <p:graphicFrame>
        <p:nvGraphicFramePr>
          <p:cNvPr id="66" name="Google Shape;66;p14"/>
          <p:cNvGraphicFramePr/>
          <p:nvPr/>
        </p:nvGraphicFramePr>
        <p:xfrm>
          <a:off x="1763375" y="1844100"/>
          <a:ext cx="3000000" cy="3000000"/>
        </p:xfrm>
        <a:graphic>
          <a:graphicData uri="http://schemas.openxmlformats.org/drawingml/2006/table">
            <a:tbl>
              <a:tblPr>
                <a:noFill/>
                <a:tableStyleId>{A285E5F1-1FA6-40A7-9A44-0DD1D5B6409C}</a:tableStyleId>
              </a:tblPr>
              <a:tblGrid>
                <a:gridCol w="1800400"/>
                <a:gridCol w="3816825"/>
              </a:tblGrid>
              <a:tr h="363825">
                <a:tc>
                  <a:txBody>
                    <a:bodyPr/>
                    <a:lstStyle/>
                    <a:p>
                      <a:pPr indent="0" lvl="0" marL="0" rtl="0" algn="ctr">
                        <a:lnSpc>
                          <a:spcPct val="115000"/>
                        </a:lnSpc>
                        <a:spcBef>
                          <a:spcPts val="0"/>
                        </a:spcBef>
                        <a:spcAft>
                          <a:spcPts val="0"/>
                        </a:spcAft>
                        <a:buNone/>
                      </a:pPr>
                      <a:r>
                        <a:rPr b="1" lang="en" sz="1000">
                          <a:solidFill>
                            <a:srgbClr val="FFFFFF"/>
                          </a:solidFill>
                          <a:latin typeface="Montserrat"/>
                          <a:ea typeface="Montserrat"/>
                          <a:cs typeface="Montserrat"/>
                          <a:sym typeface="Montserrat"/>
                        </a:rPr>
                        <a:t>TIM</a:t>
                      </a:r>
                      <a:endParaRPr b="1" sz="1000">
                        <a:solidFill>
                          <a:srgbClr val="FFFFFF"/>
                        </a:solidFill>
                        <a:latin typeface="Montserrat"/>
                        <a:ea typeface="Montserrat"/>
                        <a:cs typeface="Montserrat"/>
                        <a:sym typeface="Montserrat"/>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733572"/>
                    </a:solidFill>
                  </a:tcPr>
                </a:tc>
                <a:tc>
                  <a:txBody>
                    <a:bodyPr/>
                    <a:lstStyle/>
                    <a:p>
                      <a:pPr indent="0" lvl="0" marL="0" rtl="0" algn="ctr">
                        <a:lnSpc>
                          <a:spcPct val="115000"/>
                        </a:lnSpc>
                        <a:spcBef>
                          <a:spcPts val="0"/>
                        </a:spcBef>
                        <a:spcAft>
                          <a:spcPts val="0"/>
                        </a:spcAft>
                        <a:buNone/>
                      </a:pPr>
                      <a:r>
                        <a:rPr b="1" lang="en" sz="1000">
                          <a:solidFill>
                            <a:srgbClr val="FFFFFF"/>
                          </a:solidFill>
                          <a:latin typeface="Montserrat"/>
                          <a:ea typeface="Montserrat"/>
                          <a:cs typeface="Montserrat"/>
                          <a:sym typeface="Montserrat"/>
                        </a:rPr>
                        <a:t>NAMA</a:t>
                      </a:r>
                      <a:endParaRPr b="1" sz="1000">
                        <a:solidFill>
                          <a:srgbClr val="FFFFFF"/>
                        </a:solidFill>
                        <a:latin typeface="Montserrat"/>
                        <a:ea typeface="Montserrat"/>
                        <a:cs typeface="Montserrat"/>
                        <a:sym typeface="Montserrat"/>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733572"/>
                    </a:solidFill>
                  </a:tcPr>
                </a:tc>
              </a:tr>
              <a:tr h="363825">
                <a:tc rowSpan="2">
                  <a:txBody>
                    <a:bodyPr/>
                    <a:lstStyle/>
                    <a:p>
                      <a:pPr indent="0" lvl="0" marL="0" rtl="0" algn="ctr">
                        <a:lnSpc>
                          <a:spcPct val="138000"/>
                        </a:lnSpc>
                        <a:spcBef>
                          <a:spcPts val="0"/>
                        </a:spcBef>
                        <a:spcAft>
                          <a:spcPts val="0"/>
                        </a:spcAft>
                        <a:buClr>
                          <a:srgbClr val="000000"/>
                        </a:buClr>
                        <a:buSzPts val="1100"/>
                        <a:buFont typeface="Arial"/>
                        <a:buNone/>
                      </a:pPr>
                      <a:r>
                        <a:rPr b="1" lang="en" sz="1000">
                          <a:latin typeface="Montserrat"/>
                          <a:ea typeface="Montserrat"/>
                          <a:cs typeface="Montserrat"/>
                          <a:sym typeface="Montserrat"/>
                        </a:rPr>
                        <a:t>Group 3 DS 3</a:t>
                      </a:r>
                      <a:endParaRPr b="1" sz="1000">
                        <a:solidFill>
                          <a:srgbClr val="000000"/>
                        </a:solidFill>
                        <a:latin typeface="Montserrat"/>
                        <a:ea typeface="Montserrat"/>
                        <a:cs typeface="Montserrat"/>
                        <a:sym typeface="Montserrat"/>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c>
                  <a:txBody>
                    <a:bodyPr/>
                    <a:lstStyle/>
                    <a:p>
                      <a:pPr indent="0" lvl="0" marL="0" rtl="0" algn="l">
                        <a:lnSpc>
                          <a:spcPct val="138000"/>
                        </a:lnSpc>
                        <a:spcBef>
                          <a:spcPts val="0"/>
                        </a:spcBef>
                        <a:spcAft>
                          <a:spcPts val="0"/>
                        </a:spcAft>
                        <a:buNone/>
                      </a:pPr>
                      <a:r>
                        <a:rPr lang="en" sz="1000">
                          <a:latin typeface="Montserrat"/>
                          <a:ea typeface="Montserrat"/>
                          <a:cs typeface="Montserrat"/>
                          <a:sym typeface="Montserrat"/>
                        </a:rPr>
                        <a:t>Indiarto Aji Begawan</a:t>
                      </a:r>
                      <a:endParaRPr sz="1000">
                        <a:latin typeface="Montserrat"/>
                        <a:ea typeface="Montserrat"/>
                        <a:cs typeface="Montserrat"/>
                        <a:sym typeface="Montserrat"/>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r h="363825">
                <a:tc vMerge="1"/>
                <a:tc>
                  <a:txBody>
                    <a:bodyPr/>
                    <a:lstStyle/>
                    <a:p>
                      <a:pPr indent="0" lvl="0" marL="0" rtl="0" algn="l">
                        <a:lnSpc>
                          <a:spcPct val="138000"/>
                        </a:lnSpc>
                        <a:spcBef>
                          <a:spcPts val="0"/>
                        </a:spcBef>
                        <a:spcAft>
                          <a:spcPts val="0"/>
                        </a:spcAft>
                        <a:buNone/>
                      </a:pPr>
                      <a:r>
                        <a:rPr lang="en" sz="1000">
                          <a:solidFill>
                            <a:schemeClr val="dk1"/>
                          </a:solidFill>
                          <a:latin typeface="Montserrat"/>
                          <a:ea typeface="Montserrat"/>
                          <a:cs typeface="Montserrat"/>
                          <a:sym typeface="Montserrat"/>
                        </a:rPr>
                        <a:t>Nabbil Gibran Winitaris Entyo</a:t>
                      </a:r>
                      <a:endParaRPr/>
                    </a:p>
                  </a:txBody>
                  <a:tcPr marT="19050" marB="19050" marR="28575" marL="2857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1" name="Shape 231"/>
        <p:cNvGrpSpPr/>
        <p:nvPr/>
      </p:nvGrpSpPr>
      <p:grpSpPr>
        <a:xfrm>
          <a:off x="0" y="0"/>
          <a:ext cx="0" cy="0"/>
          <a:chOff x="0" y="0"/>
          <a:chExt cx="0" cy="0"/>
        </a:xfrm>
      </p:grpSpPr>
      <p:pic>
        <p:nvPicPr>
          <p:cNvPr id="232" name="Google Shape;232;p32"/>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33" name="Google Shape;233;p32"/>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234" name="Google Shape;234;p32"/>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35" name="Google Shape;235;p32"/>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236" name="Google Shape;236;p32"/>
          <p:cNvSpPr txBox="1"/>
          <p:nvPr/>
        </p:nvSpPr>
        <p:spPr>
          <a:xfrm>
            <a:off x="648600" y="807725"/>
            <a:ext cx="5892600" cy="36714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Algoritma Neural Network</a:t>
            </a:r>
            <a:endParaRPr b="0" i="0" sz="1000" u="none" cap="none" strike="noStrike">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Neural network kami gunakan karena dapat memodelkan hubungan yang kompleks antara fitur dan target. Model seringkali menghasilkan hasil yang baik, terutama pada dataset yang besar dan kompleks, meskipun memerlukan komputasi yang signifikan, penyetelan yang hati-hati, dan waktu komputasi yang lebih lama. </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Dari distribusi data yang ada terlihat bahwa tidak banyak tingkat korelasi yang dihasilkan terhadap churn. Harapannya dengan model yang kompleks ini, didapatkan hasil lebih akurat. </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Oleh karena itu, kami mencaoba menggunakan </a:t>
            </a:r>
            <a:r>
              <a:rPr b="1" lang="en" sz="1100">
                <a:latin typeface="Montserrat"/>
                <a:ea typeface="Montserrat"/>
                <a:cs typeface="Montserrat"/>
                <a:sym typeface="Montserrat"/>
              </a:rPr>
              <a:t>Deep Neural Network (DNN) </a:t>
            </a:r>
            <a:r>
              <a:rPr lang="en" sz="1100">
                <a:latin typeface="Montserrat"/>
                <a:ea typeface="Montserrat"/>
                <a:cs typeface="Montserrat"/>
                <a:sym typeface="Montserrat"/>
              </a:rPr>
              <a:t>dan </a:t>
            </a:r>
            <a:r>
              <a:rPr b="1" lang="en" sz="1100">
                <a:latin typeface="Montserrat"/>
                <a:ea typeface="Montserrat"/>
                <a:cs typeface="Montserrat"/>
                <a:sym typeface="Montserrat"/>
              </a:rPr>
              <a:t>Convolutional Neural Network (CNN)</a:t>
            </a:r>
            <a:r>
              <a:rPr lang="en" sz="1100">
                <a:latin typeface="Montserrat"/>
                <a:ea typeface="Montserrat"/>
                <a:cs typeface="Montserrat"/>
                <a:sym typeface="Montserrat"/>
              </a:rPr>
              <a:t> sebagai metode neural network kami.</a:t>
            </a:r>
            <a:endParaRPr sz="1100">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pic>
        <p:nvPicPr>
          <p:cNvPr id="241" name="Google Shape;241;p33"/>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42" name="Google Shape;242;p33"/>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243" name="Google Shape;243;p33"/>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44" name="Google Shape;244;p33"/>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245" name="Google Shape;245;p33"/>
          <p:cNvSpPr txBox="1"/>
          <p:nvPr/>
        </p:nvSpPr>
        <p:spPr>
          <a:xfrm>
            <a:off x="628950" y="837225"/>
            <a:ext cx="5892600" cy="36714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Supervised Learning Sederhana</a:t>
            </a:r>
            <a:endParaRPr b="0" i="0" sz="1000" u="none" cap="none" strike="noStrike">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Supervised learning kami gunakan untuk melakukan prediksi klasifikasi karena algoritma dalam supervised learning belajar dari data latihan yang sudah diberi label (data train) dan menggunakan informasi ini untuk membuat prediksi tentang label kelas untuk data baru yang belum dilihat sebelumnya.</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Dari adanya data yang tersedia (data train dan data test) kami mencoba membandingkan model yang dilatih menggunakan label dengan supervised learning terhadap model yang dilatih langsung dengan neural network</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Dengan supervised learning yang lebih sederhana, maka didapatkan hasil komputasi yang lebih cepat namun dapat tetap akurat dan dipercaya</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Oleh karena itu kami menggunakan algoritma ExtraTree Classifier, XG Boost, Passive Aggressive, dan Logistic Regression</a:t>
            </a:r>
            <a:endParaRPr sz="11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249" name="Shape 249"/>
        <p:cNvGrpSpPr/>
        <p:nvPr/>
      </p:nvGrpSpPr>
      <p:grpSpPr>
        <a:xfrm>
          <a:off x="0" y="0"/>
          <a:ext cx="0" cy="0"/>
          <a:chOff x="0" y="0"/>
          <a:chExt cx="0" cy="0"/>
        </a:xfrm>
      </p:grpSpPr>
      <p:pic>
        <p:nvPicPr>
          <p:cNvPr id="250" name="Google Shape;250;p34"/>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251" name="Google Shape;251;p34"/>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252" name="Google Shape;252;p34"/>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253" name="Google Shape;253;p34"/>
          <p:cNvSpPr txBox="1"/>
          <p:nvPr/>
        </p:nvSpPr>
        <p:spPr>
          <a:xfrm>
            <a:off x="1515900" y="2067150"/>
            <a:ext cx="64170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2100">
                <a:solidFill>
                  <a:schemeClr val="lt1"/>
                </a:solidFill>
                <a:latin typeface="Montserrat"/>
                <a:ea typeface="Montserrat"/>
                <a:cs typeface="Montserrat"/>
                <a:sym typeface="Montserrat"/>
              </a:rPr>
              <a:t>Result Comparison</a:t>
            </a:r>
            <a:endParaRPr b="0" i="0" sz="21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7" name="Shape 257"/>
        <p:cNvGrpSpPr/>
        <p:nvPr/>
      </p:nvGrpSpPr>
      <p:grpSpPr>
        <a:xfrm>
          <a:off x="0" y="0"/>
          <a:ext cx="0" cy="0"/>
          <a:chOff x="0" y="0"/>
          <a:chExt cx="0" cy="0"/>
        </a:xfrm>
      </p:grpSpPr>
      <p:pic>
        <p:nvPicPr>
          <p:cNvPr id="258" name="Google Shape;258;p3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59" name="Google Shape;259;p35"/>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260" name="Google Shape;260;p3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61" name="Google Shape;261;p3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262" name="Google Shape;262;p35"/>
          <p:cNvSpPr txBox="1"/>
          <p:nvPr/>
        </p:nvSpPr>
        <p:spPr>
          <a:xfrm>
            <a:off x="628950" y="837225"/>
            <a:ext cx="5892600" cy="36714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Hasil Evaluasi Model Klasifikasi Churn</a:t>
            </a:r>
            <a:endParaRPr b="0" i="0" sz="1000" u="none" cap="none" strike="noStrike">
              <a:solidFill>
                <a:srgbClr val="000000"/>
              </a:solidFill>
              <a:latin typeface="Montserrat Medium"/>
              <a:ea typeface="Montserrat Medium"/>
              <a:cs typeface="Montserrat Medium"/>
              <a:sym typeface="Montserrat Medium"/>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Dalam melakukan evaluasi model kami menggunakan Precision, Recall, dan F1-Score.</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b="1" lang="en" sz="1100">
                <a:latin typeface="Montserrat"/>
                <a:ea typeface="Montserrat"/>
                <a:cs typeface="Montserrat"/>
                <a:sym typeface="Montserrat"/>
              </a:rPr>
              <a:t>Precision</a:t>
            </a:r>
            <a:r>
              <a:rPr lang="en" sz="1100">
                <a:latin typeface="Montserrat"/>
                <a:ea typeface="Montserrat"/>
                <a:cs typeface="Montserrat"/>
                <a:sym typeface="Montserrat"/>
              </a:rPr>
              <a:t> kami gunakan untuk mengukur seberapa sering prediksi positif model benar. Dihitung sebagai jumlah prediksi positif yang benar (true positives) dibagi dengan total jumlah prediksi positif yang dilakukan oleh model (true positives dan false positives).</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b="1" lang="en" sz="1100">
                <a:latin typeface="Montserrat"/>
                <a:ea typeface="Montserrat"/>
                <a:cs typeface="Montserrat"/>
                <a:sym typeface="Montserrat"/>
              </a:rPr>
              <a:t>Recall </a:t>
            </a:r>
            <a:r>
              <a:rPr lang="en" sz="1100">
                <a:latin typeface="Montserrat"/>
                <a:ea typeface="Montserrat"/>
                <a:cs typeface="Montserrat"/>
                <a:sym typeface="Montserrat"/>
              </a:rPr>
              <a:t>kami gunakan untuk mengukur seberapa sering model dapat menemukan semua instance positif yang sebenarnya. Ini dihitung sebagai jumlah prediksi positif yang benar (true positives) dibagi dengan total jumlah instance positif yang sebenarnya (true positives dan false negatives).</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b="1" lang="en" sz="1100">
                <a:latin typeface="Montserrat"/>
                <a:ea typeface="Montserrat"/>
                <a:cs typeface="Montserrat"/>
                <a:sym typeface="Montserrat"/>
              </a:rPr>
              <a:t>F1-Score</a:t>
            </a:r>
            <a:r>
              <a:rPr lang="en" sz="1100">
                <a:latin typeface="Montserrat"/>
                <a:ea typeface="Montserrat"/>
                <a:cs typeface="Montserrat"/>
                <a:sym typeface="Montserrat"/>
              </a:rPr>
              <a:t> kami gunakan untuk mengukut rata-rata harmonik dari presisi dan recall. Ini memberikan keseimbangan antara presisi dan recall.</a:t>
            </a:r>
            <a:endParaRPr sz="800">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6" name="Shape 266"/>
        <p:cNvGrpSpPr/>
        <p:nvPr/>
      </p:nvGrpSpPr>
      <p:grpSpPr>
        <a:xfrm>
          <a:off x="0" y="0"/>
          <a:ext cx="0" cy="0"/>
          <a:chOff x="0" y="0"/>
          <a:chExt cx="0" cy="0"/>
        </a:xfrm>
      </p:grpSpPr>
      <p:pic>
        <p:nvPicPr>
          <p:cNvPr id="267" name="Google Shape;267;p36"/>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68" name="Google Shape;268;p36"/>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269" name="Google Shape;269;p36"/>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70" name="Google Shape;270;p36"/>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Neural Network</a:t>
            </a:r>
            <a:endParaRPr>
              <a:solidFill>
                <a:srgbClr val="761A79"/>
              </a:solidFill>
              <a:latin typeface="Montserrat ExtraBold"/>
              <a:ea typeface="Montserrat ExtraBold"/>
              <a:cs typeface="Montserrat ExtraBold"/>
              <a:sym typeface="Montserrat ExtraBold"/>
            </a:endParaRPr>
          </a:p>
        </p:txBody>
      </p:sp>
      <p:sp>
        <p:nvSpPr>
          <p:cNvPr id="271" name="Google Shape;271;p36"/>
          <p:cNvSpPr txBox="1"/>
          <p:nvPr/>
        </p:nvSpPr>
        <p:spPr>
          <a:xfrm>
            <a:off x="882525" y="717100"/>
            <a:ext cx="2597400" cy="3531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1000"/>
              </a:spcBef>
              <a:spcAft>
                <a:spcPts val="0"/>
              </a:spcAft>
              <a:buClr>
                <a:srgbClr val="000000"/>
              </a:buClr>
              <a:buSzPts val="1100"/>
              <a:buFont typeface="Arial"/>
              <a:buNone/>
            </a:pPr>
            <a:r>
              <a:rPr b="1" lang="en" sz="1500">
                <a:solidFill>
                  <a:srgbClr val="743673"/>
                </a:solidFill>
                <a:highlight>
                  <a:srgbClr val="FFFFFF"/>
                </a:highlight>
                <a:latin typeface="Montserrat"/>
                <a:ea typeface="Montserrat"/>
                <a:cs typeface="Montserrat"/>
                <a:sym typeface="Montserrat"/>
              </a:rPr>
              <a:t>Deep Neural Network</a:t>
            </a:r>
            <a:endParaRPr b="0" i="0" sz="1000" u="none" cap="none" strike="noStrike">
              <a:solidFill>
                <a:srgbClr val="000000"/>
              </a:solidFill>
              <a:latin typeface="Montserrat"/>
              <a:ea typeface="Montserrat"/>
              <a:cs typeface="Montserrat"/>
              <a:sym typeface="Montserrat"/>
            </a:endParaRPr>
          </a:p>
        </p:txBody>
      </p:sp>
      <p:pic>
        <p:nvPicPr>
          <p:cNvPr id="272" name="Google Shape;272;p36"/>
          <p:cNvPicPr preferRelativeResize="0"/>
          <p:nvPr/>
        </p:nvPicPr>
        <p:blipFill>
          <a:blip r:embed="rId5">
            <a:alphaModFix/>
          </a:blip>
          <a:stretch>
            <a:fillRect/>
          </a:stretch>
        </p:blipFill>
        <p:spPr>
          <a:xfrm>
            <a:off x="1034297" y="1102206"/>
            <a:ext cx="2293851" cy="1862318"/>
          </a:xfrm>
          <a:prstGeom prst="rect">
            <a:avLst/>
          </a:prstGeom>
          <a:noFill/>
          <a:ln>
            <a:noFill/>
          </a:ln>
        </p:spPr>
      </p:pic>
      <p:graphicFrame>
        <p:nvGraphicFramePr>
          <p:cNvPr id="273" name="Google Shape;273;p36"/>
          <p:cNvGraphicFramePr/>
          <p:nvPr/>
        </p:nvGraphicFramePr>
        <p:xfrm>
          <a:off x="480425" y="2996525"/>
          <a:ext cx="3000000" cy="3000000"/>
        </p:xfrm>
        <a:graphic>
          <a:graphicData uri="http://schemas.openxmlformats.org/drawingml/2006/table">
            <a:tbl>
              <a:tblPr>
                <a:noFill/>
                <a:tableStyleId>{A285E5F1-1FA6-40A7-9A44-0DD1D5B6409C}</a:tableStyleId>
              </a:tblPr>
              <a:tblGrid>
                <a:gridCol w="850400"/>
                <a:gridCol w="850400"/>
                <a:gridCol w="850400"/>
                <a:gridCol w="850400"/>
              </a:tblGrid>
              <a:tr h="335250">
                <a:tc>
                  <a:txBody>
                    <a:bodyPr/>
                    <a:lstStyle/>
                    <a:p>
                      <a:pPr indent="0" lvl="0" marL="0" rtl="0" algn="ctr">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P</a:t>
                      </a:r>
                      <a:r>
                        <a:rPr b="1" lang="en" sz="1000">
                          <a:solidFill>
                            <a:schemeClr val="dk1"/>
                          </a:solidFill>
                          <a:latin typeface="Montserrat"/>
                          <a:ea typeface="Montserrat"/>
                          <a:cs typeface="Montserrat"/>
                          <a:sym typeface="Montserrat"/>
                        </a:rPr>
                        <a:t>recision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R</a:t>
                      </a:r>
                      <a:r>
                        <a:rPr b="1" lang="en" sz="1000">
                          <a:solidFill>
                            <a:schemeClr val="dk1"/>
                          </a:solidFill>
                          <a:latin typeface="Montserrat"/>
                          <a:ea typeface="Montserrat"/>
                          <a:cs typeface="Montserrat"/>
                          <a:sym typeface="Montserrat"/>
                        </a:rPr>
                        <a:t>ecall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F</a:t>
                      </a:r>
                      <a:r>
                        <a:rPr b="1" lang="en" sz="1000">
                          <a:solidFill>
                            <a:schemeClr val="dk1"/>
                          </a:solidFill>
                          <a:latin typeface="Montserrat"/>
                          <a:ea typeface="Montserrat"/>
                          <a:cs typeface="Montserrat"/>
                          <a:sym typeface="Montserrat"/>
                        </a:rPr>
                        <a:t>1-score</a:t>
                      </a:r>
                      <a:endParaRPr b="1"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No 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0.89</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0.91</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0.90</a:t>
                      </a:r>
                      <a:endParaRPr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0.91</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0.89</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0.90</a:t>
                      </a:r>
                      <a:endParaRPr sz="1000">
                        <a:solidFill>
                          <a:schemeClr val="dk1"/>
                        </a:solidFill>
                        <a:latin typeface="Montserrat"/>
                        <a:ea typeface="Montserrat"/>
                        <a:cs typeface="Montserrat"/>
                        <a:sym typeface="Montserrat"/>
                      </a:endParaRPr>
                    </a:p>
                  </a:txBody>
                  <a:tcPr marT="91425" marB="91425" marR="91425" marL="91425"/>
                </a:tc>
              </a:tr>
            </a:tbl>
          </a:graphicData>
        </a:graphic>
      </p:graphicFrame>
      <p:sp>
        <p:nvSpPr>
          <p:cNvPr id="274" name="Google Shape;274;p36"/>
          <p:cNvSpPr txBox="1"/>
          <p:nvPr/>
        </p:nvSpPr>
        <p:spPr>
          <a:xfrm>
            <a:off x="5278675" y="749088"/>
            <a:ext cx="3229200" cy="3531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1000"/>
              </a:spcBef>
              <a:spcAft>
                <a:spcPts val="0"/>
              </a:spcAft>
              <a:buClr>
                <a:srgbClr val="000000"/>
              </a:buClr>
              <a:buSzPts val="1100"/>
              <a:buFont typeface="Arial"/>
              <a:buNone/>
            </a:pPr>
            <a:r>
              <a:rPr b="1" lang="en" sz="1500">
                <a:solidFill>
                  <a:srgbClr val="743673"/>
                </a:solidFill>
                <a:highlight>
                  <a:srgbClr val="FFFFFF"/>
                </a:highlight>
                <a:latin typeface="Montserrat"/>
                <a:ea typeface="Montserrat"/>
                <a:cs typeface="Montserrat"/>
                <a:sym typeface="Montserrat"/>
              </a:rPr>
              <a:t>Convolutional </a:t>
            </a:r>
            <a:r>
              <a:rPr b="1" lang="en" sz="1500">
                <a:solidFill>
                  <a:srgbClr val="743673"/>
                </a:solidFill>
                <a:highlight>
                  <a:srgbClr val="FFFFFF"/>
                </a:highlight>
                <a:latin typeface="Montserrat"/>
                <a:ea typeface="Montserrat"/>
                <a:cs typeface="Montserrat"/>
                <a:sym typeface="Montserrat"/>
              </a:rPr>
              <a:t>Neural Network</a:t>
            </a:r>
            <a:endParaRPr b="0" i="0" sz="1000" u="none" cap="none" strike="noStrike">
              <a:solidFill>
                <a:srgbClr val="000000"/>
              </a:solidFill>
              <a:latin typeface="Montserrat"/>
              <a:ea typeface="Montserrat"/>
              <a:cs typeface="Montserrat"/>
              <a:sym typeface="Montserrat"/>
            </a:endParaRPr>
          </a:p>
        </p:txBody>
      </p:sp>
      <p:pic>
        <p:nvPicPr>
          <p:cNvPr id="275" name="Google Shape;275;p36"/>
          <p:cNvPicPr preferRelativeResize="0"/>
          <p:nvPr/>
        </p:nvPicPr>
        <p:blipFill>
          <a:blip r:embed="rId6">
            <a:alphaModFix/>
          </a:blip>
          <a:stretch>
            <a:fillRect/>
          </a:stretch>
        </p:blipFill>
        <p:spPr>
          <a:xfrm>
            <a:off x="5708238" y="1053225"/>
            <a:ext cx="2370075" cy="1903234"/>
          </a:xfrm>
          <a:prstGeom prst="rect">
            <a:avLst/>
          </a:prstGeom>
          <a:noFill/>
          <a:ln>
            <a:noFill/>
          </a:ln>
        </p:spPr>
      </p:pic>
      <p:graphicFrame>
        <p:nvGraphicFramePr>
          <p:cNvPr id="276" name="Google Shape;276;p36"/>
          <p:cNvGraphicFramePr/>
          <p:nvPr/>
        </p:nvGraphicFramePr>
        <p:xfrm>
          <a:off x="5192475" y="2987000"/>
          <a:ext cx="3000000" cy="3000000"/>
        </p:xfrm>
        <a:graphic>
          <a:graphicData uri="http://schemas.openxmlformats.org/drawingml/2006/table">
            <a:tbl>
              <a:tblPr>
                <a:noFill/>
                <a:tableStyleId>{A285E5F1-1FA6-40A7-9A44-0DD1D5B6409C}</a:tableStyleId>
              </a:tblPr>
              <a:tblGrid>
                <a:gridCol w="850400"/>
                <a:gridCol w="850400"/>
                <a:gridCol w="850400"/>
                <a:gridCol w="850400"/>
              </a:tblGrid>
              <a:tr h="335250">
                <a:tc>
                  <a:txBody>
                    <a:bodyPr/>
                    <a:lstStyle/>
                    <a:p>
                      <a:pPr indent="0" lvl="0" marL="0" rtl="0" algn="ctr">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P</a:t>
                      </a:r>
                      <a:r>
                        <a:rPr b="1" lang="en" sz="1000">
                          <a:solidFill>
                            <a:schemeClr val="dk1"/>
                          </a:solidFill>
                          <a:latin typeface="Montserrat"/>
                          <a:ea typeface="Montserrat"/>
                          <a:cs typeface="Montserrat"/>
                          <a:sym typeface="Montserrat"/>
                        </a:rPr>
                        <a:t>recision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R</a:t>
                      </a:r>
                      <a:r>
                        <a:rPr b="1" lang="en" sz="1000">
                          <a:solidFill>
                            <a:schemeClr val="dk1"/>
                          </a:solidFill>
                          <a:latin typeface="Montserrat"/>
                          <a:ea typeface="Montserrat"/>
                          <a:cs typeface="Montserrat"/>
                          <a:sym typeface="Montserrat"/>
                        </a:rPr>
                        <a:t>ecall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F</a:t>
                      </a:r>
                      <a:r>
                        <a:rPr b="1" lang="en" sz="1000">
                          <a:solidFill>
                            <a:schemeClr val="dk1"/>
                          </a:solidFill>
                          <a:latin typeface="Montserrat"/>
                          <a:ea typeface="Montserrat"/>
                          <a:cs typeface="Montserrat"/>
                          <a:sym typeface="Montserrat"/>
                        </a:rPr>
                        <a:t>1-score</a:t>
                      </a:r>
                      <a:endParaRPr b="1"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No 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0.86</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0.90</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0.88</a:t>
                      </a:r>
                      <a:endParaRPr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0.90</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0.85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0.87</a:t>
                      </a:r>
                      <a:endParaRPr sz="1000">
                        <a:solidFill>
                          <a:schemeClr val="dk1"/>
                        </a:solidFill>
                        <a:latin typeface="Montserrat"/>
                        <a:ea typeface="Montserrat"/>
                        <a:cs typeface="Montserrat"/>
                        <a:sym typeface="Montserrat"/>
                      </a:endParaRPr>
                    </a:p>
                  </a:txBody>
                  <a:tcPr marT="91425" marB="91425" marR="91425" marL="91425"/>
                </a:tc>
              </a:tr>
            </a:tbl>
          </a:graphicData>
        </a:graphic>
      </p:graphicFrame>
      <p:sp>
        <p:nvSpPr>
          <p:cNvPr id="277" name="Google Shape;277;p36"/>
          <p:cNvSpPr txBox="1"/>
          <p:nvPr/>
        </p:nvSpPr>
        <p:spPr>
          <a:xfrm>
            <a:off x="194400" y="4261050"/>
            <a:ext cx="8755200" cy="572700"/>
          </a:xfrm>
          <a:prstGeom prst="rect">
            <a:avLst/>
          </a:prstGeom>
          <a:noFill/>
          <a:ln>
            <a:noFill/>
          </a:ln>
        </p:spPr>
        <p:txBody>
          <a:bodyPr anchorCtr="0" anchor="ctr" bIns="0" lIns="0" spcFirstLastPara="1" rIns="0" wrap="square" tIns="0">
            <a:noAutofit/>
          </a:bodyPr>
          <a:lstStyle/>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Dari hasil neural network yang kami coba didapatkan hasil terbaik untuk model neural network yaitu pada Deep Neural Network dibandingkan Convolutional Neural Network</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Hal ini dikarenakan hubungan antar data banyak yang non-linear sehingga DNN lebih mungkin menangkap pola-pola yang kompleks dan lebih abstrak. Lalu juga dikarenakan ukuran data yang tidak terlalu banyak, sehingga model CNN kurang efektif dalam melakukan pembelajaran yang optimal.</a:t>
            </a:r>
            <a:endParaRPr sz="11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 name="Shape 281"/>
        <p:cNvGrpSpPr/>
        <p:nvPr/>
      </p:nvGrpSpPr>
      <p:grpSpPr>
        <a:xfrm>
          <a:off x="0" y="0"/>
          <a:ext cx="0" cy="0"/>
          <a:chOff x="0" y="0"/>
          <a:chExt cx="0" cy="0"/>
        </a:xfrm>
      </p:grpSpPr>
      <p:pic>
        <p:nvPicPr>
          <p:cNvPr id="282" name="Google Shape;282;p37"/>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83" name="Google Shape;283;p37"/>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284" name="Google Shape;284;p37"/>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285" name="Google Shape;285;p3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Supervised Learning</a:t>
            </a:r>
            <a:endParaRPr>
              <a:solidFill>
                <a:srgbClr val="761A79"/>
              </a:solidFill>
              <a:latin typeface="Montserrat ExtraBold"/>
              <a:ea typeface="Montserrat ExtraBold"/>
              <a:cs typeface="Montserrat ExtraBold"/>
              <a:sym typeface="Montserrat ExtraBold"/>
            </a:endParaRPr>
          </a:p>
        </p:txBody>
      </p:sp>
      <p:sp>
        <p:nvSpPr>
          <p:cNvPr id="286" name="Google Shape;286;p37"/>
          <p:cNvSpPr txBox="1"/>
          <p:nvPr/>
        </p:nvSpPr>
        <p:spPr>
          <a:xfrm>
            <a:off x="961400" y="646750"/>
            <a:ext cx="1804500" cy="6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50">
                <a:solidFill>
                  <a:schemeClr val="dk1"/>
                </a:solidFill>
                <a:latin typeface="Montserrat"/>
                <a:ea typeface="Montserrat"/>
                <a:cs typeface="Montserrat"/>
                <a:sym typeface="Montserrat"/>
              </a:rPr>
              <a:t>ExtraTreesClassifier</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50">
                <a:solidFill>
                  <a:schemeClr val="dk1"/>
                </a:solidFill>
                <a:latin typeface="Montserrat"/>
                <a:ea typeface="Montserrat"/>
                <a:cs typeface="Montserrat"/>
                <a:sym typeface="Montserrat"/>
              </a:rPr>
              <a:t>Train Score 	:  100 %</a:t>
            </a:r>
            <a:endParaRPr sz="105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50">
                <a:solidFill>
                  <a:schemeClr val="dk1"/>
                </a:solidFill>
                <a:latin typeface="Montserrat"/>
                <a:ea typeface="Montserrat"/>
                <a:cs typeface="Montserrat"/>
                <a:sym typeface="Montserrat"/>
              </a:rPr>
              <a:t>Test Score  	:  97.26 %</a:t>
            </a:r>
            <a:endParaRPr>
              <a:solidFill>
                <a:schemeClr val="dk1"/>
              </a:solidFill>
              <a:latin typeface="Montserrat"/>
              <a:ea typeface="Montserrat"/>
              <a:cs typeface="Montserrat"/>
              <a:sym typeface="Montserrat"/>
            </a:endParaRPr>
          </a:p>
        </p:txBody>
      </p:sp>
      <p:sp>
        <p:nvSpPr>
          <p:cNvPr id="287" name="Google Shape;287;p37"/>
          <p:cNvSpPr txBox="1"/>
          <p:nvPr/>
        </p:nvSpPr>
        <p:spPr>
          <a:xfrm>
            <a:off x="5889800" y="674600"/>
            <a:ext cx="1804500" cy="6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50">
                <a:solidFill>
                  <a:schemeClr val="dk1"/>
                </a:solidFill>
                <a:latin typeface="Montserrat"/>
                <a:ea typeface="Montserrat"/>
                <a:cs typeface="Montserrat"/>
                <a:sym typeface="Montserrat"/>
              </a:rPr>
              <a:t>XGBClassifier</a:t>
            </a:r>
            <a:endParaRPr b="1" sz="105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50">
                <a:solidFill>
                  <a:schemeClr val="dk1"/>
                </a:solidFill>
                <a:latin typeface="Montserrat"/>
                <a:ea typeface="Montserrat"/>
                <a:cs typeface="Montserrat"/>
                <a:sym typeface="Montserrat"/>
              </a:rPr>
              <a:t>Train Score 	:  100 %</a:t>
            </a:r>
            <a:endParaRPr sz="1050">
              <a:solidFill>
                <a:schemeClr val="dk1"/>
              </a:solidFill>
              <a:latin typeface="Montserrat"/>
              <a:ea typeface="Montserrat"/>
              <a:cs typeface="Montserrat"/>
              <a:sym typeface="Montserrat"/>
            </a:endParaRPr>
          </a:p>
          <a:p>
            <a:pPr indent="0" lvl="0" marL="0" rtl="0" algn="l">
              <a:spcBef>
                <a:spcPts val="0"/>
              </a:spcBef>
              <a:spcAft>
                <a:spcPts val="0"/>
              </a:spcAft>
              <a:buNone/>
            </a:pPr>
            <a:r>
              <a:rPr lang="en" sz="1050">
                <a:solidFill>
                  <a:schemeClr val="dk1"/>
                </a:solidFill>
                <a:latin typeface="Montserrat"/>
                <a:ea typeface="Montserrat"/>
                <a:cs typeface="Montserrat"/>
                <a:sym typeface="Montserrat"/>
              </a:rPr>
              <a:t>Test Score  	:  97.81 %</a:t>
            </a:r>
            <a:endParaRPr>
              <a:solidFill>
                <a:schemeClr val="dk1"/>
              </a:solidFill>
              <a:latin typeface="Montserrat"/>
              <a:ea typeface="Montserrat"/>
              <a:cs typeface="Montserrat"/>
              <a:sym typeface="Montserrat"/>
            </a:endParaRPr>
          </a:p>
        </p:txBody>
      </p:sp>
      <p:pic>
        <p:nvPicPr>
          <p:cNvPr id="288" name="Google Shape;288;p37"/>
          <p:cNvPicPr preferRelativeResize="0"/>
          <p:nvPr/>
        </p:nvPicPr>
        <p:blipFill>
          <a:blip r:embed="rId5">
            <a:alphaModFix/>
          </a:blip>
          <a:stretch>
            <a:fillRect/>
          </a:stretch>
        </p:blipFill>
        <p:spPr>
          <a:xfrm>
            <a:off x="5722875" y="1344194"/>
            <a:ext cx="2245675" cy="1813942"/>
          </a:xfrm>
          <a:prstGeom prst="rect">
            <a:avLst/>
          </a:prstGeom>
          <a:noFill/>
          <a:ln>
            <a:noFill/>
          </a:ln>
        </p:spPr>
      </p:pic>
      <p:pic>
        <p:nvPicPr>
          <p:cNvPr id="289" name="Google Shape;289;p37"/>
          <p:cNvPicPr preferRelativeResize="0"/>
          <p:nvPr/>
        </p:nvPicPr>
        <p:blipFill>
          <a:blip r:embed="rId6">
            <a:alphaModFix/>
          </a:blip>
          <a:stretch>
            <a:fillRect/>
          </a:stretch>
        </p:blipFill>
        <p:spPr>
          <a:xfrm>
            <a:off x="781578" y="1346460"/>
            <a:ext cx="2245672" cy="1809426"/>
          </a:xfrm>
          <a:prstGeom prst="rect">
            <a:avLst/>
          </a:prstGeom>
          <a:noFill/>
          <a:ln>
            <a:noFill/>
          </a:ln>
        </p:spPr>
      </p:pic>
      <p:graphicFrame>
        <p:nvGraphicFramePr>
          <p:cNvPr id="290" name="Google Shape;290;p37"/>
          <p:cNvGraphicFramePr/>
          <p:nvPr/>
        </p:nvGraphicFramePr>
        <p:xfrm>
          <a:off x="5228150" y="3185975"/>
          <a:ext cx="3000000" cy="3000000"/>
        </p:xfrm>
        <a:graphic>
          <a:graphicData uri="http://schemas.openxmlformats.org/drawingml/2006/table">
            <a:tbl>
              <a:tblPr>
                <a:noFill/>
                <a:tableStyleId>{A285E5F1-1FA6-40A7-9A44-0DD1D5B6409C}</a:tableStyleId>
              </a:tblPr>
              <a:tblGrid>
                <a:gridCol w="850400"/>
                <a:gridCol w="850400"/>
                <a:gridCol w="850400"/>
                <a:gridCol w="850400"/>
              </a:tblGrid>
              <a:tr h="335250">
                <a:tc>
                  <a:txBody>
                    <a:bodyPr/>
                    <a:lstStyle/>
                    <a:p>
                      <a:pPr indent="0" lvl="0" marL="0" rtl="0" algn="ctr">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Precision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Recall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F1-score</a:t>
                      </a:r>
                      <a:endParaRPr b="1"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No 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0.98</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0.98</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0.98</a:t>
                      </a:r>
                      <a:endParaRPr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0.97</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0.98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0.98 </a:t>
                      </a:r>
                      <a:endParaRPr sz="1000">
                        <a:solidFill>
                          <a:schemeClr val="dk1"/>
                        </a:solidFill>
                        <a:latin typeface="Montserrat"/>
                        <a:ea typeface="Montserrat"/>
                        <a:cs typeface="Montserrat"/>
                        <a:sym typeface="Montserrat"/>
                      </a:endParaRPr>
                    </a:p>
                  </a:txBody>
                  <a:tcPr marT="91425" marB="91425" marR="91425" marL="91425"/>
                </a:tc>
              </a:tr>
            </a:tbl>
          </a:graphicData>
        </a:graphic>
      </p:graphicFrame>
      <p:graphicFrame>
        <p:nvGraphicFramePr>
          <p:cNvPr id="291" name="Google Shape;291;p37"/>
          <p:cNvGraphicFramePr/>
          <p:nvPr/>
        </p:nvGraphicFramePr>
        <p:xfrm>
          <a:off x="394400" y="3185975"/>
          <a:ext cx="3000000" cy="3000000"/>
        </p:xfrm>
        <a:graphic>
          <a:graphicData uri="http://schemas.openxmlformats.org/drawingml/2006/table">
            <a:tbl>
              <a:tblPr>
                <a:noFill/>
                <a:tableStyleId>{A285E5F1-1FA6-40A7-9A44-0DD1D5B6409C}</a:tableStyleId>
              </a:tblPr>
              <a:tblGrid>
                <a:gridCol w="850400"/>
                <a:gridCol w="850400"/>
                <a:gridCol w="850400"/>
                <a:gridCol w="850400"/>
              </a:tblGrid>
              <a:tr h="335250">
                <a:tc>
                  <a:txBody>
                    <a:bodyPr/>
                    <a:lstStyle/>
                    <a:p>
                      <a:pPr indent="0" lvl="0" marL="0" rtl="0" algn="ctr">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Precision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Recall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F1-score</a:t>
                      </a:r>
                      <a:endParaRPr b="1"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No 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0.98</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0.97</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0.97</a:t>
                      </a:r>
                      <a:endParaRPr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0.97</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0.98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50">
                          <a:solidFill>
                            <a:schemeClr val="dk1"/>
                          </a:solidFill>
                          <a:latin typeface="Montserrat"/>
                          <a:ea typeface="Montserrat"/>
                          <a:cs typeface="Montserrat"/>
                          <a:sym typeface="Montserrat"/>
                        </a:rPr>
                        <a:t>0.97 </a:t>
                      </a:r>
                      <a:endParaRPr sz="1000">
                        <a:solidFill>
                          <a:schemeClr val="dk1"/>
                        </a:solidFill>
                        <a:latin typeface="Montserrat"/>
                        <a:ea typeface="Montserrat"/>
                        <a:cs typeface="Montserrat"/>
                        <a:sym typeface="Montserrat"/>
                      </a:endParaRPr>
                    </a:p>
                  </a:txBody>
                  <a:tcPr marT="91425" marB="91425" marR="91425" marL="91425"/>
                </a:tc>
              </a:tr>
            </a:tbl>
          </a:graphicData>
        </a:graphic>
      </p:graphicFrame>
      <p:sp>
        <p:nvSpPr>
          <p:cNvPr id="292" name="Google Shape;292;p37"/>
          <p:cNvSpPr txBox="1"/>
          <p:nvPr/>
        </p:nvSpPr>
        <p:spPr>
          <a:xfrm>
            <a:off x="263275" y="4459825"/>
            <a:ext cx="8755200" cy="327300"/>
          </a:xfrm>
          <a:prstGeom prst="rect">
            <a:avLst/>
          </a:prstGeom>
          <a:noFill/>
          <a:ln>
            <a:noFill/>
          </a:ln>
        </p:spPr>
        <p:txBody>
          <a:bodyPr anchorCtr="0" anchor="ctr" bIns="0" lIns="0" spcFirstLastPara="1" rIns="0" wrap="square" tIns="0">
            <a:noAutofit/>
          </a:bodyPr>
          <a:lstStyle/>
          <a:p>
            <a:pPr indent="-292100" lvl="0" marL="457200" rtl="0" algn="l">
              <a:spcBef>
                <a:spcPts val="0"/>
              </a:spcBef>
              <a:spcAft>
                <a:spcPts val="0"/>
              </a:spcAft>
              <a:buSzPts val="1000"/>
              <a:buFont typeface="Montserrat"/>
              <a:buChar char="●"/>
            </a:pPr>
            <a:r>
              <a:rPr lang="en" sz="1000">
                <a:latin typeface="Montserrat"/>
                <a:ea typeface="Montserrat"/>
                <a:cs typeface="Montserrat"/>
                <a:sym typeface="Montserrat"/>
              </a:rPr>
              <a:t>Hasil supervised learning classification di atas mendapatkan hasil yang lebih baik dibandingkan algoritma neural network. Dimana XGB Classifier mendapatkan hasil yang paling baik di antara seluruh model</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n" sz="1000">
                <a:latin typeface="Montserrat"/>
                <a:ea typeface="Montserrat"/>
                <a:cs typeface="Montserrat"/>
                <a:sym typeface="Montserrat"/>
              </a:rPr>
              <a:t>Hal ini dikarenakan dataset customer churn yang dimiliki relatif kecil atau memiliki banyak fitur yang tidak relevan atau tidak berkualitas sehingga hanya ada 4 fitur yang relatif lebih kuat tingkat korelasinya dari 9 fitur yang ada. Itupun dari 4 fitur yang ada tingkat korelasinya tidak tinggi. </a:t>
            </a:r>
            <a:endParaRPr sz="100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6" name="Shape 296"/>
        <p:cNvGrpSpPr/>
        <p:nvPr/>
      </p:nvGrpSpPr>
      <p:grpSpPr>
        <a:xfrm>
          <a:off x="0" y="0"/>
          <a:ext cx="0" cy="0"/>
          <a:chOff x="0" y="0"/>
          <a:chExt cx="0" cy="0"/>
        </a:xfrm>
      </p:grpSpPr>
      <p:pic>
        <p:nvPicPr>
          <p:cNvPr id="297" name="Google Shape;297;p38"/>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298" name="Google Shape;298;p38"/>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299" name="Google Shape;299;p38"/>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00" name="Google Shape;300;p3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Supervised Learning</a:t>
            </a:r>
            <a:endParaRPr>
              <a:solidFill>
                <a:srgbClr val="761A79"/>
              </a:solidFill>
              <a:latin typeface="Montserrat ExtraBold"/>
              <a:ea typeface="Montserrat ExtraBold"/>
              <a:cs typeface="Montserrat ExtraBold"/>
              <a:sym typeface="Montserrat ExtraBold"/>
            </a:endParaRPr>
          </a:p>
        </p:txBody>
      </p:sp>
      <p:sp>
        <p:nvSpPr>
          <p:cNvPr id="301" name="Google Shape;301;p38"/>
          <p:cNvSpPr txBox="1"/>
          <p:nvPr/>
        </p:nvSpPr>
        <p:spPr>
          <a:xfrm>
            <a:off x="793950" y="558225"/>
            <a:ext cx="2292000" cy="71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50">
                <a:solidFill>
                  <a:schemeClr val="dk1"/>
                </a:solidFill>
                <a:latin typeface="Montserrat"/>
                <a:ea typeface="Montserrat"/>
                <a:cs typeface="Montserrat"/>
                <a:sym typeface="Montserrat"/>
              </a:rPr>
              <a:t>PassiveAggressiveClassifier </a:t>
            </a:r>
            <a:endParaRPr b="1" sz="105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050">
                <a:solidFill>
                  <a:schemeClr val="dk1"/>
                </a:solidFill>
                <a:latin typeface="Montserrat"/>
                <a:ea typeface="Montserrat"/>
                <a:cs typeface="Montserrat"/>
                <a:sym typeface="Montserrat"/>
              </a:rPr>
              <a:t>Train Score 	:  76.65 %</a:t>
            </a:r>
            <a:endParaRPr sz="105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050">
                <a:solidFill>
                  <a:schemeClr val="dk1"/>
                </a:solidFill>
                <a:latin typeface="Montserrat"/>
                <a:ea typeface="Montserrat"/>
                <a:cs typeface="Montserrat"/>
                <a:sym typeface="Montserrat"/>
              </a:rPr>
              <a:t>Test Score  	:  78.52 %</a:t>
            </a:r>
            <a:endParaRPr>
              <a:solidFill>
                <a:schemeClr val="dk1"/>
              </a:solidFill>
              <a:latin typeface="Montserrat"/>
              <a:ea typeface="Montserrat"/>
              <a:cs typeface="Montserrat"/>
              <a:sym typeface="Montserrat"/>
            </a:endParaRPr>
          </a:p>
        </p:txBody>
      </p:sp>
      <p:sp>
        <p:nvSpPr>
          <p:cNvPr id="302" name="Google Shape;302;p38"/>
          <p:cNvSpPr txBox="1"/>
          <p:nvPr/>
        </p:nvSpPr>
        <p:spPr>
          <a:xfrm>
            <a:off x="5587750" y="558225"/>
            <a:ext cx="1926000" cy="71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50">
                <a:solidFill>
                  <a:schemeClr val="dk1"/>
                </a:solidFill>
                <a:latin typeface="Montserrat"/>
                <a:ea typeface="Montserrat"/>
                <a:cs typeface="Montserrat"/>
                <a:sym typeface="Montserrat"/>
              </a:rPr>
              <a:t>LogisticRegression</a:t>
            </a:r>
            <a:endParaRPr b="1" sz="105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050">
                <a:solidFill>
                  <a:schemeClr val="dk1"/>
                </a:solidFill>
                <a:latin typeface="Montserrat"/>
                <a:ea typeface="Montserrat"/>
                <a:cs typeface="Montserrat"/>
                <a:sym typeface="Montserrat"/>
              </a:rPr>
              <a:t>Train Score 	:  79.04 %</a:t>
            </a:r>
            <a:endParaRPr sz="105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 sz="1050">
                <a:solidFill>
                  <a:schemeClr val="dk1"/>
                </a:solidFill>
                <a:latin typeface="Montserrat"/>
                <a:ea typeface="Montserrat"/>
                <a:cs typeface="Montserrat"/>
                <a:sym typeface="Montserrat"/>
              </a:rPr>
              <a:t>Test Score  	:  80.57 %</a:t>
            </a:r>
            <a:endParaRPr>
              <a:solidFill>
                <a:schemeClr val="dk1"/>
              </a:solidFill>
              <a:latin typeface="Montserrat"/>
              <a:ea typeface="Montserrat"/>
              <a:cs typeface="Montserrat"/>
              <a:sym typeface="Montserrat"/>
            </a:endParaRPr>
          </a:p>
        </p:txBody>
      </p:sp>
      <p:pic>
        <p:nvPicPr>
          <p:cNvPr id="303" name="Google Shape;303;p38"/>
          <p:cNvPicPr preferRelativeResize="0"/>
          <p:nvPr/>
        </p:nvPicPr>
        <p:blipFill>
          <a:blip r:embed="rId5">
            <a:alphaModFix/>
          </a:blip>
          <a:stretch>
            <a:fillRect/>
          </a:stretch>
        </p:blipFill>
        <p:spPr>
          <a:xfrm>
            <a:off x="922838" y="1276125"/>
            <a:ext cx="2034208" cy="1639050"/>
          </a:xfrm>
          <a:prstGeom prst="rect">
            <a:avLst/>
          </a:prstGeom>
          <a:noFill/>
          <a:ln>
            <a:noFill/>
          </a:ln>
        </p:spPr>
      </p:pic>
      <p:pic>
        <p:nvPicPr>
          <p:cNvPr id="304" name="Google Shape;304;p38"/>
          <p:cNvPicPr preferRelativeResize="0"/>
          <p:nvPr/>
        </p:nvPicPr>
        <p:blipFill>
          <a:blip r:embed="rId6">
            <a:alphaModFix/>
          </a:blip>
          <a:stretch>
            <a:fillRect/>
          </a:stretch>
        </p:blipFill>
        <p:spPr>
          <a:xfrm>
            <a:off x="5663463" y="1276125"/>
            <a:ext cx="2030772" cy="1639050"/>
          </a:xfrm>
          <a:prstGeom prst="rect">
            <a:avLst/>
          </a:prstGeom>
          <a:noFill/>
          <a:ln>
            <a:noFill/>
          </a:ln>
        </p:spPr>
      </p:pic>
      <p:graphicFrame>
        <p:nvGraphicFramePr>
          <p:cNvPr id="305" name="Google Shape;305;p38"/>
          <p:cNvGraphicFramePr/>
          <p:nvPr/>
        </p:nvGraphicFramePr>
        <p:xfrm>
          <a:off x="454375" y="2915175"/>
          <a:ext cx="3000000" cy="3000000"/>
        </p:xfrm>
        <a:graphic>
          <a:graphicData uri="http://schemas.openxmlformats.org/drawingml/2006/table">
            <a:tbl>
              <a:tblPr>
                <a:noFill/>
                <a:tableStyleId>{A285E5F1-1FA6-40A7-9A44-0DD1D5B6409C}</a:tableStyleId>
              </a:tblPr>
              <a:tblGrid>
                <a:gridCol w="850400"/>
                <a:gridCol w="850400"/>
                <a:gridCol w="850400"/>
                <a:gridCol w="850400"/>
              </a:tblGrid>
              <a:tr h="335250">
                <a:tc>
                  <a:txBody>
                    <a:bodyPr/>
                    <a:lstStyle/>
                    <a:p>
                      <a:pPr indent="0" lvl="0" marL="0" rtl="0" algn="ctr">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Precision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Recall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F1-score</a:t>
                      </a:r>
                      <a:endParaRPr b="1"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No 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0.92</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0.63</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0.75</a:t>
                      </a:r>
                      <a:endParaRPr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0.40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0.82</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0.54</a:t>
                      </a:r>
                      <a:endParaRPr sz="1000">
                        <a:solidFill>
                          <a:schemeClr val="dk1"/>
                        </a:solidFill>
                        <a:latin typeface="Montserrat"/>
                        <a:ea typeface="Montserrat"/>
                        <a:cs typeface="Montserrat"/>
                        <a:sym typeface="Montserrat"/>
                      </a:endParaRPr>
                    </a:p>
                  </a:txBody>
                  <a:tcPr marT="91425" marB="91425" marR="91425" marL="91425"/>
                </a:tc>
              </a:tr>
            </a:tbl>
          </a:graphicData>
        </a:graphic>
      </p:graphicFrame>
      <p:graphicFrame>
        <p:nvGraphicFramePr>
          <p:cNvPr id="306" name="Google Shape;306;p38"/>
          <p:cNvGraphicFramePr/>
          <p:nvPr/>
        </p:nvGraphicFramePr>
        <p:xfrm>
          <a:off x="4978050" y="2915175"/>
          <a:ext cx="3000000" cy="3000000"/>
        </p:xfrm>
        <a:graphic>
          <a:graphicData uri="http://schemas.openxmlformats.org/drawingml/2006/table">
            <a:tbl>
              <a:tblPr>
                <a:noFill/>
                <a:tableStyleId>{A285E5F1-1FA6-40A7-9A44-0DD1D5B6409C}</a:tableStyleId>
              </a:tblPr>
              <a:tblGrid>
                <a:gridCol w="850400"/>
                <a:gridCol w="850400"/>
                <a:gridCol w="850400"/>
                <a:gridCol w="850400"/>
              </a:tblGrid>
              <a:tr h="335250">
                <a:tc>
                  <a:txBody>
                    <a:bodyPr/>
                    <a:lstStyle/>
                    <a:p>
                      <a:pPr indent="0" lvl="0" marL="0" rtl="0" algn="ctr">
                        <a:lnSpc>
                          <a:spcPct val="100000"/>
                        </a:lnSpc>
                        <a:spcBef>
                          <a:spcPts val="0"/>
                        </a:spcBef>
                        <a:spcAft>
                          <a:spcPts val="0"/>
                        </a:spcAft>
                        <a:buNone/>
                      </a:pPr>
                      <a:r>
                        <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Precision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Recall </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F1-score</a:t>
                      </a:r>
                      <a:endParaRPr b="1"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No 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0.78</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0.83</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0.81</a:t>
                      </a:r>
                      <a:endParaRPr sz="1000">
                        <a:solidFill>
                          <a:schemeClr val="dk1"/>
                        </a:solidFill>
                        <a:latin typeface="Montserrat"/>
                        <a:ea typeface="Montserrat"/>
                        <a:cs typeface="Montserrat"/>
                        <a:sym typeface="Montserrat"/>
                      </a:endParaRPr>
                    </a:p>
                  </a:txBody>
                  <a:tcPr marT="91425" marB="91425" marR="91425" marL="91425"/>
                </a:tc>
              </a:tr>
              <a:tr h="335250">
                <a:tc>
                  <a:txBody>
                    <a:bodyPr/>
                    <a:lstStyle/>
                    <a:p>
                      <a:pPr indent="0" lvl="0" marL="0" rtl="0" algn="ctr">
                        <a:lnSpc>
                          <a:spcPct val="100000"/>
                        </a:lnSpc>
                        <a:spcBef>
                          <a:spcPts val="0"/>
                        </a:spcBef>
                        <a:spcAft>
                          <a:spcPts val="0"/>
                        </a:spcAft>
                        <a:buNone/>
                      </a:pPr>
                      <a:r>
                        <a:rPr b="1" lang="en" sz="1000">
                          <a:solidFill>
                            <a:schemeClr val="dk1"/>
                          </a:solidFill>
                          <a:latin typeface="Montserrat"/>
                          <a:ea typeface="Montserrat"/>
                          <a:cs typeface="Montserrat"/>
                          <a:sym typeface="Montserrat"/>
                        </a:rPr>
                        <a:t>Churn</a:t>
                      </a:r>
                      <a:endParaRPr b="1"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0.82</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0.77</a:t>
                      </a:r>
                      <a:endParaRPr sz="1000">
                        <a:solidFill>
                          <a:schemeClr val="dk1"/>
                        </a:solidFill>
                        <a:latin typeface="Montserrat"/>
                        <a:ea typeface="Montserrat"/>
                        <a:cs typeface="Montserrat"/>
                        <a:sym typeface="Montserrat"/>
                      </a:endParaRPr>
                    </a:p>
                  </a:txBody>
                  <a:tcPr marT="91425" marB="91425" marR="91425" marL="91425"/>
                </a:tc>
                <a:tc>
                  <a:txBody>
                    <a:bodyPr/>
                    <a:lstStyle/>
                    <a:p>
                      <a:pPr indent="0" lvl="0" marL="0" rtl="0" algn="ctr">
                        <a:lnSpc>
                          <a:spcPct val="100000"/>
                        </a:lnSpc>
                        <a:spcBef>
                          <a:spcPts val="0"/>
                        </a:spcBef>
                        <a:spcAft>
                          <a:spcPts val="0"/>
                        </a:spcAft>
                        <a:buNone/>
                      </a:pPr>
                      <a:r>
                        <a:rPr lang="en" sz="1000">
                          <a:solidFill>
                            <a:schemeClr val="dk1"/>
                          </a:solidFill>
                          <a:latin typeface="Montserrat"/>
                          <a:ea typeface="Montserrat"/>
                          <a:cs typeface="Montserrat"/>
                          <a:sym typeface="Montserrat"/>
                        </a:rPr>
                        <a:t>0.80</a:t>
                      </a:r>
                      <a:endParaRPr sz="1000">
                        <a:solidFill>
                          <a:schemeClr val="dk1"/>
                        </a:solidFill>
                        <a:latin typeface="Montserrat"/>
                        <a:ea typeface="Montserrat"/>
                        <a:cs typeface="Montserrat"/>
                        <a:sym typeface="Montserrat"/>
                      </a:endParaRPr>
                    </a:p>
                  </a:txBody>
                  <a:tcPr marT="91425" marB="91425" marR="91425" marL="91425"/>
                </a:tc>
              </a:tr>
            </a:tbl>
          </a:graphicData>
        </a:graphic>
      </p:graphicFrame>
      <p:sp>
        <p:nvSpPr>
          <p:cNvPr id="307" name="Google Shape;307;p38"/>
          <p:cNvSpPr txBox="1"/>
          <p:nvPr/>
        </p:nvSpPr>
        <p:spPr>
          <a:xfrm>
            <a:off x="263275" y="4253300"/>
            <a:ext cx="8755200" cy="327300"/>
          </a:xfrm>
          <a:prstGeom prst="rect">
            <a:avLst/>
          </a:prstGeom>
          <a:noFill/>
          <a:ln>
            <a:noFill/>
          </a:ln>
        </p:spPr>
        <p:txBody>
          <a:bodyPr anchorCtr="0" anchor="ctr" bIns="0" lIns="0" spcFirstLastPara="1" rIns="0" wrap="square" tIns="0">
            <a:noAutofit/>
          </a:bodyPr>
          <a:lstStyle/>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Sedangkan hasil supervised learning sederhana aggresive classifier dan logistic regression memiliki hasil yang paling buruk dari seluruh pemodelan karena hubungan antar fitur dalam dataset bersifat non-linear. Sehingga algoritma yang sangat sederhana seperti Passive Aggressive Classifier dan Logistic regression memiliki keterbatasan dalam menangkap pola pada data. Selain itu juga pemilihan fitur pada data independen juga tidak optimal sehingga menyebabkan model sederhana ini tidak cukup baik dalam melakukan prediksi klasifikasi pada data.</a:t>
            </a:r>
            <a:endParaRPr sz="11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11" name="Shape 311"/>
        <p:cNvGrpSpPr/>
        <p:nvPr/>
      </p:nvGrpSpPr>
      <p:grpSpPr>
        <a:xfrm>
          <a:off x="0" y="0"/>
          <a:ext cx="0" cy="0"/>
          <a:chOff x="0" y="0"/>
          <a:chExt cx="0" cy="0"/>
        </a:xfrm>
      </p:grpSpPr>
      <p:pic>
        <p:nvPicPr>
          <p:cNvPr id="312" name="Google Shape;312;p39"/>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313" name="Google Shape;313;p39"/>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314" name="Google Shape;314;p39"/>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315" name="Google Shape;315;p39"/>
          <p:cNvSpPr txBox="1"/>
          <p:nvPr/>
        </p:nvSpPr>
        <p:spPr>
          <a:xfrm>
            <a:off x="1515900" y="2067150"/>
            <a:ext cx="64170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2100">
                <a:solidFill>
                  <a:schemeClr val="lt1"/>
                </a:solidFill>
                <a:latin typeface="Montserrat"/>
                <a:ea typeface="Montserrat"/>
                <a:cs typeface="Montserrat"/>
                <a:sym typeface="Montserrat"/>
              </a:rPr>
              <a:t>Report Pembagian Tugas</a:t>
            </a:r>
            <a:endParaRPr b="0" i="0" sz="21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9" name="Shape 319"/>
        <p:cNvGrpSpPr/>
        <p:nvPr/>
      </p:nvGrpSpPr>
      <p:grpSpPr>
        <a:xfrm>
          <a:off x="0" y="0"/>
          <a:ext cx="0" cy="0"/>
          <a:chOff x="0" y="0"/>
          <a:chExt cx="0" cy="0"/>
        </a:xfrm>
      </p:grpSpPr>
      <p:pic>
        <p:nvPicPr>
          <p:cNvPr id="320" name="Google Shape;320;p40"/>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321" name="Google Shape;321;p40"/>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322" name="Google Shape;322;p40"/>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323" name="Google Shape;323;p40"/>
          <p:cNvSpPr txBox="1"/>
          <p:nvPr/>
        </p:nvSpPr>
        <p:spPr>
          <a:xfrm>
            <a:off x="454375" y="144400"/>
            <a:ext cx="2695500" cy="572700"/>
          </a:xfrm>
          <a:prstGeom prst="rect">
            <a:avLst/>
          </a:prstGeom>
          <a:solidFill>
            <a:schemeClr val="lt1"/>
          </a:solid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Report Pembagian Tugas</a:t>
            </a:r>
            <a:endParaRPr>
              <a:solidFill>
                <a:srgbClr val="761A79"/>
              </a:solidFill>
              <a:latin typeface="Montserrat ExtraBold"/>
              <a:ea typeface="Montserrat ExtraBold"/>
              <a:cs typeface="Montserrat ExtraBold"/>
              <a:sym typeface="Montserrat ExtraBold"/>
            </a:endParaRPr>
          </a:p>
        </p:txBody>
      </p:sp>
      <p:sp>
        <p:nvSpPr>
          <p:cNvPr id="324" name="Google Shape;324;p40"/>
          <p:cNvSpPr txBox="1"/>
          <p:nvPr/>
        </p:nvSpPr>
        <p:spPr>
          <a:xfrm>
            <a:off x="648600" y="807725"/>
            <a:ext cx="8034900" cy="36714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000"/>
              <a:buFont typeface="Arial"/>
              <a:buNone/>
            </a:pPr>
            <a:r>
              <a:t/>
            </a:r>
            <a:endParaRPr sz="1100">
              <a:latin typeface="Montserrat"/>
              <a:ea typeface="Montserrat"/>
              <a:cs typeface="Montserrat"/>
              <a:sym typeface="Montserrat"/>
            </a:endParaRPr>
          </a:p>
        </p:txBody>
      </p:sp>
      <p:graphicFrame>
        <p:nvGraphicFramePr>
          <p:cNvPr id="325" name="Google Shape;325;p40"/>
          <p:cNvGraphicFramePr/>
          <p:nvPr/>
        </p:nvGraphicFramePr>
        <p:xfrm>
          <a:off x="1683600" y="1790475"/>
          <a:ext cx="3000000" cy="3000000"/>
        </p:xfrm>
        <a:graphic>
          <a:graphicData uri="http://schemas.openxmlformats.org/drawingml/2006/table">
            <a:tbl>
              <a:tblPr>
                <a:noFill/>
                <a:tableStyleId>{0795A7D5-52F1-4A36-8498-3E7251BC5843}</a:tableStyleId>
              </a:tblPr>
              <a:tblGrid>
                <a:gridCol w="2308525"/>
                <a:gridCol w="4111200"/>
              </a:tblGrid>
              <a:tr h="520850">
                <a:tc>
                  <a:txBody>
                    <a:bodyPr/>
                    <a:lstStyle/>
                    <a:p>
                      <a:pPr indent="0" lvl="0" marL="0" rtl="0" algn="ctr">
                        <a:spcBef>
                          <a:spcPts val="0"/>
                        </a:spcBef>
                        <a:spcAft>
                          <a:spcPts val="0"/>
                        </a:spcAft>
                        <a:buNone/>
                      </a:pPr>
                      <a:r>
                        <a:rPr b="1" lang="en" sz="1100">
                          <a:latin typeface="Montserrat"/>
                          <a:ea typeface="Montserrat"/>
                          <a:cs typeface="Montserrat"/>
                          <a:sym typeface="Montserrat"/>
                        </a:rPr>
                        <a:t>Nama</a:t>
                      </a:r>
                      <a:endParaRPr b="1" sz="1100">
                        <a:latin typeface="Montserrat"/>
                        <a:ea typeface="Montserrat"/>
                        <a:cs typeface="Montserrat"/>
                        <a:sym typeface="Montserrat"/>
                      </a:endParaRPr>
                    </a:p>
                  </a:txBody>
                  <a:tcPr marT="91425" marB="91425" marR="91425" marL="91425">
                    <a:solidFill>
                      <a:srgbClr val="FFFFFF"/>
                    </a:solidFill>
                  </a:tcPr>
                </a:tc>
                <a:tc>
                  <a:txBody>
                    <a:bodyPr/>
                    <a:lstStyle/>
                    <a:p>
                      <a:pPr indent="0" lvl="0" marL="0" rtl="0" algn="ctr">
                        <a:spcBef>
                          <a:spcPts val="0"/>
                        </a:spcBef>
                        <a:spcAft>
                          <a:spcPts val="0"/>
                        </a:spcAft>
                        <a:buNone/>
                      </a:pPr>
                      <a:r>
                        <a:rPr b="1" lang="en" sz="1100">
                          <a:latin typeface="Montserrat"/>
                          <a:ea typeface="Montserrat"/>
                          <a:cs typeface="Montserrat"/>
                          <a:sym typeface="Montserrat"/>
                        </a:rPr>
                        <a:t>Tasklist/Deliverable</a:t>
                      </a:r>
                      <a:endParaRPr b="1" sz="1100">
                        <a:latin typeface="Montserrat"/>
                        <a:ea typeface="Montserrat"/>
                        <a:cs typeface="Montserrat"/>
                        <a:sym typeface="Montserrat"/>
                      </a:endParaRPr>
                    </a:p>
                  </a:txBody>
                  <a:tcPr marT="91425" marB="91425" marR="91425" marL="91425">
                    <a:solidFill>
                      <a:srgbClr val="FFFFFF"/>
                    </a:solidFill>
                  </a:tcPr>
                </a:tc>
              </a:tr>
              <a:tr h="520850">
                <a:tc>
                  <a:txBody>
                    <a:bodyPr/>
                    <a:lstStyle/>
                    <a:p>
                      <a:pPr indent="0" lvl="0" marL="0" rtl="0" algn="ctr">
                        <a:lnSpc>
                          <a:spcPct val="165600"/>
                        </a:lnSpc>
                        <a:spcBef>
                          <a:spcPts val="0"/>
                        </a:spcBef>
                        <a:spcAft>
                          <a:spcPts val="0"/>
                        </a:spcAft>
                        <a:buNone/>
                      </a:pPr>
                      <a:r>
                        <a:rPr lang="en" sz="1000">
                          <a:solidFill>
                            <a:schemeClr val="dk1"/>
                          </a:solidFill>
                          <a:latin typeface="Montserrat"/>
                          <a:ea typeface="Montserrat"/>
                          <a:cs typeface="Montserrat"/>
                          <a:sym typeface="Montserrat"/>
                        </a:rPr>
                        <a:t>Indiarto Aji Begawan</a:t>
                      </a:r>
                      <a:endParaRPr sz="1100">
                        <a:latin typeface="Montserrat"/>
                        <a:ea typeface="Montserrat"/>
                        <a:cs typeface="Montserrat"/>
                        <a:sym typeface="Montserrat"/>
                      </a:endParaRPr>
                    </a:p>
                  </a:txBody>
                  <a:tcPr marT="91425" marB="91425" marR="91425" marL="91425" anchor="ctr">
                    <a:solidFill>
                      <a:srgbClr val="FFFFFF"/>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Exploratory Data Analysis, Preprocessing Data, Pemodelan Machine Learning</a:t>
                      </a:r>
                      <a:endParaRPr sz="1100">
                        <a:latin typeface="Montserrat"/>
                        <a:ea typeface="Montserrat"/>
                        <a:cs typeface="Montserrat"/>
                        <a:sym typeface="Montserrat"/>
                      </a:endParaRPr>
                    </a:p>
                  </a:txBody>
                  <a:tcPr marT="91425" marB="91425" marR="91425" marL="91425">
                    <a:solidFill>
                      <a:srgbClr val="FFFFFF"/>
                    </a:solidFill>
                  </a:tcPr>
                </a:tc>
              </a:tr>
              <a:tr h="520850">
                <a:tc>
                  <a:txBody>
                    <a:bodyPr/>
                    <a:lstStyle/>
                    <a:p>
                      <a:pPr indent="0" lvl="0" marL="0" rtl="0" algn="ctr">
                        <a:lnSpc>
                          <a:spcPct val="138000"/>
                        </a:lnSpc>
                        <a:spcBef>
                          <a:spcPts val="0"/>
                        </a:spcBef>
                        <a:spcAft>
                          <a:spcPts val="0"/>
                        </a:spcAft>
                        <a:buNone/>
                      </a:pPr>
                      <a:r>
                        <a:rPr lang="en" sz="1000">
                          <a:solidFill>
                            <a:schemeClr val="dk1"/>
                          </a:solidFill>
                          <a:latin typeface="Montserrat"/>
                          <a:ea typeface="Montserrat"/>
                          <a:cs typeface="Montserrat"/>
                          <a:sym typeface="Montserrat"/>
                        </a:rPr>
                        <a:t>Nabbil Gibran Winitaris Entyo</a:t>
                      </a:r>
                      <a:endParaRPr sz="1100">
                        <a:latin typeface="Montserrat"/>
                        <a:ea typeface="Montserrat"/>
                        <a:cs typeface="Montserrat"/>
                        <a:sym typeface="Montserrat"/>
                      </a:endParaRPr>
                    </a:p>
                  </a:txBody>
                  <a:tcPr marT="91425" marB="91425" marR="91425" marL="91425" anchor="ctr">
                    <a:solidFill>
                      <a:srgbClr val="FFFFFF"/>
                    </a:solidFill>
                  </a:tcPr>
                </a:tc>
                <a:tc>
                  <a:txBody>
                    <a:bodyPr/>
                    <a:lstStyle/>
                    <a:p>
                      <a:pPr indent="0" lvl="0" marL="0" rtl="0" algn="ctr">
                        <a:spcBef>
                          <a:spcPts val="0"/>
                        </a:spcBef>
                        <a:spcAft>
                          <a:spcPts val="0"/>
                        </a:spcAft>
                        <a:buNone/>
                      </a:pPr>
                      <a:r>
                        <a:rPr lang="en" sz="1100">
                          <a:latin typeface="Montserrat"/>
                          <a:ea typeface="Montserrat"/>
                          <a:cs typeface="Montserrat"/>
                          <a:sym typeface="Montserrat"/>
                        </a:rPr>
                        <a:t>Interpretasi Data dan Model, Flowchart dan Step by step project, PPT Challenge</a:t>
                      </a:r>
                      <a:endParaRPr sz="1100">
                        <a:latin typeface="Montserrat"/>
                        <a:ea typeface="Montserrat"/>
                        <a:cs typeface="Montserrat"/>
                        <a:sym typeface="Montserrat"/>
                      </a:endParaRPr>
                    </a:p>
                  </a:txBody>
                  <a:tcPr marT="91425" marB="91425" marR="91425" marL="91425">
                    <a:solidFill>
                      <a:srgbClr val="FFFFFF"/>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329" name="Shape 329"/>
        <p:cNvGrpSpPr/>
        <p:nvPr/>
      </p:nvGrpSpPr>
      <p:grpSpPr>
        <a:xfrm>
          <a:off x="0" y="0"/>
          <a:ext cx="0" cy="0"/>
          <a:chOff x="0" y="0"/>
          <a:chExt cx="0" cy="0"/>
        </a:xfrm>
      </p:grpSpPr>
      <p:sp>
        <p:nvSpPr>
          <p:cNvPr id="330" name="Google Shape;330;p41"/>
          <p:cNvSpPr txBox="1"/>
          <p:nvPr/>
        </p:nvSpPr>
        <p:spPr>
          <a:xfrm>
            <a:off x="454375" y="717100"/>
            <a:ext cx="8229000" cy="4083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1000"/>
              </a:spcBef>
              <a:spcAft>
                <a:spcPts val="0"/>
              </a:spcAft>
              <a:buClr>
                <a:srgbClr val="000000"/>
              </a:buClr>
              <a:buSzPts val="4000"/>
              <a:buFont typeface="Arial"/>
              <a:buNone/>
            </a:pPr>
            <a:r>
              <a:rPr b="1" lang="en" sz="3900">
                <a:solidFill>
                  <a:schemeClr val="lt1"/>
                </a:solidFill>
                <a:latin typeface="Montserrat"/>
                <a:ea typeface="Montserrat"/>
                <a:cs typeface="Montserrat"/>
                <a:sym typeface="Montserrat"/>
              </a:rPr>
              <a:t>Thank You</a:t>
            </a:r>
            <a:endParaRPr b="1" sz="3900">
              <a:solidFill>
                <a:schemeClr val="lt1"/>
              </a:solidFill>
              <a:latin typeface="Montserrat"/>
              <a:ea typeface="Montserrat"/>
              <a:cs typeface="Montserrat"/>
              <a:sym typeface="Montserrat"/>
            </a:endParaRPr>
          </a:p>
        </p:txBody>
      </p:sp>
      <p:pic>
        <p:nvPicPr>
          <p:cNvPr id="331" name="Google Shape;331;p41"/>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332" name="Google Shape;332;p41"/>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72" name="Google Shape;72;p15"/>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73" name="Google Shape;73;p15"/>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74" name="Google Shape;74;p15"/>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Link Repositori</a:t>
            </a:r>
            <a:endParaRPr>
              <a:solidFill>
                <a:srgbClr val="761A79"/>
              </a:solidFill>
              <a:latin typeface="Montserrat ExtraBold"/>
              <a:ea typeface="Montserrat ExtraBold"/>
              <a:cs typeface="Montserrat ExtraBold"/>
              <a:sym typeface="Montserrat ExtraBold"/>
            </a:endParaRPr>
          </a:p>
        </p:txBody>
      </p:sp>
      <p:sp>
        <p:nvSpPr>
          <p:cNvPr id="75" name="Google Shape;75;p15"/>
          <p:cNvSpPr txBox="1"/>
          <p:nvPr/>
        </p:nvSpPr>
        <p:spPr>
          <a:xfrm>
            <a:off x="1282750" y="1676400"/>
            <a:ext cx="5741400" cy="17907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1000"/>
              </a:spcBef>
              <a:spcAft>
                <a:spcPts val="0"/>
              </a:spcAft>
              <a:buNone/>
            </a:pPr>
            <a:r>
              <a:rPr b="1" lang="en" sz="2400">
                <a:solidFill>
                  <a:srgbClr val="743673"/>
                </a:solidFill>
                <a:highlight>
                  <a:schemeClr val="lt1"/>
                </a:highlight>
                <a:latin typeface="Montserrat"/>
                <a:ea typeface="Montserrat"/>
                <a:cs typeface="Montserrat"/>
                <a:sym typeface="Montserrat"/>
              </a:rPr>
              <a:t>Link Repositori</a:t>
            </a:r>
            <a:endParaRPr sz="1800">
              <a:solidFill>
                <a:schemeClr val="dk1"/>
              </a:solidFill>
              <a:latin typeface="Montserrat Medium"/>
              <a:ea typeface="Montserrat Medium"/>
              <a:cs typeface="Montserrat Medium"/>
              <a:sym typeface="Montserrat Medium"/>
            </a:endParaRPr>
          </a:p>
          <a:p>
            <a:pPr indent="-215900" lvl="0" marL="342900" rtl="0" algn="l">
              <a:lnSpc>
                <a:spcPct val="200000"/>
              </a:lnSpc>
              <a:spcBef>
                <a:spcPts val="1000"/>
              </a:spcBef>
              <a:spcAft>
                <a:spcPts val="0"/>
              </a:spcAft>
              <a:buClr>
                <a:schemeClr val="dk1"/>
              </a:buClr>
              <a:buSzPts val="1600"/>
              <a:buFont typeface="Montserrat"/>
              <a:buChar char="●"/>
            </a:pPr>
            <a:r>
              <a:rPr lang="en" sz="1600" u="sng">
                <a:solidFill>
                  <a:schemeClr val="hlink"/>
                </a:solidFill>
                <a:latin typeface="Montserrat"/>
                <a:ea typeface="Montserrat"/>
                <a:cs typeface="Montserrat"/>
                <a:sym typeface="Montserrat"/>
                <a:hlinkClick r:id="rId5"/>
              </a:rPr>
              <a:t>Github Repositori</a:t>
            </a:r>
            <a:endParaRPr sz="1600">
              <a:solidFill>
                <a:schemeClr val="dk1"/>
              </a:solidFill>
              <a:latin typeface="Montserrat"/>
              <a:ea typeface="Montserrat"/>
              <a:cs typeface="Montserrat"/>
              <a:sym typeface="Montserrat"/>
            </a:endParaRPr>
          </a:p>
          <a:p>
            <a:pPr indent="-215900" lvl="0" marL="342900" rtl="0" algn="l">
              <a:lnSpc>
                <a:spcPct val="200000"/>
              </a:lnSpc>
              <a:spcBef>
                <a:spcPts val="0"/>
              </a:spcBef>
              <a:spcAft>
                <a:spcPts val="0"/>
              </a:spcAft>
              <a:buClr>
                <a:schemeClr val="dk1"/>
              </a:buClr>
              <a:buSzPts val="1600"/>
              <a:buFont typeface="Montserrat"/>
              <a:buChar char="●"/>
            </a:pPr>
            <a:r>
              <a:rPr lang="en" sz="1600" u="sng">
                <a:solidFill>
                  <a:schemeClr val="hlink"/>
                </a:solidFill>
                <a:latin typeface="Montserrat"/>
                <a:ea typeface="Montserrat"/>
                <a:cs typeface="Montserrat"/>
                <a:sym typeface="Montserrat"/>
                <a:hlinkClick r:id="rId6"/>
              </a:rPr>
              <a:t>Google Drive</a:t>
            </a:r>
            <a:endParaRPr sz="16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79"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81" name="Google Shape;81;p16"/>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82" name="Google Shape;82;p16"/>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83" name="Google Shape;83;p16"/>
          <p:cNvSpPr txBox="1"/>
          <p:nvPr/>
        </p:nvSpPr>
        <p:spPr>
          <a:xfrm>
            <a:off x="1515900" y="2067150"/>
            <a:ext cx="64170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3000">
                <a:solidFill>
                  <a:schemeClr val="lt1"/>
                </a:solidFill>
                <a:latin typeface="Montserrat"/>
                <a:ea typeface="Montserrat"/>
                <a:cs typeface="Montserrat"/>
                <a:sym typeface="Montserrat"/>
              </a:rPr>
              <a:t>Customer Churn Prediction</a:t>
            </a:r>
            <a:endParaRPr b="0" i="0" sz="30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cxnSp>
        <p:nvCxnSpPr>
          <p:cNvPr id="88" name="Google Shape;88;p17"/>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89" name="Google Shape;89;p17"/>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90" name="Google Shape;90;p17"/>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Flowchart Challenge</a:t>
            </a:r>
            <a:endParaRPr>
              <a:solidFill>
                <a:srgbClr val="761A79"/>
              </a:solidFill>
              <a:latin typeface="Montserrat ExtraBold"/>
              <a:ea typeface="Montserrat ExtraBold"/>
              <a:cs typeface="Montserrat ExtraBold"/>
              <a:sym typeface="Montserrat ExtraBold"/>
            </a:endParaRPr>
          </a:p>
        </p:txBody>
      </p:sp>
      <p:pic>
        <p:nvPicPr>
          <p:cNvPr id="91" name="Google Shape;91;p17"/>
          <p:cNvPicPr preferRelativeResize="0"/>
          <p:nvPr/>
        </p:nvPicPr>
        <p:blipFill>
          <a:blip r:embed="rId4">
            <a:alphaModFix/>
          </a:blip>
          <a:stretch>
            <a:fillRect/>
          </a:stretch>
        </p:blipFill>
        <p:spPr>
          <a:xfrm>
            <a:off x="824963" y="819825"/>
            <a:ext cx="7494083" cy="4063600"/>
          </a:xfrm>
          <a:prstGeom prst="rect">
            <a:avLst/>
          </a:prstGeom>
          <a:noFill/>
          <a:ln>
            <a:noFill/>
          </a:ln>
        </p:spPr>
      </p:pic>
      <p:pic>
        <p:nvPicPr>
          <p:cNvPr id="92" name="Google Shape;92;p17"/>
          <p:cNvPicPr preferRelativeResize="0"/>
          <p:nvPr/>
        </p:nvPicPr>
        <p:blipFill rotWithShape="1">
          <a:blip r:embed="rId5">
            <a:alphaModFix/>
          </a:blip>
          <a:srcRect b="0" l="0" r="0" t="0"/>
          <a:stretch/>
        </p:blipFill>
        <p:spPr>
          <a:xfrm>
            <a:off x="6773925" y="152400"/>
            <a:ext cx="2370067"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cxnSp>
        <p:nvCxnSpPr>
          <p:cNvPr id="97" name="Google Shape;97;p18"/>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98" name="Google Shape;98;p18"/>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99" name="Google Shape;99;p18"/>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Flowchart Challenge</a:t>
            </a:r>
            <a:endParaRPr>
              <a:solidFill>
                <a:srgbClr val="761A79"/>
              </a:solidFill>
              <a:latin typeface="Montserrat ExtraBold"/>
              <a:ea typeface="Montserrat ExtraBold"/>
              <a:cs typeface="Montserrat ExtraBold"/>
              <a:sym typeface="Montserrat ExtraBold"/>
            </a:endParaRPr>
          </a:p>
        </p:txBody>
      </p:sp>
      <p:pic>
        <p:nvPicPr>
          <p:cNvPr id="100" name="Google Shape;100;p18"/>
          <p:cNvPicPr preferRelativeResize="0"/>
          <p:nvPr/>
        </p:nvPicPr>
        <p:blipFill rotWithShape="1">
          <a:blip r:embed="rId4">
            <a:alphaModFix/>
          </a:blip>
          <a:srcRect b="0" l="0" r="0" t="0"/>
          <a:stretch/>
        </p:blipFill>
        <p:spPr>
          <a:xfrm>
            <a:off x="6773925" y="152400"/>
            <a:ext cx="2370067" cy="4838700"/>
          </a:xfrm>
          <a:prstGeom prst="rect">
            <a:avLst/>
          </a:prstGeom>
          <a:noFill/>
          <a:ln>
            <a:noFill/>
          </a:ln>
        </p:spPr>
      </p:pic>
      <p:sp>
        <p:nvSpPr>
          <p:cNvPr id="101" name="Google Shape;101;p18"/>
          <p:cNvSpPr txBox="1"/>
          <p:nvPr/>
        </p:nvSpPr>
        <p:spPr>
          <a:xfrm>
            <a:off x="606450" y="1822113"/>
            <a:ext cx="7931100" cy="19725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Step by Step Pengerjaan Challenge</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50000"/>
              </a:lnSpc>
              <a:spcBef>
                <a:spcPts val="1000"/>
              </a:spcBef>
              <a:spcAft>
                <a:spcPts val="0"/>
              </a:spcAft>
              <a:buSzPts val="1100"/>
              <a:buFont typeface="Montserrat"/>
              <a:buChar char="●"/>
            </a:pPr>
            <a:r>
              <a:rPr lang="en" sz="1100">
                <a:latin typeface="Montserrat"/>
                <a:ea typeface="Montserrat"/>
                <a:cs typeface="Montserrat"/>
                <a:sym typeface="Montserrat"/>
              </a:rPr>
              <a:t>Memahami data dan use case challenge</a:t>
            </a:r>
            <a:endParaRPr sz="1100">
              <a:latin typeface="Montserrat"/>
              <a:ea typeface="Montserrat"/>
              <a:cs typeface="Montserrat"/>
              <a:sym typeface="Montserrat"/>
            </a:endParaRPr>
          </a:p>
          <a:p>
            <a:pPr indent="-298450" lvl="0" marL="4572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Melakukan data preprocessing awal untuk data raw seperti cek tipe data, cek missing dan duplikat value. Jika terdapat data yang perlu diperbaiki maka dilakukan pemrosesan pada data </a:t>
            </a:r>
            <a:endParaRPr sz="1100">
              <a:latin typeface="Montserrat"/>
              <a:ea typeface="Montserrat"/>
              <a:cs typeface="Montserrat"/>
              <a:sym typeface="Montserrat"/>
            </a:endParaRPr>
          </a:p>
          <a:p>
            <a:pPr indent="-298450" lvl="0" marL="4572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Melakukan exploratory data analysis untuk melihat hubungan antar variabel independen dan dependen pada data</a:t>
            </a:r>
            <a:endParaRPr sz="1100">
              <a:latin typeface="Montserrat"/>
              <a:ea typeface="Montserrat"/>
              <a:cs typeface="Montserrat"/>
              <a:sym typeface="Montserrat"/>
            </a:endParaRPr>
          </a:p>
          <a:p>
            <a:pPr indent="-298450" lvl="1" marL="9144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Menampilkan statistik deskriptif untuk mengetahui karakteristik data</a:t>
            </a:r>
            <a:endParaRPr sz="1100">
              <a:latin typeface="Montserrat"/>
              <a:ea typeface="Montserrat"/>
              <a:cs typeface="Montserrat"/>
              <a:sym typeface="Montserrat"/>
            </a:endParaRPr>
          </a:p>
          <a:p>
            <a:pPr indent="-298450" lvl="1" marL="9144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Menampilkan nilai churn untuk melihat apakah data balance atau imbalance</a:t>
            </a:r>
            <a:endParaRPr sz="1100">
              <a:latin typeface="Montserrat"/>
              <a:ea typeface="Montserrat"/>
              <a:cs typeface="Montserrat"/>
              <a:sym typeface="Montserrat"/>
            </a:endParaRPr>
          </a:p>
          <a:p>
            <a:pPr indent="-298450" lvl="1" marL="9144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Menampilkan distribusi seluruh variabel data agar dapat dilihat model yang sesuai untuk data</a:t>
            </a:r>
            <a:endParaRPr sz="1100">
              <a:latin typeface="Montserrat"/>
              <a:ea typeface="Montserrat"/>
              <a:cs typeface="Montserrat"/>
              <a:sym typeface="Montserrat"/>
            </a:endParaRPr>
          </a:p>
          <a:p>
            <a:pPr indent="-298450" lvl="1" marL="9144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 Melakukan analisis korelasi data dengan menampilkan grafik pairplot, histogram, dan heatmap sehingga didapatkan fitur yang paling memiliki hubungan dengan data churn</a:t>
            </a:r>
            <a:endParaRPr sz="1100">
              <a:latin typeface="Montserrat"/>
              <a:ea typeface="Montserrat"/>
              <a:cs typeface="Montserrat"/>
              <a:sym typeface="Montserrat"/>
            </a:endParaRPr>
          </a:p>
          <a:p>
            <a:pPr indent="-298450" lvl="0" marL="4572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Melakukan data preprocessing kembali untuk mengubah data categorical menjadi numerical agar dapat dimasukkan pada pemodelan sehingga dilakukan label encoding</a:t>
            </a:r>
            <a:endParaRPr sz="11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 name="Shape 105"/>
        <p:cNvGrpSpPr/>
        <p:nvPr/>
      </p:nvGrpSpPr>
      <p:grpSpPr>
        <a:xfrm>
          <a:off x="0" y="0"/>
          <a:ext cx="0" cy="0"/>
          <a:chOff x="0" y="0"/>
          <a:chExt cx="0" cy="0"/>
        </a:xfrm>
      </p:grpSpPr>
      <p:cxnSp>
        <p:nvCxnSpPr>
          <p:cNvPr id="106" name="Google Shape;106;p19"/>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107" name="Google Shape;107;p19"/>
          <p:cNvPicPr preferRelativeResize="0"/>
          <p:nvPr/>
        </p:nvPicPr>
        <p:blipFill rotWithShape="1">
          <a:blip r:embed="rId3">
            <a:alphaModFix/>
          </a:blip>
          <a:srcRect b="0" l="0" r="0" t="0"/>
          <a:stretch/>
        </p:blipFill>
        <p:spPr>
          <a:xfrm>
            <a:off x="7694225" y="295988"/>
            <a:ext cx="989200" cy="262225"/>
          </a:xfrm>
          <a:prstGeom prst="rect">
            <a:avLst/>
          </a:prstGeom>
          <a:noFill/>
          <a:ln>
            <a:noFill/>
          </a:ln>
        </p:spPr>
      </p:pic>
      <p:sp>
        <p:nvSpPr>
          <p:cNvPr id="108" name="Google Shape;108;p19"/>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Flowchart Challenge</a:t>
            </a:r>
            <a:endParaRPr>
              <a:solidFill>
                <a:srgbClr val="761A79"/>
              </a:solidFill>
              <a:latin typeface="Montserrat ExtraBold"/>
              <a:ea typeface="Montserrat ExtraBold"/>
              <a:cs typeface="Montserrat ExtraBold"/>
              <a:sym typeface="Montserrat ExtraBold"/>
            </a:endParaRPr>
          </a:p>
        </p:txBody>
      </p:sp>
      <p:pic>
        <p:nvPicPr>
          <p:cNvPr id="109" name="Google Shape;109;p19"/>
          <p:cNvPicPr preferRelativeResize="0"/>
          <p:nvPr/>
        </p:nvPicPr>
        <p:blipFill rotWithShape="1">
          <a:blip r:embed="rId4">
            <a:alphaModFix/>
          </a:blip>
          <a:srcRect b="0" l="0" r="0" t="0"/>
          <a:stretch/>
        </p:blipFill>
        <p:spPr>
          <a:xfrm>
            <a:off x="6773925" y="152400"/>
            <a:ext cx="2370067" cy="4838700"/>
          </a:xfrm>
          <a:prstGeom prst="rect">
            <a:avLst/>
          </a:prstGeom>
          <a:noFill/>
          <a:ln>
            <a:noFill/>
          </a:ln>
        </p:spPr>
      </p:pic>
      <p:sp>
        <p:nvSpPr>
          <p:cNvPr id="110" name="Google Shape;110;p19"/>
          <p:cNvSpPr txBox="1"/>
          <p:nvPr/>
        </p:nvSpPr>
        <p:spPr>
          <a:xfrm>
            <a:off x="606450" y="1822113"/>
            <a:ext cx="7931100" cy="1972500"/>
          </a:xfrm>
          <a:prstGeom prst="rect">
            <a:avLst/>
          </a:prstGeom>
          <a:noFill/>
          <a:ln>
            <a:noFill/>
          </a:ln>
        </p:spPr>
        <p:txBody>
          <a:bodyPr anchorCtr="0" anchor="ctr" bIns="0" lIns="0" spcFirstLastPara="1" rIns="0" wrap="square" tIns="0">
            <a:noAutofit/>
          </a:bodyPr>
          <a:lstStyle/>
          <a:p>
            <a:pPr indent="0" lvl="0" marL="0" marR="0" rtl="0" algn="l">
              <a:lnSpc>
                <a:spcPct val="150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Step by Step Pengerjaan Challenge</a:t>
            </a:r>
            <a:endParaRPr b="0" i="0" sz="1000" u="none" cap="none" strike="noStrike">
              <a:solidFill>
                <a:srgbClr val="000000"/>
              </a:solidFill>
              <a:latin typeface="Montserrat Medium"/>
              <a:ea typeface="Montserrat Medium"/>
              <a:cs typeface="Montserrat Medium"/>
              <a:sym typeface="Montserrat Medium"/>
            </a:endParaRPr>
          </a:p>
          <a:p>
            <a:pPr indent="-298450" lvl="0" marL="457200" marR="0" rtl="0" algn="l">
              <a:lnSpc>
                <a:spcPct val="150000"/>
              </a:lnSpc>
              <a:spcBef>
                <a:spcPts val="1000"/>
              </a:spcBef>
              <a:spcAft>
                <a:spcPts val="0"/>
              </a:spcAft>
              <a:buSzPts val="1100"/>
              <a:buFont typeface="Montserrat"/>
              <a:buChar char="●"/>
            </a:pPr>
            <a:r>
              <a:rPr lang="en" sz="1100">
                <a:latin typeface="Montserrat"/>
                <a:ea typeface="Montserrat"/>
                <a:cs typeface="Montserrat"/>
                <a:sym typeface="Montserrat"/>
              </a:rPr>
              <a:t>Memahami data dan use case challenge</a:t>
            </a:r>
            <a:endParaRPr sz="1100">
              <a:latin typeface="Montserrat"/>
              <a:ea typeface="Montserrat"/>
              <a:cs typeface="Montserrat"/>
              <a:sym typeface="Montserrat"/>
            </a:endParaRPr>
          </a:p>
          <a:p>
            <a:pPr indent="-298450" lvl="0" marL="4572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Dilakukan pemilihan model machine learning yaitu pada kategori algoritma neural network dan supervised learning sederhana</a:t>
            </a:r>
            <a:endParaRPr sz="1100">
              <a:latin typeface="Montserrat"/>
              <a:ea typeface="Montserrat"/>
              <a:cs typeface="Montserrat"/>
              <a:sym typeface="Montserrat"/>
            </a:endParaRPr>
          </a:p>
          <a:p>
            <a:pPr indent="-298450" lvl="0" marL="4572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Dilakukan pemilihan model yaitu</a:t>
            </a:r>
            <a:endParaRPr sz="1100">
              <a:latin typeface="Montserrat"/>
              <a:ea typeface="Montserrat"/>
              <a:cs typeface="Montserrat"/>
              <a:sym typeface="Montserrat"/>
            </a:endParaRPr>
          </a:p>
          <a:p>
            <a:pPr indent="-298450" lvl="1" marL="9144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DNN</a:t>
            </a:r>
            <a:endParaRPr sz="1100">
              <a:latin typeface="Montserrat"/>
              <a:ea typeface="Montserrat"/>
              <a:cs typeface="Montserrat"/>
              <a:sym typeface="Montserrat"/>
            </a:endParaRPr>
          </a:p>
          <a:p>
            <a:pPr indent="-298450" lvl="1" marL="9144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CNN</a:t>
            </a:r>
            <a:endParaRPr sz="1100">
              <a:latin typeface="Montserrat"/>
              <a:ea typeface="Montserrat"/>
              <a:cs typeface="Montserrat"/>
              <a:sym typeface="Montserrat"/>
            </a:endParaRPr>
          </a:p>
          <a:p>
            <a:pPr indent="-298450" lvl="1" marL="9144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XGB classifier</a:t>
            </a:r>
            <a:endParaRPr sz="1100">
              <a:latin typeface="Montserrat"/>
              <a:ea typeface="Montserrat"/>
              <a:cs typeface="Montserrat"/>
              <a:sym typeface="Montserrat"/>
            </a:endParaRPr>
          </a:p>
          <a:p>
            <a:pPr indent="-298450" lvl="1" marL="9144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Passive Aggressive</a:t>
            </a:r>
            <a:endParaRPr sz="1100">
              <a:latin typeface="Montserrat"/>
              <a:ea typeface="Montserrat"/>
              <a:cs typeface="Montserrat"/>
              <a:sym typeface="Montserrat"/>
            </a:endParaRPr>
          </a:p>
          <a:p>
            <a:pPr indent="-298450" lvl="1" marL="9144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Logistic Regression</a:t>
            </a:r>
            <a:endParaRPr sz="1100">
              <a:latin typeface="Montserrat"/>
              <a:ea typeface="Montserrat"/>
              <a:cs typeface="Montserrat"/>
              <a:sym typeface="Montserrat"/>
            </a:endParaRPr>
          </a:p>
          <a:p>
            <a:pPr indent="-298450" lvl="0" marL="4572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Dilakukan training data pada seluruh model</a:t>
            </a:r>
            <a:endParaRPr sz="1100">
              <a:latin typeface="Montserrat"/>
              <a:ea typeface="Montserrat"/>
              <a:cs typeface="Montserrat"/>
              <a:sym typeface="Montserrat"/>
            </a:endParaRPr>
          </a:p>
          <a:p>
            <a:pPr indent="-298450" lvl="0" marL="4572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Menerapkan model pada unseen data (data test)</a:t>
            </a:r>
            <a:endParaRPr sz="1100">
              <a:latin typeface="Montserrat"/>
              <a:ea typeface="Montserrat"/>
              <a:cs typeface="Montserrat"/>
              <a:sym typeface="Montserrat"/>
            </a:endParaRPr>
          </a:p>
          <a:p>
            <a:pPr indent="-298450" lvl="0" marL="45720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Dilakukan evaluasi model dengajn metric Precision, Recall, dan F1-Score</a:t>
            </a:r>
            <a:endParaRPr sz="11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1A79"/>
        </a:solidFill>
      </p:bgPr>
    </p:bg>
    <p:spTree>
      <p:nvGrpSpPr>
        <p:cNvPr id="114" name="Shape 114"/>
        <p:cNvGrpSpPr/>
        <p:nvPr/>
      </p:nvGrpSpPr>
      <p:grpSpPr>
        <a:xfrm>
          <a:off x="0" y="0"/>
          <a:ext cx="0" cy="0"/>
          <a:chOff x="0" y="0"/>
          <a:chExt cx="0" cy="0"/>
        </a:xfrm>
      </p:grpSpPr>
      <p:pic>
        <p:nvPicPr>
          <p:cNvPr id="115" name="Google Shape;115;p20"/>
          <p:cNvPicPr preferRelativeResize="0"/>
          <p:nvPr/>
        </p:nvPicPr>
        <p:blipFill rotWithShape="1">
          <a:blip r:embed="rId3">
            <a:alphaModFix/>
          </a:blip>
          <a:srcRect b="0" l="0" r="0" t="0"/>
          <a:stretch/>
        </p:blipFill>
        <p:spPr>
          <a:xfrm>
            <a:off x="6608175" y="152400"/>
            <a:ext cx="2535837" cy="4838700"/>
          </a:xfrm>
          <a:prstGeom prst="rect">
            <a:avLst/>
          </a:prstGeom>
          <a:noFill/>
          <a:ln>
            <a:noFill/>
          </a:ln>
        </p:spPr>
      </p:pic>
      <p:pic>
        <p:nvPicPr>
          <p:cNvPr id="116" name="Google Shape;116;p20"/>
          <p:cNvPicPr preferRelativeResize="0"/>
          <p:nvPr/>
        </p:nvPicPr>
        <p:blipFill rotWithShape="1">
          <a:blip r:embed="rId4">
            <a:alphaModFix/>
          </a:blip>
          <a:srcRect b="0" l="0" r="0" t="0"/>
          <a:stretch/>
        </p:blipFill>
        <p:spPr>
          <a:xfrm>
            <a:off x="7694225" y="285362"/>
            <a:ext cx="989199" cy="290775"/>
          </a:xfrm>
          <a:prstGeom prst="rect">
            <a:avLst/>
          </a:prstGeom>
          <a:noFill/>
          <a:ln>
            <a:noFill/>
          </a:ln>
        </p:spPr>
      </p:pic>
      <p:sp>
        <p:nvSpPr>
          <p:cNvPr id="117" name="Google Shape;117;p20"/>
          <p:cNvSpPr txBox="1"/>
          <p:nvPr/>
        </p:nvSpPr>
        <p:spPr>
          <a:xfrm>
            <a:off x="5332200" y="3716100"/>
            <a:ext cx="3000000" cy="65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2100" u="none" cap="none" strike="noStrike">
              <a:solidFill>
                <a:srgbClr val="FFFFFF"/>
              </a:solidFill>
              <a:latin typeface="Montserrat"/>
              <a:ea typeface="Montserrat"/>
              <a:cs typeface="Montserrat"/>
              <a:sym typeface="Montserrat"/>
            </a:endParaRPr>
          </a:p>
        </p:txBody>
      </p:sp>
      <p:sp>
        <p:nvSpPr>
          <p:cNvPr id="118" name="Google Shape;118;p20"/>
          <p:cNvSpPr txBox="1"/>
          <p:nvPr/>
        </p:nvSpPr>
        <p:spPr>
          <a:xfrm>
            <a:off x="1515900" y="2067150"/>
            <a:ext cx="6417000" cy="10092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400"/>
              <a:buFont typeface="Arial"/>
              <a:buNone/>
            </a:pPr>
            <a:r>
              <a:rPr b="1" lang="en" sz="3000">
                <a:solidFill>
                  <a:schemeClr val="lt1"/>
                </a:solidFill>
                <a:latin typeface="Montserrat"/>
                <a:ea typeface="Montserrat"/>
                <a:cs typeface="Montserrat"/>
                <a:sym typeface="Montserrat"/>
              </a:rPr>
              <a:t>About Data</a:t>
            </a:r>
            <a:endParaRPr b="0" i="0" sz="3000" u="none" cap="none" strike="noStrike">
              <a:solidFill>
                <a:srgbClr val="FFFFFF"/>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pic>
        <p:nvPicPr>
          <p:cNvPr id="123" name="Google Shape;123;p21"/>
          <p:cNvPicPr preferRelativeResize="0"/>
          <p:nvPr/>
        </p:nvPicPr>
        <p:blipFill rotWithShape="1">
          <a:blip r:embed="rId3">
            <a:alphaModFix/>
          </a:blip>
          <a:srcRect b="0" l="0" r="0" t="0"/>
          <a:stretch/>
        </p:blipFill>
        <p:spPr>
          <a:xfrm>
            <a:off x="6773925" y="152400"/>
            <a:ext cx="2370067" cy="4838700"/>
          </a:xfrm>
          <a:prstGeom prst="rect">
            <a:avLst/>
          </a:prstGeom>
          <a:noFill/>
          <a:ln>
            <a:noFill/>
          </a:ln>
        </p:spPr>
      </p:pic>
      <p:cxnSp>
        <p:nvCxnSpPr>
          <p:cNvPr id="124" name="Google Shape;124;p21"/>
          <p:cNvCxnSpPr/>
          <p:nvPr/>
        </p:nvCxnSpPr>
        <p:spPr>
          <a:xfrm rot="10800000">
            <a:off x="2745725" y="427100"/>
            <a:ext cx="4321500" cy="0"/>
          </a:xfrm>
          <a:prstGeom prst="straightConnector1">
            <a:avLst/>
          </a:prstGeom>
          <a:noFill/>
          <a:ln cap="flat" cmpd="sng" w="19050">
            <a:solidFill>
              <a:srgbClr val="761A79"/>
            </a:solidFill>
            <a:prstDash val="solid"/>
            <a:round/>
            <a:headEnd len="sm" w="sm" type="none"/>
            <a:tailEnd len="sm" w="sm" type="none"/>
          </a:ln>
        </p:spPr>
      </p:cxnSp>
      <p:pic>
        <p:nvPicPr>
          <p:cNvPr id="125" name="Google Shape;125;p21"/>
          <p:cNvPicPr preferRelativeResize="0"/>
          <p:nvPr/>
        </p:nvPicPr>
        <p:blipFill rotWithShape="1">
          <a:blip r:embed="rId4">
            <a:alphaModFix/>
          </a:blip>
          <a:srcRect b="0" l="0" r="0" t="0"/>
          <a:stretch/>
        </p:blipFill>
        <p:spPr>
          <a:xfrm>
            <a:off x="7694225" y="295988"/>
            <a:ext cx="989200" cy="262225"/>
          </a:xfrm>
          <a:prstGeom prst="rect">
            <a:avLst/>
          </a:prstGeom>
          <a:noFill/>
          <a:ln>
            <a:noFill/>
          </a:ln>
        </p:spPr>
      </p:pic>
      <p:sp>
        <p:nvSpPr>
          <p:cNvPr id="126" name="Google Shape;126;p21"/>
          <p:cNvSpPr txBox="1"/>
          <p:nvPr/>
        </p:nvSpPr>
        <p:spPr>
          <a:xfrm>
            <a:off x="454375" y="144400"/>
            <a:ext cx="2499000" cy="5727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400"/>
              <a:buFont typeface="Arial"/>
              <a:buNone/>
            </a:pPr>
            <a:r>
              <a:rPr lang="en">
                <a:solidFill>
                  <a:srgbClr val="761A79"/>
                </a:solidFill>
                <a:latin typeface="Montserrat ExtraBold"/>
                <a:ea typeface="Montserrat ExtraBold"/>
                <a:cs typeface="Montserrat ExtraBold"/>
                <a:sym typeface="Montserrat ExtraBold"/>
              </a:rPr>
              <a:t>Sub Topic</a:t>
            </a:r>
            <a:endParaRPr>
              <a:solidFill>
                <a:srgbClr val="761A79"/>
              </a:solidFill>
              <a:latin typeface="Montserrat ExtraBold"/>
              <a:ea typeface="Montserrat ExtraBold"/>
              <a:cs typeface="Montserrat ExtraBold"/>
              <a:sym typeface="Montserrat ExtraBold"/>
            </a:endParaRPr>
          </a:p>
        </p:txBody>
      </p:sp>
      <p:sp>
        <p:nvSpPr>
          <p:cNvPr id="127" name="Google Shape;127;p21"/>
          <p:cNvSpPr txBox="1"/>
          <p:nvPr/>
        </p:nvSpPr>
        <p:spPr>
          <a:xfrm>
            <a:off x="646000" y="838638"/>
            <a:ext cx="7931100" cy="1972500"/>
          </a:xfrm>
          <a:prstGeom prst="rect">
            <a:avLst/>
          </a:prstGeom>
          <a:noFill/>
          <a:ln>
            <a:noFill/>
          </a:ln>
        </p:spPr>
        <p:txBody>
          <a:bodyPr anchorCtr="0" anchor="ctr" bIns="0" lIns="0" spcFirstLastPara="1" rIns="0" wrap="square" tIns="0">
            <a:noAutofit/>
          </a:bodyPr>
          <a:lstStyle/>
          <a:p>
            <a:pPr indent="0" lvl="0" marL="0" marR="0" rtl="0" algn="l">
              <a:lnSpc>
                <a:spcPct val="115000"/>
              </a:lnSpc>
              <a:spcBef>
                <a:spcPts val="1000"/>
              </a:spcBef>
              <a:spcAft>
                <a:spcPts val="0"/>
              </a:spcAft>
              <a:buClr>
                <a:srgbClr val="000000"/>
              </a:buClr>
              <a:buSzPts val="1100"/>
              <a:buFont typeface="Arial"/>
              <a:buNone/>
            </a:pPr>
            <a:r>
              <a:rPr b="1" lang="en" sz="1600">
                <a:solidFill>
                  <a:srgbClr val="743673"/>
                </a:solidFill>
                <a:highlight>
                  <a:srgbClr val="FFFFFF"/>
                </a:highlight>
                <a:latin typeface="Montserrat"/>
                <a:ea typeface="Montserrat"/>
                <a:cs typeface="Montserrat"/>
                <a:sym typeface="Montserrat"/>
              </a:rPr>
              <a:t>Customer Churn</a:t>
            </a:r>
            <a:r>
              <a:rPr b="1" lang="en" sz="1600">
                <a:solidFill>
                  <a:srgbClr val="743673"/>
                </a:solidFill>
                <a:highlight>
                  <a:srgbClr val="FFFFFF"/>
                </a:highlight>
                <a:latin typeface="Montserrat"/>
                <a:ea typeface="Montserrat"/>
                <a:cs typeface="Montserrat"/>
                <a:sym typeface="Montserrat"/>
              </a:rPr>
              <a:t> Dataset</a:t>
            </a:r>
            <a:endParaRPr b="0" i="0" sz="1000" u="none" cap="none" strike="noStrike">
              <a:solidFill>
                <a:srgbClr val="000000"/>
              </a:solidFill>
              <a:latin typeface="Montserrat Medium"/>
              <a:ea typeface="Montserrat Medium"/>
              <a:cs typeface="Montserrat Medium"/>
              <a:sym typeface="Montserrat Medium"/>
            </a:endParaRPr>
          </a:p>
          <a:p>
            <a:pPr indent="-184150" lvl="0" marL="342900" marR="0" rtl="0" algn="l">
              <a:lnSpc>
                <a:spcPct val="150000"/>
              </a:lnSpc>
              <a:spcBef>
                <a:spcPts val="1000"/>
              </a:spcBef>
              <a:spcAft>
                <a:spcPts val="0"/>
              </a:spcAft>
              <a:buClr>
                <a:srgbClr val="000000"/>
              </a:buClr>
              <a:buSzPts val="1100"/>
              <a:buFont typeface="Montserrat"/>
              <a:buChar char="●"/>
            </a:pPr>
            <a:r>
              <a:rPr lang="en" sz="1100">
                <a:latin typeface="Montserrat"/>
                <a:ea typeface="Montserrat"/>
                <a:cs typeface="Montserrat"/>
                <a:sym typeface="Montserrat"/>
              </a:rPr>
              <a:t>Kumpulan data customer churn</a:t>
            </a:r>
            <a:r>
              <a:rPr b="1" lang="en" sz="1100">
                <a:latin typeface="Montserrat"/>
                <a:ea typeface="Montserrat"/>
                <a:cs typeface="Montserrat"/>
                <a:sym typeface="Montserrat"/>
              </a:rPr>
              <a:t> </a:t>
            </a:r>
            <a:r>
              <a:rPr lang="en" sz="1100">
                <a:latin typeface="Montserrat"/>
                <a:ea typeface="Montserrat"/>
                <a:cs typeface="Montserrat"/>
                <a:sym typeface="Montserrat"/>
              </a:rPr>
              <a:t>pada tahun 2020 pada salah satu telco Provider</a:t>
            </a:r>
            <a:endParaRPr sz="1100">
              <a:latin typeface="Montserrat"/>
              <a:ea typeface="Montserrat"/>
              <a:cs typeface="Montserrat"/>
              <a:sym typeface="Montserrat"/>
            </a:endParaRPr>
          </a:p>
          <a:p>
            <a:pPr indent="-184150" lvl="0" marL="3429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Data terbagi menjadi dua yaitu data train dan data test</a:t>
            </a:r>
            <a:endParaRPr sz="1100">
              <a:latin typeface="Montserrat"/>
              <a:ea typeface="Montserrat"/>
              <a:cs typeface="Montserrat"/>
              <a:sym typeface="Montserrat"/>
            </a:endParaRPr>
          </a:p>
          <a:p>
            <a:pPr indent="-184150" lvl="0" marL="3429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Data train terdiri dari 4250 kolom dan data test terdiri dari 750 kolom</a:t>
            </a:r>
            <a:endParaRPr sz="1100">
              <a:latin typeface="Montserrat"/>
              <a:ea typeface="Montserrat"/>
              <a:cs typeface="Montserrat"/>
              <a:sym typeface="Montserrat"/>
            </a:endParaRPr>
          </a:p>
          <a:p>
            <a:pPr indent="-184150" lvl="0" marL="342900" marR="0" rtl="0" algn="l">
              <a:lnSpc>
                <a:spcPct val="150000"/>
              </a:lnSpc>
              <a:spcBef>
                <a:spcPts val="0"/>
              </a:spcBef>
              <a:spcAft>
                <a:spcPts val="0"/>
              </a:spcAft>
              <a:buSzPts val="1100"/>
              <a:buFont typeface="Montserrat"/>
              <a:buChar char="●"/>
            </a:pPr>
            <a:r>
              <a:rPr lang="en" sz="1100">
                <a:latin typeface="Montserrat"/>
                <a:ea typeface="Montserrat"/>
                <a:cs typeface="Montserrat"/>
                <a:sym typeface="Montserrat"/>
              </a:rPr>
              <a:t>Sumber : </a:t>
            </a:r>
            <a:endParaRPr sz="1100">
              <a:latin typeface="Montserrat"/>
              <a:ea typeface="Montserrat"/>
              <a:cs typeface="Montserrat"/>
              <a:sym typeface="Montserrat"/>
            </a:endParaRPr>
          </a:p>
          <a:p>
            <a:pPr indent="-184150" lvl="0" marL="571500" marR="0" rtl="0" algn="l">
              <a:lnSpc>
                <a:spcPct val="150000"/>
              </a:lnSpc>
              <a:spcBef>
                <a:spcPts val="0"/>
              </a:spcBef>
              <a:spcAft>
                <a:spcPts val="0"/>
              </a:spcAft>
              <a:buSzPts val="1100"/>
              <a:buFont typeface="Montserrat"/>
              <a:buChar char="●"/>
            </a:pPr>
            <a:r>
              <a:rPr b="1" lang="en" sz="1100" u="sng">
                <a:solidFill>
                  <a:schemeClr val="hlink"/>
                </a:solidFill>
                <a:latin typeface="Montserrat"/>
                <a:ea typeface="Montserrat"/>
                <a:cs typeface="Montserrat"/>
                <a:sym typeface="Montserrat"/>
                <a:hlinkClick r:id="rId5"/>
              </a:rPr>
              <a:t>www.kaggle.com/c/customer-churn-prediction-2020/data</a:t>
            </a:r>
            <a:r>
              <a:rPr b="1" lang="en" sz="1100">
                <a:latin typeface="Montserrat"/>
                <a:ea typeface="Montserrat"/>
                <a:cs typeface="Montserrat"/>
                <a:sym typeface="Montserrat"/>
              </a:rPr>
              <a:t> </a:t>
            </a:r>
            <a:endParaRPr sz="1100">
              <a:latin typeface="Montserrat"/>
              <a:ea typeface="Montserrat"/>
              <a:cs typeface="Montserrat"/>
              <a:sym typeface="Montserrat"/>
            </a:endParaRPr>
          </a:p>
        </p:txBody>
      </p:sp>
      <p:pic>
        <p:nvPicPr>
          <p:cNvPr id="128" name="Google Shape;128;p21"/>
          <p:cNvPicPr preferRelativeResize="0"/>
          <p:nvPr/>
        </p:nvPicPr>
        <p:blipFill>
          <a:blip r:embed="rId6">
            <a:alphaModFix/>
          </a:blip>
          <a:stretch>
            <a:fillRect/>
          </a:stretch>
        </p:blipFill>
        <p:spPr>
          <a:xfrm>
            <a:off x="536963" y="2932675"/>
            <a:ext cx="8149174" cy="179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