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2" r:id="rId6"/>
    <p:sldId id="265" r:id="rId7"/>
    <p:sldId id="263" r:id="rId8"/>
    <p:sldId id="264" r:id="rId9"/>
    <p:sldId id="268" r:id="rId10"/>
    <p:sldId id="270" r:id="rId11"/>
    <p:sldId id="271" r:id="rId12"/>
    <p:sldId id="27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exend Deca" panose="020B0604020202020204" charset="-78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497628" y="1581637"/>
            <a:ext cx="4539000" cy="226701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SISTEM PAKAR DIAGNOSA KERUSAKAN KELISTRIKAN SEPEDA MOTOR 4 TAK MENGGUNAKAN METODE FORWARD CHAINING</a:t>
            </a:r>
            <a:endParaRPr sz="24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E4FEF788-3ECA-18DC-B0B5-EF12207F2516}"/>
              </a:ext>
            </a:extLst>
          </p:cNvPr>
          <p:cNvSpPr/>
          <p:nvPr/>
        </p:nvSpPr>
        <p:spPr>
          <a:xfrm>
            <a:off x="117619" y="1357329"/>
            <a:ext cx="4879071" cy="2677247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EFA1E-B262-0DFF-5E0F-68AFF7040F6D}"/>
              </a:ext>
            </a:extLst>
          </p:cNvPr>
          <p:cNvSpPr txBox="1"/>
          <p:nvPr/>
        </p:nvSpPr>
        <p:spPr>
          <a:xfrm>
            <a:off x="3526972" y="0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RULES</a:t>
            </a:r>
            <a:endParaRPr lang="en-ID" sz="36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D4AAA3-B762-66FA-96B8-B350CA065156}"/>
              </a:ext>
            </a:extLst>
          </p:cNvPr>
          <p:cNvSpPr/>
          <p:nvPr/>
        </p:nvSpPr>
        <p:spPr>
          <a:xfrm>
            <a:off x="422622" y="776087"/>
            <a:ext cx="1905640" cy="1629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Rules 1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coil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pengapian</a:t>
            </a: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rusak</a:t>
            </a:r>
            <a:endParaRPr lang="en-ID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</a:t>
            </a: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rusak</a:t>
            </a:r>
            <a:endParaRPr lang="en-ID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Magnet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rusak</a:t>
            </a:r>
            <a:endParaRPr lang="en-ID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</a:t>
            </a: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bunga</a:t>
            </a: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</a:t>
            </a:r>
            <a:endParaRPr lang="en-ID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ID" sz="10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20DE38-5FD6-ECBE-F704-84E6A49C0AAA}"/>
              </a:ext>
            </a:extLst>
          </p:cNvPr>
          <p:cNvSpPr/>
          <p:nvPr/>
        </p:nvSpPr>
        <p:spPr>
          <a:xfrm>
            <a:off x="2574152" y="782490"/>
            <a:ext cx="1905640" cy="1629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  2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ID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Campuran</a:t>
            </a:r>
            <a:r>
              <a:rPr lang="en-ID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bahan</a:t>
            </a:r>
            <a:r>
              <a:rPr lang="en-ID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bakar</a:t>
            </a:r>
            <a:r>
              <a:rPr lang="en-ID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terlalu</a:t>
            </a:r>
            <a:r>
              <a:rPr lang="en-ID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tinggi</a:t>
            </a:r>
            <a:endParaRPr lang="en-ID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ID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Stelan</a:t>
            </a:r>
            <a:r>
              <a:rPr lang="en-ID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stationer </a:t>
            </a:r>
            <a:r>
              <a:rPr lang="en-ID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terlalu</a:t>
            </a:r>
            <a:r>
              <a:rPr lang="en-ID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tinggi</a:t>
            </a:r>
            <a:endParaRPr lang="en-ID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ID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Kualitas</a:t>
            </a:r>
            <a:r>
              <a:rPr lang="en-ID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bensin</a:t>
            </a:r>
            <a:r>
              <a:rPr lang="en-ID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rendah</a:t>
            </a:r>
            <a:endParaRPr lang="en-ID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ID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Elemen</a:t>
            </a:r>
            <a:r>
              <a:rPr lang="en-ID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saringan</a:t>
            </a:r>
            <a:r>
              <a:rPr lang="en-ID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udara</a:t>
            </a:r>
            <a:r>
              <a:rPr lang="en-ID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kotor</a:t>
            </a:r>
            <a:endParaRPr lang="en-ID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</a:t>
            </a:r>
            <a:r>
              <a:rPr lang="en-ID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</a:t>
            </a:r>
            <a:r>
              <a:rPr lang="en-ID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menjadi</a:t>
            </a:r>
            <a:r>
              <a:rPr lang="en-ID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cepat</a:t>
            </a:r>
            <a:r>
              <a:rPr lang="en-ID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tertutup</a:t>
            </a:r>
            <a:r>
              <a:rPr lang="en-ID" sz="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arang</a:t>
            </a:r>
            <a:endParaRPr lang="en-ID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ID" sz="3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7CCDF4-12B5-C9A3-D5E5-EB676832E93F}"/>
              </a:ext>
            </a:extLst>
          </p:cNvPr>
          <p:cNvSpPr/>
          <p:nvPr/>
        </p:nvSpPr>
        <p:spPr>
          <a:xfrm>
            <a:off x="4725682" y="795296"/>
            <a:ext cx="1905640" cy="1629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 3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Ring piston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aus</a:t>
            </a:r>
            <a:endParaRPr lang="en-ID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piston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silinder</a:t>
            </a: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aus</a:t>
            </a:r>
            <a:endParaRPr lang="en-ID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D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cepat</a:t>
            </a:r>
            <a:r>
              <a:rPr lang="en-ID" sz="12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menjadi</a:t>
            </a:r>
            <a:r>
              <a:rPr lang="en-ID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kotor</a:t>
            </a:r>
            <a:endParaRPr lang="en-ID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DC842-C19A-43CB-2929-978F5A9BF58D}"/>
              </a:ext>
            </a:extLst>
          </p:cNvPr>
          <p:cNvSpPr/>
          <p:nvPr/>
        </p:nvSpPr>
        <p:spPr>
          <a:xfrm>
            <a:off x="6877212" y="795296"/>
            <a:ext cx="1905640" cy="1629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 4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ID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Mesin</a:t>
            </a:r>
            <a:r>
              <a:rPr lang="en-ID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overheat(</a:t>
            </a:r>
            <a:r>
              <a:rPr lang="en-ID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terlalu</a:t>
            </a:r>
            <a:r>
              <a:rPr lang="en-ID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panas</a:t>
            </a:r>
            <a:r>
              <a:rPr lang="en-ID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ID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</a:t>
            </a:r>
            <a:r>
              <a:rPr lang="en-ID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kendor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ID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campuran</a:t>
            </a:r>
            <a:r>
              <a:rPr lang="en-ID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bahan</a:t>
            </a:r>
            <a:r>
              <a:rPr lang="en-ID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bakar</a:t>
            </a:r>
            <a:r>
              <a:rPr lang="en-ID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miskin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</a:t>
            </a:r>
            <a:r>
              <a:rPr lang="en-ID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</a:t>
            </a:r>
            <a:r>
              <a:rPr lang="en-ID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terlalu</a:t>
            </a:r>
            <a:r>
              <a:rPr lang="en-ID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panas</a:t>
            </a:r>
            <a:r>
              <a:rPr lang="en-ID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ID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hangus</a:t>
            </a:r>
            <a:endParaRPr lang="en-ID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ID" sz="7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B7473-72A3-7EC9-B406-65B5F0883A8A}"/>
              </a:ext>
            </a:extLst>
          </p:cNvPr>
          <p:cNvSpPr/>
          <p:nvPr/>
        </p:nvSpPr>
        <p:spPr>
          <a:xfrm>
            <a:off x="422622" y="2738398"/>
            <a:ext cx="1905640" cy="1629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 5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Kabel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terlepas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korslet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Kumparan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generator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korslet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Regulator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rusak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D" sz="11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Pengisian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ID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endParaRPr lang="en-ID" sz="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E89E65-E65C-48B9-C3DE-E39E032808B9}"/>
              </a:ext>
            </a:extLst>
          </p:cNvPr>
          <p:cNvSpPr/>
          <p:nvPr/>
        </p:nvSpPr>
        <p:spPr>
          <a:xfrm>
            <a:off x="2574152" y="2731995"/>
            <a:ext cx="1905640" cy="1629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 6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7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ID" sz="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Kabel bocor </a:t>
            </a:r>
            <a:r>
              <a:rPr lang="en-ID" sz="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ID" sz="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hubungan</a:t>
            </a:r>
            <a:r>
              <a:rPr lang="en-ID" sz="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kabel</a:t>
            </a:r>
            <a:r>
              <a:rPr lang="en-ID" sz="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ID" sz="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kendor</a:t>
            </a:r>
            <a:endParaRPr lang="en-ID" sz="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7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ID" sz="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Kumparan</a:t>
            </a:r>
            <a:r>
              <a:rPr lang="en-ID" sz="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stator </a:t>
            </a:r>
            <a:r>
              <a:rPr lang="en-ID" sz="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korslet</a:t>
            </a:r>
            <a:endParaRPr lang="en-ID" sz="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7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ID" sz="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Regulator </a:t>
            </a:r>
            <a:r>
              <a:rPr lang="en-ID" sz="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rusak</a:t>
            </a:r>
            <a:endParaRPr lang="en-ID" sz="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7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ID" sz="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Cairan</a:t>
            </a:r>
            <a:r>
              <a:rPr lang="en-ID" sz="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batre</a:t>
            </a:r>
            <a:r>
              <a:rPr lang="en-ID" sz="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kurang</a:t>
            </a:r>
            <a:endParaRPr lang="en-ID" sz="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7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ID" sz="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Pelat</a:t>
            </a:r>
            <a:r>
              <a:rPr lang="en-ID" sz="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</a:t>
            </a:r>
            <a:r>
              <a:rPr lang="en-ID" sz="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batre</a:t>
            </a:r>
            <a:r>
              <a:rPr lang="en-ID" sz="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rusak</a:t>
            </a:r>
            <a:endParaRPr lang="en-ID" sz="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D" sz="7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</a:t>
            </a:r>
            <a:r>
              <a:rPr lang="en-I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Pengisian</a:t>
            </a:r>
            <a:r>
              <a:rPr lang="en-I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Generator </a:t>
            </a:r>
            <a:r>
              <a:rPr lang="en-I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dibawah</a:t>
            </a:r>
            <a:r>
              <a:rPr lang="en-ID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spesifikasi</a:t>
            </a:r>
            <a:endParaRPr lang="en-ID" sz="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3701B6-0E16-CEE5-18C7-C884D258C460}"/>
              </a:ext>
            </a:extLst>
          </p:cNvPr>
          <p:cNvSpPr/>
          <p:nvPr/>
        </p:nvSpPr>
        <p:spPr>
          <a:xfrm>
            <a:off x="4725682" y="2725592"/>
            <a:ext cx="1905640" cy="1629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 7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Korslet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bagian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batre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Regurator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rusak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Hubungan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masa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regurato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kendor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1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Generator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pengisian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berlebihan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EF6CA-EFE7-5D25-FCBC-37C7C2F94B70}"/>
              </a:ext>
            </a:extLst>
          </p:cNvPr>
          <p:cNvSpPr/>
          <p:nvPr/>
        </p:nvSpPr>
        <p:spPr>
          <a:xfrm>
            <a:off x="6877212" y="2719189"/>
            <a:ext cx="1905640" cy="1629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 8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Kebocoran</a:t>
            </a: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kabel</a:t>
            </a:r>
            <a:endParaRPr lang="en-ID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Kumparan</a:t>
            </a: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korslet</a:t>
            </a:r>
            <a:endParaRPr lang="en-ID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Fungsi</a:t>
            </a: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regurato</a:t>
            </a: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standar</a:t>
            </a:r>
            <a:endParaRPr lang="en-ID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Pengisian</a:t>
            </a: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ID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stabil</a:t>
            </a:r>
            <a:endParaRPr lang="en-ID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9353F9-86BA-160E-F10C-55080C2C3310}"/>
              </a:ext>
            </a:extLst>
          </p:cNvPr>
          <p:cNvSpPr txBox="1"/>
          <p:nvPr/>
        </p:nvSpPr>
        <p:spPr>
          <a:xfrm>
            <a:off x="3880945" y="161365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RULES</a:t>
            </a:r>
            <a:endParaRPr lang="en-ID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9FCB23-9D9A-D311-6524-6E418DA09AB2}"/>
              </a:ext>
            </a:extLst>
          </p:cNvPr>
          <p:cNvSpPr/>
          <p:nvPr/>
        </p:nvSpPr>
        <p:spPr>
          <a:xfrm>
            <a:off x="3012141" y="837559"/>
            <a:ext cx="3119718" cy="29814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Rule 9 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Kapasitas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batre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menurun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Hubungan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kunci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rusak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Kedudukan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arang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tepat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pada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komutator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Starter relay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rusak</a:t>
            </a:r>
            <a:endParaRPr lang="en-ID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Rangkaian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system starter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tidak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bekerja</a:t>
            </a:r>
            <a:r>
              <a:rPr lang="en-ID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normal</a:t>
            </a:r>
          </a:p>
          <a:p>
            <a:pPr algn="ctr"/>
            <a:endParaRPr lang="en-ID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2123397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782619" y="2655936"/>
            <a:ext cx="3789381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/>
              <a:t>Aji Hadinata </a:t>
            </a:r>
            <a:r>
              <a:rPr lang="en-US" sz="1800" b="1" dirty="0" err="1"/>
              <a:t>Nugraha</a:t>
            </a:r>
            <a:r>
              <a:rPr lang="en-US" sz="1800" b="1" dirty="0"/>
              <a:t> (2106134)</a:t>
            </a: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/>
          <a:srcRect l="-304" t="2366" r="-304" b="48636"/>
          <a:stretch/>
        </p:blipFill>
        <p:spPr>
          <a:xfrm>
            <a:off x="1054345" y="361928"/>
            <a:ext cx="2667897" cy="2323965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Google Shape;82;p15">
            <a:extLst>
              <a:ext uri="{FF2B5EF4-FFF2-40B4-BE49-F238E27FC236}">
                <a16:creationId xmlns:a16="http://schemas.microsoft.com/office/drawing/2014/main" id="{782CCB50-28AE-EF42-0B20-1A665EC55647}"/>
              </a:ext>
            </a:extLst>
          </p:cNvPr>
          <p:cNvPicPr preferRelativeResize="0"/>
          <p:nvPr/>
        </p:nvPicPr>
        <p:blipFill>
          <a:blip r:embed="rId4"/>
          <a:srcRect t="25501" b="25501"/>
          <a:stretch/>
        </p:blipFill>
        <p:spPr>
          <a:xfrm>
            <a:off x="4475180" y="1477782"/>
            <a:ext cx="2667897" cy="2323965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17123B-BF61-FC65-976E-9B634F59EF8C}"/>
              </a:ext>
            </a:extLst>
          </p:cNvPr>
          <p:cNvSpPr txBox="1"/>
          <p:nvPr/>
        </p:nvSpPr>
        <p:spPr>
          <a:xfrm>
            <a:off x="3549535" y="3913047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</a:rPr>
              <a:t>Syahrul</a:t>
            </a:r>
            <a:r>
              <a:rPr lang="en-US" sz="1800" b="1" dirty="0">
                <a:solidFill>
                  <a:schemeClr val="bg1"/>
                </a:solidFill>
              </a:rPr>
              <a:t> </a:t>
            </a:r>
            <a:r>
              <a:rPr lang="en-US" sz="1800" b="1" dirty="0" err="1">
                <a:solidFill>
                  <a:schemeClr val="bg1"/>
                </a:solidFill>
              </a:rPr>
              <a:t>Kustiawan</a:t>
            </a:r>
            <a:r>
              <a:rPr lang="en-US" sz="1800" b="1" dirty="0">
                <a:solidFill>
                  <a:schemeClr val="bg1"/>
                </a:solidFill>
              </a:rPr>
              <a:t> Al </a:t>
            </a:r>
            <a:r>
              <a:rPr lang="en-US" sz="1800" b="1" dirty="0" err="1">
                <a:solidFill>
                  <a:schemeClr val="bg1"/>
                </a:solidFill>
              </a:rPr>
              <a:t>Zayyan</a:t>
            </a:r>
            <a:r>
              <a:rPr lang="en-US" sz="1800" b="1" dirty="0">
                <a:solidFill>
                  <a:schemeClr val="bg1"/>
                </a:solidFill>
              </a:rPr>
              <a:t> (2106072)</a:t>
            </a:r>
          </a:p>
          <a:p>
            <a:endParaRPr lang="en-ID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206998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0" i="0" dirty="0" err="1">
                <a:solidFill>
                  <a:srgbClr val="E2EEFF"/>
                </a:solidFill>
                <a:effectLst/>
                <a:latin typeface="Google Sans"/>
              </a:rPr>
              <a:t>Menurut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 McLeod dan Schell, </a:t>
            </a:r>
            <a:r>
              <a:rPr lang="en-US" sz="2000" b="0" i="0" dirty="0">
                <a:solidFill>
                  <a:srgbClr val="E2EEFF"/>
                </a:solidFill>
                <a:effectLst/>
                <a:latin typeface="Google Sans"/>
              </a:rPr>
              <a:t>AI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 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adalah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aktivitas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yang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memberikan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mesin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seperti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komputer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kemampuan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untuk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menampilkan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perilaku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yang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dianggap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setara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dengan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kemampuan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yang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ditunjukkan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oleh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manusia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dan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merupakan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sistem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komputer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yang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dapat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melakukan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pekerjaan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yang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memerlukan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kecerdasan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manusia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untuk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 </a:t>
            </a:r>
            <a:r>
              <a:rPr lang="en-US" sz="2000" b="0" i="0" dirty="0" err="1">
                <a:solidFill>
                  <a:srgbClr val="E8EAED"/>
                </a:solidFill>
                <a:effectLst/>
                <a:latin typeface="Google Sans"/>
              </a:rPr>
              <a:t>menyelesaikannya</a:t>
            </a:r>
            <a:r>
              <a:rPr lang="en-US" sz="2000" b="0" i="0" dirty="0">
                <a:solidFill>
                  <a:srgbClr val="E8EAED"/>
                </a:solidFill>
                <a:effectLst/>
                <a:latin typeface="Google Sans"/>
              </a:rPr>
              <a:t>.</a:t>
            </a:r>
            <a:endParaRPr sz="2000" dirty="0"/>
          </a:p>
        </p:txBody>
      </p:sp>
      <p:pic>
        <p:nvPicPr>
          <p:cNvPr id="2" name="Google Shape;110;p19">
            <a:extLst>
              <a:ext uri="{FF2B5EF4-FFF2-40B4-BE49-F238E27FC236}">
                <a16:creationId xmlns:a16="http://schemas.microsoft.com/office/drawing/2014/main" id="{4CA40E3B-4BFE-1A97-F965-9479097D5F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258" y="2043327"/>
            <a:ext cx="2017495" cy="12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14;p19">
            <a:extLst>
              <a:ext uri="{FF2B5EF4-FFF2-40B4-BE49-F238E27FC236}">
                <a16:creationId xmlns:a16="http://schemas.microsoft.com/office/drawing/2014/main" id="{32E89666-6E81-0376-EF8E-24B01504613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797" y="1266735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5;p19">
            <a:extLst>
              <a:ext uri="{FF2B5EF4-FFF2-40B4-BE49-F238E27FC236}">
                <a16:creationId xmlns:a16="http://schemas.microsoft.com/office/drawing/2014/main" id="{A6006056-ABDA-AFD9-7F1F-959C74231C3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9526" y="1388428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6;p19">
            <a:extLst>
              <a:ext uri="{FF2B5EF4-FFF2-40B4-BE49-F238E27FC236}">
                <a16:creationId xmlns:a16="http://schemas.microsoft.com/office/drawing/2014/main" id="{2F96C202-4821-84DB-2064-68843E2B2EC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3867" y="2002403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7;p19">
            <a:extLst>
              <a:ext uri="{FF2B5EF4-FFF2-40B4-BE49-F238E27FC236}">
                <a16:creationId xmlns:a16="http://schemas.microsoft.com/office/drawing/2014/main" id="{D7FDB10D-8DAA-1657-654D-4640DC2DFDD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3867" y="1609837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8;p19">
            <a:extLst>
              <a:ext uri="{FF2B5EF4-FFF2-40B4-BE49-F238E27FC236}">
                <a16:creationId xmlns:a16="http://schemas.microsoft.com/office/drawing/2014/main" id="{5216F219-777C-586A-CC2E-68D621ADFC1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66853" y="588505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9;p19">
            <a:extLst>
              <a:ext uri="{FF2B5EF4-FFF2-40B4-BE49-F238E27FC236}">
                <a16:creationId xmlns:a16="http://schemas.microsoft.com/office/drawing/2014/main" id="{5461966A-5050-3DC9-3BF7-53C1170CC76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60144" y="1499027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120;p19">
            <a:extLst>
              <a:ext uri="{FF2B5EF4-FFF2-40B4-BE49-F238E27FC236}">
                <a16:creationId xmlns:a16="http://schemas.microsoft.com/office/drawing/2014/main" id="{13513B14-C7B1-5E98-6076-B14DA467504A}"/>
              </a:ext>
            </a:extLst>
          </p:cNvPr>
          <p:cNvCxnSpPr/>
          <p:nvPr/>
        </p:nvCxnSpPr>
        <p:spPr>
          <a:xfrm>
            <a:off x="7638667" y="3089553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" name="Google Shape;121;p19">
            <a:extLst>
              <a:ext uri="{FF2B5EF4-FFF2-40B4-BE49-F238E27FC236}">
                <a16:creationId xmlns:a16="http://schemas.microsoft.com/office/drawing/2014/main" id="{CA867FD9-C5DB-7896-4B12-261FEEB60CCC}"/>
              </a:ext>
            </a:extLst>
          </p:cNvPr>
          <p:cNvCxnSpPr/>
          <p:nvPr/>
        </p:nvCxnSpPr>
        <p:spPr>
          <a:xfrm>
            <a:off x="5590417" y="1867503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1" name="Google Shape;122;p19">
            <a:extLst>
              <a:ext uri="{FF2B5EF4-FFF2-40B4-BE49-F238E27FC236}">
                <a16:creationId xmlns:a16="http://schemas.microsoft.com/office/drawing/2014/main" id="{112D1117-6C2B-F647-068B-B6443E11F39D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82880" y="1202981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3;p19">
            <a:extLst>
              <a:ext uri="{FF2B5EF4-FFF2-40B4-BE49-F238E27FC236}">
                <a16:creationId xmlns:a16="http://schemas.microsoft.com/office/drawing/2014/main" id="{A777A35B-03D9-E163-CD42-AFC43301ED6D}"/>
              </a:ext>
            </a:extLst>
          </p:cNvPr>
          <p:cNvCxnSpPr/>
          <p:nvPr/>
        </p:nvCxnSpPr>
        <p:spPr>
          <a:xfrm flipH="1">
            <a:off x="5317417" y="3013353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" name="Google Shape;124;p19">
            <a:extLst>
              <a:ext uri="{FF2B5EF4-FFF2-40B4-BE49-F238E27FC236}">
                <a16:creationId xmlns:a16="http://schemas.microsoft.com/office/drawing/2014/main" id="{070BC0A6-A1A0-79E3-FC37-57F47C6D6744}"/>
              </a:ext>
            </a:extLst>
          </p:cNvPr>
          <p:cNvCxnSpPr/>
          <p:nvPr/>
        </p:nvCxnSpPr>
        <p:spPr>
          <a:xfrm flipH="1">
            <a:off x="7590067" y="1943703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4" name="Google Shape;125;p19">
            <a:extLst>
              <a:ext uri="{FF2B5EF4-FFF2-40B4-BE49-F238E27FC236}">
                <a16:creationId xmlns:a16="http://schemas.microsoft.com/office/drawing/2014/main" id="{9827CAEA-DEFB-BBE2-3699-E144627E4C2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02705" y="2565261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26;p19">
            <a:extLst>
              <a:ext uri="{FF2B5EF4-FFF2-40B4-BE49-F238E27FC236}">
                <a16:creationId xmlns:a16="http://schemas.microsoft.com/office/drawing/2014/main" id="{8A4D891E-FA84-3195-1B9A-93B1357D5BE2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340558" y="3120259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27;p19">
            <a:extLst>
              <a:ext uri="{FF2B5EF4-FFF2-40B4-BE49-F238E27FC236}">
                <a16:creationId xmlns:a16="http://schemas.microsoft.com/office/drawing/2014/main" id="{A74EFEB1-C610-C48F-3D6C-022C753F28CD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713975" y="3280620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28;p19">
            <a:extLst>
              <a:ext uri="{FF2B5EF4-FFF2-40B4-BE49-F238E27FC236}">
                <a16:creationId xmlns:a16="http://schemas.microsoft.com/office/drawing/2014/main" id="{2B265154-2FCC-C267-4AB1-0AB13ECA69FA}"/>
              </a:ext>
            </a:extLst>
          </p:cNvPr>
          <p:cNvSpPr/>
          <p:nvPr/>
        </p:nvSpPr>
        <p:spPr>
          <a:xfrm>
            <a:off x="6794192" y="1477515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564800" y="350876"/>
            <a:ext cx="6014400" cy="55674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Sistem Pakar</a:t>
            </a:r>
            <a:endParaRPr sz="36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192F7F-FA33-468B-2089-5DD9067D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685" y="1473114"/>
            <a:ext cx="3330630" cy="2979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1934935" y="15814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Metode Forward Chaining</a:t>
            </a:r>
            <a:endParaRPr sz="36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55796-8FD6-D722-F04C-F53A50DE5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914" y="705720"/>
            <a:ext cx="3250794" cy="32507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663425" y="433913"/>
            <a:ext cx="4603771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SEPEDA MOTOR 4 TAK</a:t>
            </a:r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Motor 4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pembakaran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, yang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pembakaran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piston.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/>
          <a:srcRect l="10114" r="10114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1044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KONSEP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kelistrikan</a:t>
            </a:r>
            <a:r>
              <a:rPr lang="en-US" sz="1600" dirty="0"/>
              <a:t> pada </a:t>
            </a:r>
            <a:r>
              <a:rPr lang="en-US" sz="1600" dirty="0" err="1"/>
              <a:t>sepeda</a:t>
            </a:r>
            <a:r>
              <a:rPr lang="en-US" sz="1600" dirty="0"/>
              <a:t> motor </a:t>
            </a:r>
            <a:r>
              <a:rPr lang="en-US" sz="1600" dirty="0" err="1"/>
              <a:t>terbuat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rangkaian</a:t>
            </a:r>
            <a:r>
              <a:rPr lang="en-US" sz="1600" dirty="0"/>
              <a:t>  </a:t>
            </a:r>
            <a:r>
              <a:rPr lang="en-US" sz="1600" dirty="0" err="1"/>
              <a:t>kelistrikan</a:t>
            </a:r>
            <a:r>
              <a:rPr lang="en-US" sz="1600" dirty="0"/>
              <a:t> yang </a:t>
            </a:r>
            <a:r>
              <a:rPr lang="en-US" sz="1600" dirty="0" err="1"/>
              <a:t>berbeda-beda</a:t>
            </a:r>
            <a:r>
              <a:rPr lang="en-US" sz="1600" dirty="0"/>
              <a:t>,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rangkaian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semuanya</a:t>
            </a:r>
            <a:r>
              <a:rPr lang="en-US" sz="1600" dirty="0"/>
              <a:t>  </a:t>
            </a:r>
            <a:r>
              <a:rPr lang="en-US" sz="1600" dirty="0" err="1"/>
              <a:t>berawal</a:t>
            </a:r>
            <a:r>
              <a:rPr lang="en-US" sz="1600" dirty="0"/>
              <a:t> dan </a:t>
            </a:r>
            <a:r>
              <a:rPr lang="en-US" sz="1600" dirty="0" err="1"/>
              <a:t>berakhir</a:t>
            </a:r>
            <a:r>
              <a:rPr lang="en-US" sz="1600" dirty="0"/>
              <a:t> pada </a:t>
            </a:r>
            <a:r>
              <a:rPr lang="en-US" sz="1600" dirty="0" err="1"/>
              <a:t>tempat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,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sumber</a:t>
            </a:r>
            <a:r>
              <a:rPr lang="en-US" sz="1600" dirty="0"/>
              <a:t> </a:t>
            </a:r>
            <a:r>
              <a:rPr lang="en-US" sz="1600" dirty="0" err="1"/>
              <a:t>listrik</a:t>
            </a:r>
            <a:r>
              <a:rPr lang="en-US" sz="1600" dirty="0"/>
              <a:t>  (</a:t>
            </a:r>
            <a:r>
              <a:rPr lang="en-US" sz="1600" dirty="0" err="1"/>
              <a:t>misalnya</a:t>
            </a:r>
            <a:r>
              <a:rPr lang="en-US" sz="1600" dirty="0"/>
              <a:t> </a:t>
            </a:r>
            <a:r>
              <a:rPr lang="en-US" sz="1600" dirty="0" err="1"/>
              <a:t>baterai</a:t>
            </a:r>
            <a:r>
              <a:rPr lang="en-US" sz="1600" dirty="0"/>
              <a:t>). </a:t>
            </a:r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1522800" y="207150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KELISTRIKAN PADA SEPEDA MOTOR</a:t>
            </a:r>
            <a:endParaRPr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52584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RANGKAIAN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600" dirty="0" err="1"/>
              <a:t>Setiap</a:t>
            </a:r>
            <a:r>
              <a:rPr lang="en-ID" sz="1600" dirty="0"/>
              <a:t> </a:t>
            </a:r>
            <a:r>
              <a:rPr lang="en-ID" sz="1600" dirty="0" err="1"/>
              <a:t>sepeda</a:t>
            </a:r>
            <a:r>
              <a:rPr lang="en-ID" sz="1600" dirty="0"/>
              <a:t> motor </a:t>
            </a:r>
            <a:r>
              <a:rPr lang="en-ID" sz="1600" dirty="0" err="1"/>
              <a:t>dilengkapi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beberapa</a:t>
            </a:r>
            <a:r>
              <a:rPr lang="en-ID" sz="1600" dirty="0"/>
              <a:t> </a:t>
            </a:r>
            <a:r>
              <a:rPr lang="en-ID" sz="1600" dirty="0" err="1"/>
              <a:t>rangkaian</a:t>
            </a:r>
            <a:r>
              <a:rPr lang="en-ID" sz="1600" dirty="0"/>
              <a:t> 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kelistrikan</a:t>
            </a:r>
            <a:r>
              <a:rPr lang="en-ID" sz="1600" dirty="0"/>
              <a:t>. </a:t>
            </a:r>
            <a:r>
              <a:rPr lang="en-ID" sz="1600" dirty="0" err="1"/>
              <a:t>Umumnya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sumber</a:t>
            </a:r>
            <a:r>
              <a:rPr lang="en-ID" sz="1600" dirty="0"/>
              <a:t> </a:t>
            </a:r>
            <a:r>
              <a:rPr lang="en-ID" sz="1600" dirty="0" err="1"/>
              <a:t>listrik</a:t>
            </a:r>
            <a:r>
              <a:rPr lang="en-ID" sz="1600" dirty="0"/>
              <a:t> </a:t>
            </a:r>
            <a:r>
              <a:rPr lang="en-ID" sz="1600" dirty="0" err="1"/>
              <a:t>utama</a:t>
            </a:r>
            <a:r>
              <a:rPr lang="en-ID" sz="1600" dirty="0"/>
              <a:t> </a:t>
            </a:r>
            <a:r>
              <a:rPr lang="en-ID" sz="1600" dirty="0" err="1"/>
              <a:t>sering</a:t>
            </a:r>
            <a:r>
              <a:rPr lang="en-ID" sz="1600" dirty="0"/>
              <a:t> 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baterai</a:t>
            </a:r>
            <a:r>
              <a:rPr lang="en-ID" sz="1600" dirty="0"/>
              <a:t>, </a:t>
            </a:r>
            <a:r>
              <a:rPr lang="en-ID" sz="1600" dirty="0" err="1"/>
              <a:t>namun</a:t>
            </a:r>
            <a:r>
              <a:rPr lang="en-ID" sz="1600" dirty="0"/>
              <a:t> </a:t>
            </a:r>
            <a:r>
              <a:rPr lang="en-ID" sz="1600" dirty="0" err="1"/>
              <a:t>ada</a:t>
            </a:r>
            <a:r>
              <a:rPr lang="en-ID" sz="1600" dirty="0"/>
              <a:t> juga yang </a:t>
            </a:r>
            <a:r>
              <a:rPr lang="en-ID" sz="1600" dirty="0" err="1"/>
              <a:t>menggunakan</a:t>
            </a:r>
            <a:r>
              <a:rPr lang="en-ID" sz="1600" dirty="0"/>
              <a:t> flywheel magnet  (alternator) yang </a:t>
            </a:r>
            <a:r>
              <a:rPr lang="en-ID" sz="1600" dirty="0" err="1"/>
              <a:t>menghasilkan</a:t>
            </a:r>
            <a:r>
              <a:rPr lang="en-ID" sz="1600" dirty="0"/>
              <a:t> </a:t>
            </a:r>
            <a:r>
              <a:rPr lang="en-ID" sz="1600" dirty="0" err="1"/>
              <a:t>pembangkit</a:t>
            </a:r>
            <a:r>
              <a:rPr lang="en-ID" sz="1600" dirty="0"/>
              <a:t> </a:t>
            </a:r>
            <a:r>
              <a:rPr lang="en-ID" sz="1600" dirty="0" err="1"/>
              <a:t>listrik</a:t>
            </a:r>
            <a:r>
              <a:rPr lang="en-ID" sz="1600" dirty="0"/>
              <a:t> </a:t>
            </a:r>
            <a:r>
              <a:rPr lang="en-ID" sz="1600" dirty="0" err="1"/>
              <a:t>arus</a:t>
            </a:r>
            <a:r>
              <a:rPr lang="en-ID" sz="1600" dirty="0"/>
              <a:t> </a:t>
            </a:r>
            <a:r>
              <a:rPr lang="en-ID" sz="1600" dirty="0" err="1"/>
              <a:t>bolak-balik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 AC (alternating current). </a:t>
            </a:r>
            <a:endParaRPr sz="1600"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2623684" y="367340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4699B1-C151-B794-B63C-22BA8A7A3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994" y="1561093"/>
            <a:ext cx="6302012" cy="26804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1333585" y="-93702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Penyebab</a:t>
            </a:r>
            <a:endParaRPr dirty="0"/>
          </a:p>
        </p:txBody>
      </p:sp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3CEBA-2F3A-E340-7DE7-27289FF50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67" y="763698"/>
            <a:ext cx="4840128" cy="4124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84794-072A-C427-23E8-172B1562AB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478"/>
          <a:stretch/>
        </p:blipFill>
        <p:spPr>
          <a:xfrm>
            <a:off x="5056096" y="763698"/>
            <a:ext cx="3871938" cy="19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13F8FB9-6076-45DC-BA4F-0FF285530FCF}">
  <we:reference id="wa104381411" version="2.4.1.0" store="en-US" storeType="OMEX"/>
  <we:alternateReferences>
    <we:reference id="wa104381411" version="2.4.1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400</Words>
  <Application>Microsoft Office PowerPoint</Application>
  <PresentationFormat>On-screen Show (16:9)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Google Sans</vt:lpstr>
      <vt:lpstr>Muli</vt:lpstr>
      <vt:lpstr>Lexend Deca</vt:lpstr>
      <vt:lpstr>Calibri</vt:lpstr>
      <vt:lpstr>Aliena template</vt:lpstr>
      <vt:lpstr>SISTEM PAKAR DIAGNOSA KERUSAKAN KELISTRIKAN SEPEDA MOTOR 4 TAK MENGGUNAKAN METODE FORWARD CHAINING</vt:lpstr>
      <vt:lpstr>PowerPoint Presentation</vt:lpstr>
      <vt:lpstr>PowerPoint Presentation</vt:lpstr>
      <vt:lpstr>Sistem Pakar</vt:lpstr>
      <vt:lpstr>Metode Forward Chaining</vt:lpstr>
      <vt:lpstr>SEPEDA MOTOR 4 TAK</vt:lpstr>
      <vt:lpstr>KELISTRIKAN PADA SEPEDA MOTOR</vt:lpstr>
      <vt:lpstr>Tabel Permasalahan</vt:lpstr>
      <vt:lpstr>Tabel Penyebab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PAKAR DIAGNOSA KERUSAKAN KELISTRIKAN SEPEDA MOTOR 4 TAK MENGGUNAKAN METODE FORWARD CHAINING</dc:title>
  <cp:lastModifiedBy>Jajang Nurjaman</cp:lastModifiedBy>
  <cp:revision>3</cp:revision>
  <dcterms:modified xsi:type="dcterms:W3CDTF">2023-04-15T15:38:52Z</dcterms:modified>
</cp:coreProperties>
</file>