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63" r:id="rId3"/>
    <p:sldId id="257" r:id="rId4"/>
    <p:sldId id="258" r:id="rId5"/>
    <p:sldId id="259" r:id="rId6"/>
    <p:sldId id="260" r:id="rId7"/>
    <p:sldId id="261"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80" d="100"/>
          <a:sy n="80" d="100"/>
        </p:scale>
        <p:origin x="30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ithkumar Ganesan" userId="d0eb7beeafdd8e28" providerId="LiveId" clId="{2ACC5480-7897-4A3C-A83F-B7DDE9442D0B}"/>
    <pc:docChg chg="undo custSel addSld delSld modSld sldOrd">
      <pc:chgData name="Ajithkumar Ganesan" userId="d0eb7beeafdd8e28" providerId="LiveId" clId="{2ACC5480-7897-4A3C-A83F-B7DDE9442D0B}" dt="2023-07-16T16:03:48.819" v="886" actId="113"/>
      <pc:docMkLst>
        <pc:docMk/>
      </pc:docMkLst>
      <pc:sldChg chg="addSp delSp modSp mod">
        <pc:chgData name="Ajithkumar Ganesan" userId="d0eb7beeafdd8e28" providerId="LiveId" clId="{2ACC5480-7897-4A3C-A83F-B7DDE9442D0B}" dt="2023-07-16T15:04:30.513" v="841" actId="1076"/>
        <pc:sldMkLst>
          <pc:docMk/>
          <pc:sldMk cId="95992585" sldId="256"/>
        </pc:sldMkLst>
        <pc:spChg chg="mod">
          <ac:chgData name="Ajithkumar Ganesan" userId="d0eb7beeafdd8e28" providerId="LiveId" clId="{2ACC5480-7897-4A3C-A83F-B7DDE9442D0B}" dt="2023-07-16T15:04:15.720" v="839" actId="14100"/>
          <ac:spMkLst>
            <pc:docMk/>
            <pc:sldMk cId="95992585" sldId="256"/>
            <ac:spMk id="2" creationId="{BCDD8F84-FB44-4F09-BE1E-C74D86504235}"/>
          </ac:spMkLst>
        </pc:spChg>
        <pc:spChg chg="add del mod">
          <ac:chgData name="Ajithkumar Ganesan" userId="d0eb7beeafdd8e28" providerId="LiveId" clId="{2ACC5480-7897-4A3C-A83F-B7DDE9442D0B}" dt="2023-07-16T15:04:30.513" v="841" actId="1076"/>
          <ac:spMkLst>
            <pc:docMk/>
            <pc:sldMk cId="95992585" sldId="256"/>
            <ac:spMk id="3" creationId="{D6CAF025-50B2-4E46-988F-E77D042D5BA1}"/>
          </ac:spMkLst>
        </pc:spChg>
        <pc:spChg chg="add del">
          <ac:chgData name="Ajithkumar Ganesan" userId="d0eb7beeafdd8e28" providerId="LiveId" clId="{2ACC5480-7897-4A3C-A83F-B7DDE9442D0B}" dt="2023-07-16T13:25:31.959" v="48"/>
          <ac:spMkLst>
            <pc:docMk/>
            <pc:sldMk cId="95992585" sldId="256"/>
            <ac:spMk id="4" creationId="{3E637BBB-6AFF-E22B-FC5B-0D5973F01BF9}"/>
          </ac:spMkLst>
        </pc:spChg>
        <pc:picChg chg="add mod">
          <ac:chgData name="Ajithkumar Ganesan" userId="d0eb7beeafdd8e28" providerId="LiveId" clId="{2ACC5480-7897-4A3C-A83F-B7DDE9442D0B}" dt="2023-07-16T15:04:21.051" v="840" actId="1076"/>
          <ac:picMkLst>
            <pc:docMk/>
            <pc:sldMk cId="95992585" sldId="256"/>
            <ac:picMk id="6" creationId="{D6B0C53D-2E97-2C18-F59E-E35712F8F351}"/>
          </ac:picMkLst>
        </pc:picChg>
      </pc:sldChg>
      <pc:sldChg chg="modSp mod">
        <pc:chgData name="Ajithkumar Ganesan" userId="d0eb7beeafdd8e28" providerId="LiveId" clId="{2ACC5480-7897-4A3C-A83F-B7DDE9442D0B}" dt="2023-07-16T13:49:57.215" v="97" actId="14100"/>
        <pc:sldMkLst>
          <pc:docMk/>
          <pc:sldMk cId="95992585" sldId="257"/>
        </pc:sldMkLst>
        <pc:picChg chg="mod">
          <ac:chgData name="Ajithkumar Ganesan" userId="d0eb7beeafdd8e28" providerId="LiveId" clId="{2ACC5480-7897-4A3C-A83F-B7DDE9442D0B}" dt="2023-07-16T13:49:57.215" v="97" actId="14100"/>
          <ac:picMkLst>
            <pc:docMk/>
            <pc:sldMk cId="95992585" sldId="257"/>
            <ac:picMk id="2" creationId="{7F1CC31D-E971-4A2A-A954-6EA719260052}"/>
          </ac:picMkLst>
        </pc:picChg>
      </pc:sldChg>
      <pc:sldChg chg="modSp mod">
        <pc:chgData name="Ajithkumar Ganesan" userId="d0eb7beeafdd8e28" providerId="LiveId" clId="{2ACC5480-7897-4A3C-A83F-B7DDE9442D0B}" dt="2023-07-16T13:50:34.117" v="103" actId="14100"/>
        <pc:sldMkLst>
          <pc:docMk/>
          <pc:sldMk cId="95992585" sldId="259"/>
        </pc:sldMkLst>
        <pc:picChg chg="mod">
          <ac:chgData name="Ajithkumar Ganesan" userId="d0eb7beeafdd8e28" providerId="LiveId" clId="{2ACC5480-7897-4A3C-A83F-B7DDE9442D0B}" dt="2023-07-16T13:50:34.117" v="103" actId="14100"/>
          <ac:picMkLst>
            <pc:docMk/>
            <pc:sldMk cId="95992585" sldId="259"/>
            <ac:picMk id="4" creationId="{AF8BABD3-C1C9-4AB1-9BC2-F4EA5AD83EFA}"/>
          </ac:picMkLst>
        </pc:picChg>
      </pc:sldChg>
      <pc:sldChg chg="modSp mod">
        <pc:chgData name="Ajithkumar Ganesan" userId="d0eb7beeafdd8e28" providerId="LiveId" clId="{2ACC5480-7897-4A3C-A83F-B7DDE9442D0B}" dt="2023-07-16T16:01:14.064" v="881" actId="14100"/>
        <pc:sldMkLst>
          <pc:docMk/>
          <pc:sldMk cId="95992585" sldId="260"/>
        </pc:sldMkLst>
        <pc:picChg chg="mod">
          <ac:chgData name="Ajithkumar Ganesan" userId="d0eb7beeafdd8e28" providerId="LiveId" clId="{2ACC5480-7897-4A3C-A83F-B7DDE9442D0B}" dt="2023-07-16T16:01:14.064" v="881" actId="14100"/>
          <ac:picMkLst>
            <pc:docMk/>
            <pc:sldMk cId="95992585" sldId="260"/>
            <ac:picMk id="5" creationId="{B1DAAED6-EA81-49D1-B3C4-11D648B13D5E}"/>
          </ac:picMkLst>
        </pc:picChg>
      </pc:sldChg>
      <pc:sldChg chg="modSp mod">
        <pc:chgData name="Ajithkumar Ganesan" userId="d0eb7beeafdd8e28" providerId="LiveId" clId="{2ACC5480-7897-4A3C-A83F-B7DDE9442D0B}" dt="2023-07-16T16:00:59.097" v="879" actId="14100"/>
        <pc:sldMkLst>
          <pc:docMk/>
          <pc:sldMk cId="95992585" sldId="261"/>
        </pc:sldMkLst>
        <pc:picChg chg="mod">
          <ac:chgData name="Ajithkumar Ganesan" userId="d0eb7beeafdd8e28" providerId="LiveId" clId="{2ACC5480-7897-4A3C-A83F-B7DDE9442D0B}" dt="2023-07-16T16:00:59.097" v="879" actId="14100"/>
          <ac:picMkLst>
            <pc:docMk/>
            <pc:sldMk cId="95992585" sldId="261"/>
            <ac:picMk id="6" creationId="{69933DA3-D718-469D-BB9B-C97BE36379BE}"/>
          </ac:picMkLst>
        </pc:picChg>
      </pc:sldChg>
      <pc:sldChg chg="addSp delSp modSp add del mod modClrScheme chgLayout">
        <pc:chgData name="Ajithkumar Ganesan" userId="d0eb7beeafdd8e28" providerId="LiveId" clId="{2ACC5480-7897-4A3C-A83F-B7DDE9442D0B}" dt="2023-07-16T14:31:07.851" v="551" actId="2696"/>
        <pc:sldMkLst>
          <pc:docMk/>
          <pc:sldMk cId="3721933796" sldId="262"/>
        </pc:sldMkLst>
        <pc:spChg chg="del mod">
          <ac:chgData name="Ajithkumar Ganesan" userId="d0eb7beeafdd8e28" providerId="LiveId" clId="{2ACC5480-7897-4A3C-A83F-B7DDE9442D0B}" dt="2023-07-16T13:51:41.222" v="109" actId="478"/>
          <ac:spMkLst>
            <pc:docMk/>
            <pc:sldMk cId="3721933796" sldId="262"/>
            <ac:spMk id="2" creationId="{BCDD8F84-FB44-4F09-BE1E-C74D86504235}"/>
          </ac:spMkLst>
        </pc:spChg>
        <pc:spChg chg="del mod">
          <ac:chgData name="Ajithkumar Ganesan" userId="d0eb7beeafdd8e28" providerId="LiveId" clId="{2ACC5480-7897-4A3C-A83F-B7DDE9442D0B}" dt="2023-07-16T13:51:38.873" v="108" actId="478"/>
          <ac:spMkLst>
            <pc:docMk/>
            <pc:sldMk cId="3721933796" sldId="262"/>
            <ac:spMk id="3" creationId="{D6CAF025-50B2-4E46-988F-E77D042D5BA1}"/>
          </ac:spMkLst>
        </pc:spChg>
        <pc:spChg chg="add del mod">
          <ac:chgData name="Ajithkumar Ganesan" userId="d0eb7beeafdd8e28" providerId="LiveId" clId="{2ACC5480-7897-4A3C-A83F-B7DDE9442D0B}" dt="2023-07-16T13:51:43.460" v="110" actId="478"/>
          <ac:spMkLst>
            <pc:docMk/>
            <pc:sldMk cId="3721933796" sldId="262"/>
            <ac:spMk id="5" creationId="{C4E103AE-DDD5-DB42-3DE5-CA8BCAFCC41D}"/>
          </ac:spMkLst>
        </pc:spChg>
        <pc:spChg chg="add del mod">
          <ac:chgData name="Ajithkumar Ganesan" userId="d0eb7beeafdd8e28" providerId="LiveId" clId="{2ACC5480-7897-4A3C-A83F-B7DDE9442D0B}" dt="2023-07-16T14:10:49.128" v="112" actId="478"/>
          <ac:spMkLst>
            <pc:docMk/>
            <pc:sldMk cId="3721933796" sldId="262"/>
            <ac:spMk id="7" creationId="{2799DB45-D8EB-7D04-978E-2C7ECB5DED63}"/>
          </ac:spMkLst>
        </pc:spChg>
        <pc:spChg chg="add mod">
          <ac:chgData name="Ajithkumar Ganesan" userId="d0eb7beeafdd8e28" providerId="LiveId" clId="{2ACC5480-7897-4A3C-A83F-B7DDE9442D0B}" dt="2023-07-16T14:28:01.526" v="514" actId="21"/>
          <ac:spMkLst>
            <pc:docMk/>
            <pc:sldMk cId="3721933796" sldId="262"/>
            <ac:spMk id="8" creationId="{83F38E39-8320-41B6-62B7-ED60B823C0ED}"/>
          </ac:spMkLst>
        </pc:spChg>
        <pc:picChg chg="del">
          <ac:chgData name="Ajithkumar Ganesan" userId="d0eb7beeafdd8e28" providerId="LiveId" clId="{2ACC5480-7897-4A3C-A83F-B7DDE9442D0B}" dt="2023-07-16T13:51:04.507" v="106" actId="478"/>
          <ac:picMkLst>
            <pc:docMk/>
            <pc:sldMk cId="3721933796" sldId="262"/>
            <ac:picMk id="6" creationId="{D6B0C53D-2E97-2C18-F59E-E35712F8F351}"/>
          </ac:picMkLst>
        </pc:picChg>
      </pc:sldChg>
      <pc:sldChg chg="delSp modSp add mod">
        <pc:chgData name="Ajithkumar Ganesan" userId="d0eb7beeafdd8e28" providerId="LiveId" clId="{2ACC5480-7897-4A3C-A83F-B7DDE9442D0B}" dt="2023-07-16T15:01:12.249" v="836" actId="255"/>
        <pc:sldMkLst>
          <pc:docMk/>
          <pc:sldMk cId="658981259" sldId="263"/>
        </pc:sldMkLst>
        <pc:spChg chg="del mod">
          <ac:chgData name="Ajithkumar Ganesan" userId="d0eb7beeafdd8e28" providerId="LiveId" clId="{2ACC5480-7897-4A3C-A83F-B7DDE9442D0B}" dt="2023-07-16T14:28:19.520" v="517" actId="478"/>
          <ac:spMkLst>
            <pc:docMk/>
            <pc:sldMk cId="658981259" sldId="263"/>
            <ac:spMk id="2" creationId="{BCDD8F84-FB44-4F09-BE1E-C74D86504235}"/>
          </ac:spMkLst>
        </pc:spChg>
        <pc:spChg chg="mod">
          <ac:chgData name="Ajithkumar Ganesan" userId="d0eb7beeafdd8e28" providerId="LiveId" clId="{2ACC5480-7897-4A3C-A83F-B7DDE9442D0B}" dt="2023-07-16T15:01:12.249" v="836" actId="255"/>
          <ac:spMkLst>
            <pc:docMk/>
            <pc:sldMk cId="658981259" sldId="263"/>
            <ac:spMk id="3" creationId="{D6CAF025-50B2-4E46-988F-E77D042D5BA1}"/>
          </ac:spMkLst>
        </pc:spChg>
        <pc:picChg chg="del">
          <ac:chgData name="Ajithkumar Ganesan" userId="d0eb7beeafdd8e28" providerId="LiveId" clId="{2ACC5480-7897-4A3C-A83F-B7DDE9442D0B}" dt="2023-07-16T14:28:21.903" v="518" actId="478"/>
          <ac:picMkLst>
            <pc:docMk/>
            <pc:sldMk cId="658981259" sldId="263"/>
            <ac:picMk id="6" creationId="{D6B0C53D-2E97-2C18-F59E-E35712F8F351}"/>
          </ac:picMkLst>
        </pc:picChg>
      </pc:sldChg>
      <pc:sldChg chg="modSp add mod ord">
        <pc:chgData name="Ajithkumar Ganesan" userId="d0eb7beeafdd8e28" providerId="LiveId" clId="{2ACC5480-7897-4A3C-A83F-B7DDE9442D0B}" dt="2023-07-16T16:03:48.819" v="886" actId="113"/>
        <pc:sldMkLst>
          <pc:docMk/>
          <pc:sldMk cId="2079835438" sldId="264"/>
        </pc:sldMkLst>
        <pc:spChg chg="mod">
          <ac:chgData name="Ajithkumar Ganesan" userId="d0eb7beeafdd8e28" providerId="LiveId" clId="{2ACC5480-7897-4A3C-A83F-B7DDE9442D0B}" dt="2023-07-16T16:03:48.819" v="886" actId="113"/>
          <ac:spMkLst>
            <pc:docMk/>
            <pc:sldMk cId="2079835438" sldId="264"/>
            <ac:spMk id="3" creationId="{D6CAF025-50B2-4E46-988F-E77D042D5BA1}"/>
          </ac:spMkLst>
        </pc:spChg>
      </pc:sldChg>
      <pc:sldChg chg="modSp add mod">
        <pc:chgData name="Ajithkumar Ganesan" userId="d0eb7beeafdd8e28" providerId="LiveId" clId="{2ACC5480-7897-4A3C-A83F-B7DDE9442D0B}" dt="2023-07-16T16:00:37.123" v="877" actId="12"/>
        <pc:sldMkLst>
          <pc:docMk/>
          <pc:sldMk cId="1433507643" sldId="265"/>
        </pc:sldMkLst>
        <pc:spChg chg="mod">
          <ac:chgData name="Ajithkumar Ganesan" userId="d0eb7beeafdd8e28" providerId="LiveId" clId="{2ACC5480-7897-4A3C-A83F-B7DDE9442D0B}" dt="2023-07-16T16:00:37.123" v="877" actId="12"/>
          <ac:spMkLst>
            <pc:docMk/>
            <pc:sldMk cId="1433507643" sldId="265"/>
            <ac:spMk id="3" creationId="{D6CAF025-50B2-4E46-988F-E77D042D5BA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88432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21406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03D32D-F1BC-4E9C-97E1-36CFF5B2234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133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509170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3553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48798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6063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0001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3572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7/16/2023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31849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0904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7/16/2023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4570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7/16/2023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89140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7/16/2023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19660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25873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7/16/2023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78736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7/16/2023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667154162"/>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ublic.tableau.com/views/SpotifyTrendAnalysis_16875147037910/Dashboard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BCDD8F84-FB44-4F09-BE1E-C74D86504235}"/>
              </a:ext>
            </a:extLst>
          </p:cNvPr>
          <p:cNvSpPr>
            <a:spLocks noGrp="1"/>
          </p:cNvSpPr>
          <p:nvPr>
            <p:ph type="ctrTitle"/>
          </p:nvPr>
        </p:nvSpPr>
        <p:spPr>
          <a:xfrm>
            <a:off x="1900100" y="2514598"/>
            <a:ext cx="9748561" cy="2262781"/>
          </a:xfrm>
        </p:spPr>
        <p:txBody>
          <a:bodyPr/>
          <a:lstStyle/>
          <a:p>
            <a:r>
              <a:rPr lang="en-us" dirty="0">
                <a:hlinkClick r:id="rId2"/>
              </a:rPr>
              <a:t>SPOTIFY TREND ANALYSIS</a:t>
            </a:r>
          </a:p>
        </p:txBody>
      </p:sp>
      <p:sp>
        <p:nvSpPr>
          <p:cNvPr id="3" name="slide1">
            <a:extLst>
              <a:ext uri="{FF2B5EF4-FFF2-40B4-BE49-F238E27FC236}">
                <a16:creationId xmlns:a16="http://schemas.microsoft.com/office/drawing/2014/main" id="{D6CAF025-50B2-4E46-988F-E77D042D5BA1}"/>
              </a:ext>
            </a:extLst>
          </p:cNvPr>
          <p:cNvSpPr>
            <a:spLocks noGrp="1"/>
          </p:cNvSpPr>
          <p:nvPr>
            <p:ph type="subTitle" idx="1"/>
          </p:nvPr>
        </p:nvSpPr>
        <p:spPr>
          <a:xfrm>
            <a:off x="1900100" y="4777379"/>
            <a:ext cx="8915399" cy="1126283"/>
          </a:xfrm>
        </p:spPr>
        <p:txBody>
          <a:bodyPr/>
          <a:lstStyle/>
          <a:p>
            <a:r>
              <a:rPr lang="en-IN" dirty="0"/>
              <a:t>Project Done by Ajith Kumar Ganesan</a:t>
            </a:r>
            <a:endParaRPr dirty="0"/>
          </a:p>
        </p:txBody>
      </p:sp>
      <p:pic>
        <p:nvPicPr>
          <p:cNvPr id="6" name="Picture 5">
            <a:extLst>
              <a:ext uri="{FF2B5EF4-FFF2-40B4-BE49-F238E27FC236}">
                <a16:creationId xmlns:a16="http://schemas.microsoft.com/office/drawing/2014/main" id="{D6B0C53D-2E97-2C18-F59E-E35712F8F351}"/>
              </a:ext>
            </a:extLst>
          </p:cNvPr>
          <p:cNvPicPr>
            <a:picLocks noChangeAspect="1"/>
          </p:cNvPicPr>
          <p:nvPr/>
        </p:nvPicPr>
        <p:blipFill>
          <a:blip r:embed="rId3"/>
          <a:stretch>
            <a:fillRect/>
          </a:stretch>
        </p:blipFill>
        <p:spPr>
          <a:xfrm>
            <a:off x="10087457" y="3429000"/>
            <a:ext cx="1417155" cy="141715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1">
            <a:extLst>
              <a:ext uri="{FF2B5EF4-FFF2-40B4-BE49-F238E27FC236}">
                <a16:creationId xmlns:a16="http://schemas.microsoft.com/office/drawing/2014/main" id="{D6CAF025-50B2-4E46-988F-E77D042D5BA1}"/>
              </a:ext>
            </a:extLst>
          </p:cNvPr>
          <p:cNvSpPr>
            <a:spLocks noGrp="1"/>
          </p:cNvSpPr>
          <p:nvPr>
            <p:ph type="subTitle" idx="1"/>
          </p:nvPr>
        </p:nvSpPr>
        <p:spPr>
          <a:xfrm>
            <a:off x="1979613" y="165623"/>
            <a:ext cx="9231726" cy="6692377"/>
          </a:xfrm>
        </p:spPr>
        <p:txBody>
          <a:bodyPr>
            <a:normAutofit fontScale="92500" lnSpcReduction="20000"/>
          </a:bodyPr>
          <a:lstStyle/>
          <a:p>
            <a:r>
              <a:rPr lang="en-US" sz="1800" b="1" dirty="0">
                <a:solidFill>
                  <a:schemeClr val="tx1"/>
                </a:solidFill>
                <a:latin typeface="Segoe UI" panose="020B0502040204020203" pitchFamily="34" charset="0"/>
                <a:cs typeface="Segoe UI" panose="020B0502040204020203" pitchFamily="34" charset="0"/>
              </a:rPr>
              <a:t>PROBLEM STATEMENT:</a:t>
            </a:r>
          </a:p>
          <a:p>
            <a:r>
              <a:rPr lang="en-US" sz="1900" dirty="0">
                <a:solidFill>
                  <a:schemeClr val="tx1"/>
                </a:solidFill>
                <a:latin typeface="Söhne"/>
                <a:cs typeface="Segoe UI" panose="020B0502040204020203" pitchFamily="34" charset="0"/>
              </a:rPr>
              <a:t>The objective of this project is to utilize Tableau's data visualization capabilities to analyze and present insights from Spotify data. This project seeks to leverage Tableau’s visualization capabilities to transform raw Spotify data into meaningful and interactive visualizations that enable users to gain insights, make data-driven decisions, and explore their music preferences in a visually engaging manner. As an analyst come up with the recommendation on suggesting advertisements to stay competitive in the music industry.</a:t>
            </a:r>
          </a:p>
          <a:p>
            <a:endParaRPr lang="en-US" sz="1800" dirty="0">
              <a:solidFill>
                <a:schemeClr val="tx1"/>
              </a:solidFill>
              <a:latin typeface="+mj-lt"/>
              <a:cs typeface="Segoe UI" panose="020B0502040204020203" pitchFamily="34" charset="0"/>
            </a:endParaRPr>
          </a:p>
          <a:p>
            <a:r>
              <a:rPr lang="en-US" sz="1800" b="1" dirty="0">
                <a:solidFill>
                  <a:schemeClr val="tx1"/>
                </a:solidFill>
                <a:latin typeface="Segoe UI" panose="020B0502040204020203" pitchFamily="34" charset="0"/>
                <a:cs typeface="Segoe UI" panose="020B0502040204020203" pitchFamily="34" charset="0"/>
              </a:rPr>
              <a:t>SUMMARY</a:t>
            </a:r>
            <a:r>
              <a:rPr lang="en-US" b="1" dirty="0">
                <a:solidFill>
                  <a:schemeClr val="tx1"/>
                </a:solidFill>
              </a:rPr>
              <a:t>:</a:t>
            </a:r>
          </a:p>
          <a:p>
            <a:r>
              <a:rPr lang="en-IN" sz="1900" kern="100" dirty="0">
                <a:solidFill>
                  <a:schemeClr val="tx1"/>
                </a:solidFill>
                <a:latin typeface="Söhne"/>
                <a:ea typeface="Calibri" panose="020F0502020204030204" pitchFamily="34" charset="0"/>
                <a:cs typeface="Times New Roman" panose="02020603050405020304" pitchFamily="18" charset="0"/>
              </a:rPr>
              <a:t>Designed an Interactive dashboard with given data using the TABLEAU visualisation tool and also used some Main Components of Country wise total Artist, Total Streaming, Year Wise Streaming, Monthly Streaming and Top 10 Popular tracks performed.</a:t>
            </a:r>
          </a:p>
          <a:p>
            <a:endParaRPr lang="en-US" sz="1800" b="1" cap="none" dirty="0">
              <a:solidFill>
                <a:schemeClr val="tx1"/>
              </a:solidFill>
              <a:latin typeface="+mj-lt"/>
              <a:cs typeface="Segoe UI" panose="020B0502040204020203" pitchFamily="34" charset="0"/>
            </a:endParaRPr>
          </a:p>
          <a:p>
            <a:r>
              <a:rPr lang="en-US" sz="1800" b="1" cap="none" dirty="0">
                <a:solidFill>
                  <a:schemeClr val="tx1"/>
                </a:solidFill>
                <a:latin typeface="Segoe UI" panose="020B0502040204020203" pitchFamily="34" charset="0"/>
                <a:cs typeface="Segoe UI" panose="020B0502040204020203" pitchFamily="34" charset="0"/>
              </a:rPr>
              <a:t>STEPS INVOLVED:</a:t>
            </a:r>
          </a:p>
          <a:p>
            <a:pPr marL="342900" indent="-342900">
              <a:buFont typeface="Wingdings" panose="05000000000000000000" pitchFamily="2" charset="2"/>
              <a:buChar char="Ø"/>
            </a:pPr>
            <a:r>
              <a:rPr lang="en-US" sz="1900" cap="none" dirty="0">
                <a:solidFill>
                  <a:schemeClr val="tx1"/>
                </a:solidFill>
                <a:latin typeface="Söhne"/>
              </a:rPr>
              <a:t>Data Collection</a:t>
            </a:r>
          </a:p>
          <a:p>
            <a:pPr marL="342900" indent="-342900">
              <a:buFont typeface="Wingdings" panose="05000000000000000000" pitchFamily="2" charset="2"/>
              <a:buChar char="Ø"/>
            </a:pPr>
            <a:r>
              <a:rPr lang="en-US" sz="1900" cap="none" dirty="0">
                <a:solidFill>
                  <a:schemeClr val="tx1"/>
                </a:solidFill>
                <a:latin typeface="Söhne"/>
              </a:rPr>
              <a:t>Data Preparation</a:t>
            </a:r>
          </a:p>
          <a:p>
            <a:pPr marL="342900" indent="-342900">
              <a:buFont typeface="Wingdings" panose="05000000000000000000" pitchFamily="2" charset="2"/>
              <a:buChar char="Ø"/>
            </a:pPr>
            <a:r>
              <a:rPr lang="en-US" sz="1900" cap="none" dirty="0">
                <a:solidFill>
                  <a:schemeClr val="tx1"/>
                </a:solidFill>
                <a:latin typeface="Söhne"/>
              </a:rPr>
              <a:t>Connect Tableau to Spotify Data</a:t>
            </a:r>
          </a:p>
          <a:p>
            <a:pPr marL="342900" indent="-342900">
              <a:buFont typeface="Wingdings" panose="05000000000000000000" pitchFamily="2" charset="2"/>
              <a:buChar char="Ø"/>
            </a:pPr>
            <a:r>
              <a:rPr lang="en-US" sz="1900" cap="none" dirty="0">
                <a:solidFill>
                  <a:schemeClr val="tx1"/>
                </a:solidFill>
                <a:latin typeface="Söhne"/>
              </a:rPr>
              <a:t>Explore and Visualize data</a:t>
            </a:r>
          </a:p>
          <a:p>
            <a:pPr marL="342900" indent="-342900">
              <a:buFont typeface="Wingdings" panose="05000000000000000000" pitchFamily="2" charset="2"/>
              <a:buChar char="Ø"/>
            </a:pPr>
            <a:r>
              <a:rPr lang="en-US" sz="1900" cap="none" dirty="0">
                <a:solidFill>
                  <a:schemeClr val="tx1"/>
                </a:solidFill>
                <a:latin typeface="Söhne"/>
              </a:rPr>
              <a:t>Create Dashboards</a:t>
            </a:r>
          </a:p>
          <a:p>
            <a:pPr marL="342900" indent="-342900">
              <a:buFont typeface="Wingdings" panose="05000000000000000000" pitchFamily="2" charset="2"/>
              <a:buChar char="Ø"/>
            </a:pPr>
            <a:r>
              <a:rPr lang="en-US" sz="1900" cap="none" dirty="0">
                <a:solidFill>
                  <a:schemeClr val="tx1"/>
                </a:solidFill>
                <a:latin typeface="Söhne"/>
              </a:rPr>
              <a:t>Interactivity and Filters</a:t>
            </a:r>
          </a:p>
          <a:p>
            <a:pPr marL="342900" indent="-342900">
              <a:buFont typeface="Wingdings" panose="05000000000000000000" pitchFamily="2" charset="2"/>
              <a:buChar char="Ø"/>
            </a:pPr>
            <a:r>
              <a:rPr lang="en-US" sz="1900" cap="none" dirty="0">
                <a:solidFill>
                  <a:schemeClr val="tx1"/>
                </a:solidFill>
                <a:latin typeface="Söhne"/>
              </a:rPr>
              <a:t>Publish and share</a:t>
            </a:r>
          </a:p>
        </p:txBody>
      </p:sp>
    </p:spTree>
    <p:extLst>
      <p:ext uri="{BB962C8B-B14F-4D97-AF65-F5344CB8AC3E}">
        <p14:creationId xmlns:p14="http://schemas.microsoft.com/office/powerpoint/2010/main" val="65898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COUNTRY WISE TOTAL ARTIST">
            <a:extLst>
              <a:ext uri="{FF2B5EF4-FFF2-40B4-BE49-F238E27FC236}">
                <a16:creationId xmlns:a16="http://schemas.microsoft.com/office/drawing/2014/main" id="{7F1CC31D-E971-4A2A-A954-6EA719260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COUNTRY WISE STREAMING">
            <a:extLst>
              <a:ext uri="{FF2B5EF4-FFF2-40B4-BE49-F238E27FC236}">
                <a16:creationId xmlns:a16="http://schemas.microsoft.com/office/drawing/2014/main" id="{0323DF7C-20A0-49BE-B5F6-492C3EEE7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807" y="0"/>
            <a:ext cx="11136385"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YEAR WISE STREAMING">
            <a:extLst>
              <a:ext uri="{FF2B5EF4-FFF2-40B4-BE49-F238E27FC236}">
                <a16:creationId xmlns:a16="http://schemas.microsoft.com/office/drawing/2014/main" id="{AF8BABD3-C1C9-4AB1-9BC2-F4EA5AD83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148" y="-1"/>
            <a:ext cx="7010399" cy="685800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POTIFY MONTHLY STREAMING">
            <a:extLst>
              <a:ext uri="{FF2B5EF4-FFF2-40B4-BE49-F238E27FC236}">
                <a16:creationId xmlns:a16="http://schemas.microsoft.com/office/drawing/2014/main" id="{B1DAAED6-EA81-49D1-B3C4-11D648B13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78" y="384314"/>
            <a:ext cx="12019722" cy="4811032"/>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TOP 10 POPULAR TRACKS">
            <a:extLst>
              <a:ext uri="{FF2B5EF4-FFF2-40B4-BE49-F238E27FC236}">
                <a16:creationId xmlns:a16="http://schemas.microsoft.com/office/drawing/2014/main" id="{69933DA3-D718-469D-BB9B-C97BE3637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7809"/>
            <a:ext cx="12192000" cy="467801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1">
            <a:extLst>
              <a:ext uri="{FF2B5EF4-FFF2-40B4-BE49-F238E27FC236}">
                <a16:creationId xmlns:a16="http://schemas.microsoft.com/office/drawing/2014/main" id="{D6CAF025-50B2-4E46-988F-E77D042D5BA1}"/>
              </a:ext>
            </a:extLst>
          </p:cNvPr>
          <p:cNvSpPr>
            <a:spLocks noGrp="1"/>
          </p:cNvSpPr>
          <p:nvPr>
            <p:ph type="subTitle" idx="1"/>
          </p:nvPr>
        </p:nvSpPr>
        <p:spPr>
          <a:xfrm>
            <a:off x="1749287" y="165624"/>
            <a:ext cx="9462052" cy="5400290"/>
          </a:xfrm>
        </p:spPr>
        <p:txBody>
          <a:bodyPr>
            <a:normAutofit/>
          </a:bodyPr>
          <a:lstStyle/>
          <a:p>
            <a:r>
              <a:rPr lang="en-IN" b="1" kern="100" dirty="0">
                <a:solidFill>
                  <a:schemeClr val="tx1"/>
                </a:solidFill>
                <a:latin typeface="Segoe UI" panose="020B0502040204020203" pitchFamily="34" charset="0"/>
                <a:cs typeface="Times New Roman" panose="02020603050405020304" pitchFamily="18" charset="0"/>
              </a:rPr>
              <a:t>CONCLUSION:</a:t>
            </a:r>
          </a:p>
          <a:p>
            <a:pPr algn="l"/>
            <a:r>
              <a:rPr lang="en-US" b="1" i="0" dirty="0">
                <a:solidFill>
                  <a:srgbClr val="182431"/>
                </a:solidFill>
                <a:effectLst/>
                <a:latin typeface="Inter"/>
              </a:rPr>
              <a:t>INSIGHTS</a:t>
            </a:r>
          </a:p>
          <a:p>
            <a:pPr marL="285750" indent="-285750" algn="l">
              <a:buFont typeface="Wingdings" panose="05000000000000000000" pitchFamily="2" charset="2"/>
              <a:buChar char="Ø"/>
            </a:pPr>
            <a:r>
              <a:rPr lang="en-US" b="1" i="0" dirty="0">
                <a:solidFill>
                  <a:srgbClr val="1F1F1F"/>
                </a:solidFill>
                <a:effectLst/>
                <a:latin typeface="Google Sans"/>
              </a:rPr>
              <a:t>Spotify's monthly streaming has increased by 20% year-over-year.</a:t>
            </a:r>
            <a:r>
              <a:rPr lang="en-US" b="0" i="0" dirty="0">
                <a:solidFill>
                  <a:srgbClr val="1F1F1F"/>
                </a:solidFill>
                <a:effectLst/>
                <a:latin typeface="Google Sans"/>
              </a:rPr>
              <a:t> This suggests that the platform is becoming increasingly popular and that there is a growing demand for music streaming services.</a:t>
            </a:r>
          </a:p>
          <a:p>
            <a:pPr marL="285750" indent="-285750" algn="l">
              <a:buFont typeface="Wingdings" panose="05000000000000000000" pitchFamily="2" charset="2"/>
              <a:buChar char="Ø"/>
            </a:pPr>
            <a:r>
              <a:rPr lang="en-US" b="1" i="0" dirty="0">
                <a:solidFill>
                  <a:srgbClr val="1F1F1F"/>
                </a:solidFill>
                <a:effectLst/>
                <a:latin typeface="Google Sans"/>
              </a:rPr>
              <a:t>The top 10 popular tracks are dominated by English-language songs.</a:t>
            </a:r>
            <a:r>
              <a:rPr lang="en-US" b="0" i="0" dirty="0">
                <a:solidFill>
                  <a:srgbClr val="1F1F1F"/>
                </a:solidFill>
                <a:effectLst/>
                <a:latin typeface="Google Sans"/>
              </a:rPr>
              <a:t> This suggests that English-language music is still the most popular genre on Spotify, although there is some growth in the popularity of non-English-language songs.</a:t>
            </a:r>
          </a:p>
          <a:p>
            <a:pPr marL="285750" indent="-285750" algn="l">
              <a:buFont typeface="Wingdings" panose="05000000000000000000" pitchFamily="2" charset="2"/>
              <a:buChar char="Ø"/>
            </a:pPr>
            <a:r>
              <a:rPr lang="en-US" b="1" i="0" dirty="0">
                <a:solidFill>
                  <a:srgbClr val="1F1F1F"/>
                </a:solidFill>
                <a:effectLst/>
                <a:latin typeface="Google Sans"/>
              </a:rPr>
              <a:t>The most popular artists in terms of total streams are global superstars like Drake, The Weeknd, and Taylor Swift.</a:t>
            </a:r>
            <a:r>
              <a:rPr lang="en-US" b="0" i="0" dirty="0">
                <a:solidFill>
                  <a:srgbClr val="1F1F1F"/>
                </a:solidFill>
                <a:effectLst/>
                <a:latin typeface="Google Sans"/>
              </a:rPr>
              <a:t> This suggests that these artists have a large and dedicated fan base that streams their music frequently.</a:t>
            </a:r>
          </a:p>
          <a:p>
            <a:pPr marL="285750" indent="-285750" algn="l">
              <a:buFont typeface="Wingdings" panose="05000000000000000000" pitchFamily="2" charset="2"/>
              <a:buChar char="Ø"/>
            </a:pPr>
            <a:r>
              <a:rPr lang="en-US" b="1" i="0" dirty="0">
                <a:solidFill>
                  <a:srgbClr val="1F1F1F"/>
                </a:solidFill>
                <a:effectLst/>
                <a:latin typeface="Google Sans"/>
              </a:rPr>
              <a:t>Streaming habits vary by country.</a:t>
            </a:r>
            <a:r>
              <a:rPr lang="en-US" b="0" i="0" dirty="0">
                <a:solidFill>
                  <a:srgbClr val="1F1F1F"/>
                </a:solidFill>
                <a:effectLst/>
                <a:latin typeface="Google Sans"/>
              </a:rPr>
              <a:t> For example, the United States has the highest number of monthly streams, while India has the fastest-growing streaming market.</a:t>
            </a:r>
          </a:p>
          <a:p>
            <a:pPr marL="285750" indent="-285750" algn="l">
              <a:buFont typeface="Wingdings" panose="05000000000000000000" pitchFamily="2" charset="2"/>
              <a:buChar char="Ø"/>
            </a:pPr>
            <a:r>
              <a:rPr lang="en-US" b="1" i="0" dirty="0">
                <a:solidFill>
                  <a:srgbClr val="1F1F1F"/>
                </a:solidFill>
                <a:effectLst/>
                <a:latin typeface="Google Sans"/>
              </a:rPr>
              <a:t>Spotify can use this data to make strategic decisions about its business.</a:t>
            </a:r>
            <a:r>
              <a:rPr lang="en-US" b="0" i="0" dirty="0">
                <a:solidFill>
                  <a:srgbClr val="1F1F1F"/>
                </a:solidFill>
                <a:effectLst/>
                <a:latin typeface="Google Sans"/>
              </a:rPr>
              <a:t> For example, the company could focus on promoting English-language songs in international markets, or it could sign more deals with local artists in emerging markets.</a:t>
            </a:r>
            <a:endParaRPr lang="en-IN" b="1" dirty="0">
              <a:latin typeface="Segoe UI" panose="020B0502040204020203" pitchFamily="34" charset="0"/>
              <a:cs typeface="Segoe UI" panose="020B0502040204020203" pitchFamily="34" charset="0"/>
            </a:endParaRPr>
          </a:p>
          <a:p>
            <a:endParaRPr lang="en-US" sz="1800" cap="none" dirty="0">
              <a:solidFill>
                <a:schemeClr val="tx1"/>
              </a:solidFill>
            </a:endParaRPr>
          </a:p>
        </p:txBody>
      </p:sp>
    </p:spTree>
    <p:extLst>
      <p:ext uri="{BB962C8B-B14F-4D97-AF65-F5344CB8AC3E}">
        <p14:creationId xmlns:p14="http://schemas.microsoft.com/office/powerpoint/2010/main" val="207983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1">
            <a:extLst>
              <a:ext uri="{FF2B5EF4-FFF2-40B4-BE49-F238E27FC236}">
                <a16:creationId xmlns:a16="http://schemas.microsoft.com/office/drawing/2014/main" id="{D6CAF025-50B2-4E46-988F-E77D042D5BA1}"/>
              </a:ext>
            </a:extLst>
          </p:cNvPr>
          <p:cNvSpPr>
            <a:spLocks noGrp="1"/>
          </p:cNvSpPr>
          <p:nvPr>
            <p:ph type="subTitle" idx="1"/>
          </p:nvPr>
        </p:nvSpPr>
        <p:spPr>
          <a:xfrm>
            <a:off x="1749287" y="165624"/>
            <a:ext cx="9462052" cy="5400290"/>
          </a:xfrm>
        </p:spPr>
        <p:txBody>
          <a:bodyPr>
            <a:normAutofit/>
          </a:bodyPr>
          <a:lstStyle/>
          <a:p>
            <a:r>
              <a:rPr lang="en-US" b="1" i="0" dirty="0">
                <a:solidFill>
                  <a:srgbClr val="182431"/>
                </a:solidFill>
                <a:effectLst/>
                <a:latin typeface="Inter"/>
              </a:rPr>
              <a:t>RECOMMENDATIONS</a:t>
            </a:r>
          </a:p>
          <a:p>
            <a:pPr marL="285750" indent="-285750" algn="l">
              <a:buFont typeface="Wingdings" panose="05000000000000000000" pitchFamily="2" charset="2"/>
              <a:buChar char="Ø"/>
            </a:pPr>
            <a:r>
              <a:rPr lang="en-US" b="0" i="0" dirty="0">
                <a:solidFill>
                  <a:srgbClr val="1F1F1F"/>
                </a:solidFill>
                <a:effectLst/>
                <a:latin typeface="Google Sans"/>
              </a:rPr>
              <a:t>Spotify could create more personalized playlists for users based on their listening history.</a:t>
            </a:r>
          </a:p>
          <a:p>
            <a:pPr marL="285750" indent="-285750" algn="l">
              <a:buFont typeface="Wingdings" panose="05000000000000000000" pitchFamily="2" charset="2"/>
              <a:buChar char="Ø"/>
            </a:pPr>
            <a:r>
              <a:rPr lang="en-US" b="0" i="0" dirty="0">
                <a:solidFill>
                  <a:srgbClr val="1F1F1F"/>
                </a:solidFill>
                <a:effectLst/>
                <a:latin typeface="Google Sans"/>
              </a:rPr>
              <a:t>Spotify could develop more features that allow users to interact with each other, such as social media integration or collaborative playlists.</a:t>
            </a:r>
          </a:p>
          <a:p>
            <a:pPr marL="285750" indent="-285750" algn="l">
              <a:buFont typeface="Wingdings" panose="05000000000000000000" pitchFamily="2" charset="2"/>
              <a:buChar char="Ø"/>
            </a:pPr>
            <a:r>
              <a:rPr lang="en-US" b="0" i="0" dirty="0">
                <a:solidFill>
                  <a:srgbClr val="1F1F1F"/>
                </a:solidFill>
                <a:effectLst/>
                <a:latin typeface="Google Sans"/>
              </a:rPr>
              <a:t>Spotify could expand its offerings to include more live music, podcasts, and audiobooks.</a:t>
            </a:r>
          </a:p>
          <a:p>
            <a:br>
              <a:rPr lang="en-US" dirty="0"/>
            </a:br>
            <a:endParaRPr lang="en-US" sz="1800" cap="none" dirty="0">
              <a:solidFill>
                <a:schemeClr val="tx1"/>
              </a:solidFill>
            </a:endParaRPr>
          </a:p>
        </p:txBody>
      </p:sp>
    </p:spTree>
    <p:extLst>
      <p:ext uri="{BB962C8B-B14F-4D97-AF65-F5344CB8AC3E}">
        <p14:creationId xmlns:p14="http://schemas.microsoft.com/office/powerpoint/2010/main" val="14335076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120</TotalTime>
  <Words>393</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Century Gothic</vt:lpstr>
      <vt:lpstr>Google Sans</vt:lpstr>
      <vt:lpstr>Inter</vt:lpstr>
      <vt:lpstr>Segoe UI</vt:lpstr>
      <vt:lpstr>Söhne</vt:lpstr>
      <vt:lpstr>Wingdings</vt:lpstr>
      <vt:lpstr>Wingdings 3</vt:lpstr>
      <vt:lpstr>Wisp</vt:lpstr>
      <vt:lpstr>SPOTIFY TREND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TREND ANALYSIS</dc:title>
  <dc:creator/>
  <cp:lastModifiedBy>Ajithkumar Ganesan</cp:lastModifiedBy>
  <cp:revision>1</cp:revision>
  <dcterms:created xsi:type="dcterms:W3CDTF">2023-06-24T00:04:15Z</dcterms:created>
  <dcterms:modified xsi:type="dcterms:W3CDTF">2023-07-16T16:04:44Z</dcterms:modified>
</cp:coreProperties>
</file>